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Somayya Elma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notesMaster" Target="notesMasters/notesMaster.xml"/><Relationship Id="rId18" Type="http://schemas.openxmlformats.org/officeDocument/2006/relationships/slide" Target="slides/slide11.xml"/><Relationship Id="rId7" Type="http://schemas.openxmlformats.org/officeDocument/2006/relationships/slide" Target="slides/slide.xml"/><Relationship Id="rId8" Type="http://schemas.openxmlformats.org/officeDocument/2006/relationships/slide" Target="slides/slide1.xml"/></Relationships>
</file>

<file path=ppt/comments/comment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pouvez vous noté ici ce qu'il a demandé le prof ?</p:text>
  </p:cm>
</p:cmLst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ils sont des langages non compilés -&gt; pas de contraintes pour le choix de os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ils sont des langages non compilés -&gt; pas de contraintes pour le choix de os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ils sont des langages non compilés -&gt; pas de contraintes pour le choix de os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ils sont des langages non compilés -&gt; pas de contraintes pour le choix de os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ils sont des langages non compilés -&gt; pas de contraintes pour le choix de os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971032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359151" y="6044183"/>
            <a:ext cx="6784847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b="0" i="0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buClr>
                <a:schemeClr val="accent1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6200" y="6068698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2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085392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 rot="5400000">
            <a:off x="4823618" y="2339181"/>
            <a:ext cx="55165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480217" y="586581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553200" y="6248401"/>
            <a:ext cx="2209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57200" y="6248207"/>
            <a:ext cx="557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6096317" y="0"/>
            <a:ext cx="3200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6142037" y="609600"/>
            <a:ext cx="228600" cy="6248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142037" y="0"/>
            <a:ext cx="228600" cy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 rot="5400000">
            <a:off x="5989638" y="144462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800">
                <a:solidFill>
                  <a:srgbClr val="888888"/>
                </a:solidFill>
              </a:defRPr>
            </a:lvl2pPr>
            <a:lvl3pPr lvl="2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600">
                <a:solidFill>
                  <a:srgbClr val="888888"/>
                </a:solidFill>
              </a:defRPr>
            </a:lvl3pPr>
            <a:lvl4pPr lvl="3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4pPr>
            <a:lvl5pPr lvl="4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1600200"/>
            <a:ext cx="1295400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371600" y="1600200"/>
            <a:ext cx="77724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0" sz="44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09600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844901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33400" y="273050"/>
            <a:ext cx="8153399" cy="869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09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800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609600" y="1752600"/>
            <a:ext cx="3886200" cy="6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4800600" y="1752600"/>
            <a:ext cx="3886200" cy="640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0" y="6248400"/>
            <a:ext cx="533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09600" y="273050"/>
            <a:ext cx="8077199" cy="869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Font typeface="Questrial"/>
              <a:buNone/>
              <a:defRPr b="0" sz="4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09600" y="1752600"/>
            <a:ext cx="1600199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spcAft>
                <a:spcPts val="1000"/>
              </a:spcAft>
              <a:buFont typeface="Questrial"/>
              <a:buNone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buFont typeface="Questrial"/>
              <a:buNone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buFont typeface="Questrial"/>
              <a:buNone/>
              <a:defRPr sz="1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buFont typeface="Questrial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buFont typeface="Questrial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2362200" y="1752600"/>
            <a:ext cx="6400799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600200" y="54864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sz="1700"/>
            </a:lvl1pPr>
            <a:lvl2pPr lvl="1" rtl="0">
              <a:spcBef>
                <a:spcPts val="0"/>
              </a:spcBef>
              <a:buFont typeface="Questrial"/>
              <a:buNone/>
              <a:defRPr sz="1200"/>
            </a:lvl2pPr>
            <a:lvl3pPr lvl="2" rtl="0">
              <a:spcBef>
                <a:spcPts val="0"/>
              </a:spcBef>
              <a:buFont typeface="Questrial"/>
              <a:buNone/>
              <a:defRPr sz="1000"/>
            </a:lvl3pPr>
            <a:lvl4pPr lvl="3" rtl="0">
              <a:spcBef>
                <a:spcPts val="0"/>
              </a:spcBef>
              <a:buFont typeface="Questrial"/>
              <a:buNone/>
              <a:defRPr sz="900"/>
            </a:lvl4pPr>
            <a:lvl5pPr lvl="4" rtl="0">
              <a:spcBef>
                <a:spcPts val="0"/>
              </a:spcBef>
              <a:buFont typeface="Questrial"/>
              <a:buNone/>
              <a:defRPr sz="9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-9144" y="4572000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-9144" y="4663439"/>
            <a:ext cx="146303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545336" y="4654296"/>
            <a:ext cx="7598663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600200" y="46482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0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/>
          <p:nvPr/>
        </p:nvSpPr>
        <p:spPr>
          <a:xfrm>
            <a:off x="1447800" y="0"/>
            <a:ext cx="100584" cy="6867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2484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0" y="4667248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600200" y="624820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1560575" y="0"/>
            <a:ext cx="7583423" cy="4568952"/>
          </a:xfrm>
          <a:prstGeom prst="rect">
            <a:avLst/>
          </a:prstGeom>
          <a:solidFill>
            <a:srgbClr val="CBDEE0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32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426207" y="-213359"/>
            <a:ext cx="4526279" cy="815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2.xml"/></Relationships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marR="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marR="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marR="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marR="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6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Relationship Id="rId4" Type="http://schemas.openxmlformats.org/officeDocument/2006/relationships/hyperlink" Target="http://doc.ubuntu-fr.org/eclipse" TargetMode="External"/><Relationship Id="rId5" Type="http://schemas.openxmlformats.org/officeDocument/2006/relationships/hyperlink" Target="http://doc.ubuntu-fr.org/subversion" TargetMode="External"/><Relationship Id="rId6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.xml"/><Relationship Id="rId4" Type="http://schemas.openxmlformats.org/officeDocument/2006/relationships/image" Target="../media/image06.jpg"/><Relationship Id="rId5" Type="http://schemas.openxmlformats.org/officeDocument/2006/relationships/image" Target="../media/image00.png"/><Relationship Id="rId6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Relationship Id="rId4" Type="http://schemas.openxmlformats.org/officeDocument/2006/relationships/image" Target="../media/image05.png"/><Relationship Id="rId5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Relationship Id="rId4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85800" y="19589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br>
              <a:rPr b="0" i="0" lang="fr-FR" sz="395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395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642910" y="4000503"/>
            <a:ext cx="4000527" cy="1714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Auteur : </a:t>
            </a: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ELMATA Somayya</a:t>
            </a: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GUISSOUMA Jawher</a:t>
            </a: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LAACHRATE Khaoula</a:t>
            </a: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768" y="336161"/>
            <a:ext cx="2293843" cy="806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286380" y="3857628"/>
            <a:ext cx="364333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Professeur :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M. Marc PETIT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857619" y="6211669"/>
            <a:ext cx="37147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 : 2015-2016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00033" y="6215082"/>
            <a:ext cx="1214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IATIC 5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579250"/>
            <a:ext cx="8153399" cy="420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819" lvl="1" marL="640080" marR="0" rtl="0" algn="just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99615"/>
              <a:buFont typeface="Times New Roman"/>
              <a:buChar char="⬜"/>
            </a:pPr>
            <a:r>
              <a:rPr lang="fr-FR" sz="2590">
                <a:latin typeface="Times New Roman"/>
                <a:ea typeface="Times New Roman"/>
                <a:cs typeface="Times New Roman"/>
                <a:sym typeface="Times New Roman"/>
              </a:rPr>
              <a:t>SVN</a:t>
            </a:r>
          </a:p>
          <a:p>
            <a:pPr indent="-333819" lvl="1" marL="640080" marR="0" rtl="0" algn="just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99615"/>
              <a:buFont typeface="Times New Roman"/>
              <a:buChar char="⬜"/>
            </a:pPr>
            <a:r>
              <a:rPr lang="fr-FR" sz="2590">
                <a:latin typeface="Times New Roman"/>
                <a:ea typeface="Times New Roman"/>
                <a:cs typeface="Times New Roman"/>
                <a:sym typeface="Times New Roman"/>
              </a:rPr>
              <a:t>Subclipse</a:t>
            </a:r>
          </a:p>
          <a:p>
            <a:pPr indent="-333819" lvl="1" marL="640080" marR="0" rtl="0" algn="just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99615"/>
              <a:buFont typeface="Times New Roman"/>
              <a:buChar char="⬜"/>
            </a:pPr>
            <a:r>
              <a:rPr lang="fr-FR" sz="2590">
                <a:latin typeface="Times New Roman"/>
                <a:ea typeface="Times New Roman"/>
                <a:cs typeface="Times New Roman"/>
                <a:sym typeface="Times New Roman"/>
              </a:rPr>
              <a:t>Déploiement (production)</a:t>
            </a:r>
          </a:p>
          <a:p>
            <a:pPr indent="315594" lvl="1" rtl="0" algn="just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99615"/>
              <a:buFont typeface="Times New Roman"/>
              <a:buChar char="⬜"/>
            </a:pPr>
            <a:r>
              <a:rPr lang="fr-FR" sz="2590">
                <a:latin typeface="Times New Roman"/>
                <a:ea typeface="Times New Roman"/>
                <a:cs typeface="Times New Roman"/>
                <a:sym typeface="Times New Roman"/>
              </a:rPr>
              <a:t>Déploiement (exécution)</a:t>
            </a:r>
          </a:p>
          <a:p>
            <a:pPr indent="-333819" lvl="1" marL="640080" marR="0" rtl="0" algn="just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99615"/>
              <a:buFont typeface="Times New Roman"/>
              <a:buChar char="⬜"/>
            </a:pPr>
            <a:r>
              <a:rPr b="0" i="0" lang="fr-FR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indent="-320040" lvl="0" marL="320040" marR="0" rtl="0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59599"/>
              <a:buFont typeface="Noto Sans Symbols"/>
              <a:buNone/>
            </a:pPr>
            <a:r>
              <a:t/>
            </a:r>
            <a:endParaRPr b="0" i="0" sz="2682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Environnement de production 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099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idx="11" type="ftr"/>
          </p:nvPr>
        </p:nvSpPr>
        <p:spPr>
          <a:xfrm>
            <a:off x="2000232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12650" y="1622500"/>
            <a:ext cx="8153399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But : Standardiser les outils utilisés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Déploiement de la base de donnée :</a:t>
            </a:r>
          </a:p>
          <a:p>
            <a:pPr lvl="1" rtl="0">
              <a:spcBef>
                <a:spcPts val="0"/>
              </a:spcBef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Configuration par l’équipe </a:t>
            </a: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Connexion entre les différents composants :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IHM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Données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Métier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Shape 234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Environnement de Production 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099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idx="11" type="ftr"/>
          </p:nvPr>
        </p:nvSpPr>
        <p:spPr>
          <a:xfrm>
            <a:off x="2000232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12650" y="1765987"/>
            <a:ext cx="8153399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Machine :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Machine virtuelle / réelle (pas de contraintes)</a:t>
            </a: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Environnement :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OS : Windows 64bits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Eclipse PDT: version mars</a:t>
            </a: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Pré-requis :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Java 1.8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Base de donnée : MySQL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Shape 245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Environnement d’exécution 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099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1" type="ftr"/>
          </p:nvPr>
        </p:nvSpPr>
        <p:spPr>
          <a:xfrm>
            <a:off x="2000232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12650" y="1622500"/>
            <a:ext cx="8153399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But : Standardiser l’environnement d’exécution 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→ Éviter ça marche pas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Produire un fichier exécutable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Environnement Cible :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</a:pPr>
            <a:r>
              <a:rPr lang="fr-FR" sz="2900">
                <a:latin typeface="Times New Roman"/>
                <a:ea typeface="Times New Roman"/>
                <a:cs typeface="Times New Roman"/>
                <a:sym typeface="Times New Roman"/>
              </a:rPr>
              <a:t>machine virtuelle déjà configurée 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Shape 256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Environnement d’exécution 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099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>
            <p:ph idx="11" type="ftr"/>
          </p:nvPr>
        </p:nvSpPr>
        <p:spPr>
          <a:xfrm>
            <a:off x="2000232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12650" y="1516725"/>
            <a:ext cx="8153399" cy="47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Machine :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Machine virtuelle </a:t>
            </a: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Environnement :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OS : Windows  64 bits</a:t>
            </a: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Pré-requis :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Java 1.8 </a:t>
            </a: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Times New Roman"/>
              <a:buChar char="◻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Configuration :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Importation de la base de donnée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→ Machine déjà configurée sera fournie pour les tests et l’exécution </a:t>
            </a:r>
          </a:p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77" name="Shape 277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44050" y="1794425"/>
            <a:ext cx="8414099" cy="3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31800" lvl="0" marL="457200" rtl="0">
              <a:lnSpc>
                <a:spcPct val="1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Noto Sans Symbols"/>
            </a:pPr>
            <a:r>
              <a:rPr lang="fr-F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déploiement réussi repose sur  :</a:t>
            </a:r>
          </a:p>
          <a:p>
            <a:pPr indent="-393700" lvl="2" marL="1371600" rtl="0">
              <a:lnSpc>
                <a:spcPct val="180000"/>
              </a:lnSpc>
              <a:spcBef>
                <a:spcPts val="500"/>
              </a:spcBef>
              <a:buClr>
                <a:srgbClr val="7F7F7F"/>
              </a:buClr>
              <a:buSzPct val="100000"/>
              <a:buFont typeface="Noto Sans Symbols"/>
            </a:pPr>
            <a:r>
              <a:rPr lang="fr-F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bon choix de l’environnement de production et d’exécution </a:t>
            </a:r>
          </a:p>
          <a:p>
            <a:pPr indent="-393700" lvl="2" marL="1371600" rtl="0">
              <a:lnSpc>
                <a:spcPct val="180000"/>
              </a:lnSpc>
              <a:spcBef>
                <a:spcPts val="500"/>
              </a:spcBef>
              <a:buClr>
                <a:srgbClr val="7F7F7F"/>
              </a:buClr>
              <a:buSzPct val="100000"/>
              <a:buFont typeface="Noto Sans Symbols"/>
            </a:pPr>
            <a:r>
              <a:rPr lang="fr-F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bonne gestion des configurations et du paramétrage</a:t>
            </a:r>
            <a:r>
              <a:rPr lang="fr-F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SVN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Subversion, un gestionnaire de code source et de versionning.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Permet le travail collaboratif</a:t>
            </a:r>
          </a:p>
          <a:p>
            <a:pPr indent="-3937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Permet un suivi es sources</a:t>
            </a:r>
          </a:p>
          <a:p>
            <a:pPr indent="-3937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Permet de revenir à une version N à un instant T</a:t>
            </a:r>
          </a:p>
          <a:p>
            <a:pPr indent="-3937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Permet de comparer les versions </a:t>
            </a:r>
          </a:p>
          <a:p>
            <a:pPr indent="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→ voir les modification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12647" y="2857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Dépôt de SVN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46475" y="1600200"/>
            <a:ext cx="84194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just">
              <a:lnSpc>
                <a:spcPct val="150000"/>
              </a:lnSpc>
              <a:spcBef>
                <a:spcPts val="400"/>
              </a:spcBef>
              <a:buSzPct val="100000"/>
              <a:buFont typeface="Times New Roman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Un serveur qui stocke toutes les modifications effectuées</a:t>
            </a:r>
          </a:p>
          <a:p>
            <a:pPr indent="-393700" lvl="0" marL="457200" marR="0" rtl="0" algn="just">
              <a:lnSpc>
                <a:spcPct val="150000"/>
              </a:lnSpc>
              <a:spcBef>
                <a:spcPts val="400"/>
              </a:spcBef>
              <a:buSzPct val="100000"/>
              <a:buFont typeface="Times New Roman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Un développeur se connecte en tant que client au dépôt pour récupérer et/ou partager les modifications effectuées sur le dépôt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fr-FR" sz="3000">
                <a:latin typeface="Times New Roman"/>
                <a:ea typeface="Times New Roman"/>
                <a:cs typeface="Times New Roman"/>
                <a:sym typeface="Times New Roman"/>
              </a:rPr>
              <a:t>Github :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Un service web d’hébergement et de gestion de développement des projets, utilisant le logiciel de gestion de versions SVN ou Git</a:t>
            </a:r>
          </a:p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12647" y="1333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Subclipse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099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1" type="ftr"/>
          </p:nvPr>
        </p:nvSpPr>
        <p:spPr>
          <a:xfrm>
            <a:off x="2000232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Une extension d'</a:t>
            </a:r>
            <a:r>
              <a:rPr lang="fr-FR" sz="2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Eclipse</a:t>
            </a:r>
            <a:r>
              <a:rPr lang="fr-FR" sz="2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qui permet d'accéder aux repository </a:t>
            </a:r>
            <a:r>
              <a:rPr lang="fr-FR" sz="2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subversion</a:t>
            </a:r>
            <a:r>
              <a:rPr lang="fr-FR" sz="2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directement à partir d'Eclipse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 Procédure d’ajout de subclipse sur eclipse :</a:t>
            </a:r>
          </a:p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9325" y="3270325"/>
            <a:ext cx="6693475" cy="26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subclipse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>
                <a:latin typeface="Times New Roman"/>
                <a:ea typeface="Times New Roman"/>
                <a:cs typeface="Times New Roman"/>
                <a:sym typeface="Times New Roman"/>
              </a:rPr>
              <a:t>Sur eclipse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925" y="1600200"/>
            <a:ext cx="3130849" cy="25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0225" y="4279525"/>
            <a:ext cx="4992849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subclipse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099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11" type="ftr"/>
          </p:nvPr>
        </p:nvSpPr>
        <p:spPr>
          <a:xfrm>
            <a:off x="2000232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>
                <a:latin typeface="Times New Roman"/>
                <a:ea typeface="Times New Roman"/>
                <a:cs typeface="Times New Roman"/>
                <a:sym typeface="Times New Roman"/>
              </a:rPr>
              <a:t>Sur eclipse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50" y="2228675"/>
            <a:ext cx="4146525" cy="27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675" y="1907800"/>
            <a:ext cx="386137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subclipse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099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1" type="ftr"/>
          </p:nvPr>
        </p:nvSpPr>
        <p:spPr>
          <a:xfrm>
            <a:off x="2000232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Times New Roman"/>
                <a:ea typeface="Times New Roman"/>
                <a:cs typeface="Times New Roman"/>
                <a:sym typeface="Times New Roman"/>
              </a:rPr>
              <a:t>Sur eclipse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: on ajoute l’URL de dépôt de projet qui est sur Github : </a:t>
            </a:r>
            <a:r>
              <a:rPr b="1" lang="fr-F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https://github.com/SOSIEISTY/SOSIE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125" y="2486400"/>
            <a:ext cx="7661200" cy="35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Commandes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099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idx="11" type="ftr"/>
          </p:nvPr>
        </p:nvSpPr>
        <p:spPr>
          <a:xfrm>
            <a:off x="2000232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12650" y="1516725"/>
            <a:ext cx="8153399" cy="457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b="1" lang="fr-FR" sz="2400">
                <a:latin typeface="Times New Roman"/>
                <a:ea typeface="Times New Roman"/>
                <a:cs typeface="Times New Roman"/>
                <a:sym typeface="Times New Roman"/>
              </a:rPr>
              <a:t>update 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Vérifie le référentiel pour les modifications et les</a:t>
            </a: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ajoute à votre code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b="1" lang="fr-FR" sz="2400">
                <a:latin typeface="Times New Roman"/>
                <a:ea typeface="Times New Roman"/>
                <a:cs typeface="Times New Roman"/>
                <a:sym typeface="Times New Roman"/>
              </a:rPr>
              <a:t>Commit 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prend des changements dans votre code et les ajoute au serveur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b="1" lang="fr-FR" sz="2400"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Résout les conflits découverts par l'une des opérations</a:t>
            </a: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ci-dessus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b="1" lang="fr-FR" sz="2400">
                <a:latin typeface="Times New Roman"/>
                <a:ea typeface="Times New Roman"/>
                <a:cs typeface="Times New Roman"/>
                <a:sym typeface="Times New Roman"/>
              </a:rPr>
              <a:t>Synchronize 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permet de sélectionner les modifications à apporter aux deux bases de code si il y a eu des modifications concurrentes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Déploiement 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12650" y="1813199"/>
            <a:ext cx="8153399" cy="384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 sz="11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Médian">
  <a:themeElements>
    <a:clrScheme name="Personnalisé 26">
      <a:dk1>
        <a:srgbClr val="000000"/>
      </a:dk1>
      <a:lt1>
        <a:srgbClr val="FFFFFF"/>
      </a:lt1>
      <a:dk2>
        <a:srgbClr val="FFFFFF"/>
      </a:dk2>
      <a:lt2>
        <a:srgbClr val="EBDDC3"/>
      </a:lt2>
      <a:accent1>
        <a:srgbClr val="1B9EA5"/>
      </a:accent1>
      <a:accent2>
        <a:srgbClr val="7F7F7F"/>
      </a:accent2>
      <a:accent3>
        <a:srgbClr val="0070C0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édian">
  <a:themeElements>
    <a:clrScheme name="Personnalisé 26">
      <a:dk1>
        <a:srgbClr val="000000"/>
      </a:dk1>
      <a:lt1>
        <a:srgbClr val="FFFFFF"/>
      </a:lt1>
      <a:dk2>
        <a:srgbClr val="FFFFFF"/>
      </a:dk2>
      <a:lt2>
        <a:srgbClr val="EBDDC3"/>
      </a:lt2>
      <a:accent1>
        <a:srgbClr val="1B9EA5"/>
      </a:accent1>
      <a:accent2>
        <a:srgbClr val="7F7F7F"/>
      </a:accent2>
      <a:accent3>
        <a:srgbClr val="0070C0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