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9" r:id="rId5"/>
    <p:sldId id="271" r:id="rId6"/>
    <p:sldId id="258" r:id="rId7"/>
    <p:sldId id="267" r:id="rId8"/>
    <p:sldId id="262" r:id="rId9"/>
    <p:sldId id="266" r:id="rId10"/>
    <p:sldId id="263" r:id="rId11"/>
    <p:sldId id="264" r:id="rId12"/>
    <p:sldId id="265" r:id="rId13"/>
    <p:sldId id="275" r:id="rId14"/>
    <p:sldId id="268" r:id="rId15"/>
    <p:sldId id="272" r:id="rId16"/>
    <p:sldId id="270" r:id="rId17"/>
    <p:sldId id="27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5ED0518-DD71-4BFB-B718-14A58DD0D026}">
          <p14:sldIdLst>
            <p14:sldId id="259"/>
            <p14:sldId id="271"/>
          </p14:sldIdLst>
        </p14:section>
        <p14:section name="Class Diagram" id="{E8362E65-19B2-4186-B919-BC51F2FAB8E3}">
          <p14:sldIdLst>
            <p14:sldId id="258"/>
            <p14:sldId id="267"/>
          </p14:sldIdLst>
        </p14:section>
        <p14:section name="Example MQTT Messages" id="{C4CC947D-D537-42FA-8098-B5AC59BB65C1}">
          <p14:sldIdLst>
            <p14:sldId id="262"/>
            <p14:sldId id="266"/>
            <p14:sldId id="263"/>
            <p14:sldId id="264"/>
            <p14:sldId id="265"/>
          </p14:sldIdLst>
        </p14:section>
        <p14:section name="User Instructions" id="{0921A0E3-4171-4CBE-8832-860A94BA5F47}">
          <p14:sldIdLst>
            <p14:sldId id="275"/>
            <p14:sldId id="268"/>
            <p14:sldId id="272"/>
            <p14:sldId id="270"/>
          </p14:sldIdLst>
        </p14:section>
        <p14:section name="Flowchart" id="{5A9C850C-D3FB-4EA8-88AC-8B7895F4ED59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E676D-BA09-46BC-BD04-2EB392979BDD}" v="76" dt="2025-04-16T04:22:09.208"/>
    <p1510:client id="{68E864EB-F9A9-407C-A5B4-532D45D23C1D}" v="8" dt="2025-04-16T03:36:4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9976D-5BF3-7658-BEB5-B83521545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2B5CA-60B7-4C27-82F5-4624DBB89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DDE90-4930-202D-C376-328946577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11E68-A377-FC05-B474-D7814D163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B83526-8871-BA9E-2F63-E414A3D46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574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6CAAE-22D5-5E7C-E54A-F178B6834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0A123-4253-DC09-920A-657A9C6436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C4AC4-D7BF-F5C1-CA5B-147144F8A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B40996-DD4B-DDE9-265C-799C54787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58FF5-605B-267A-7D4C-050911218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805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670F2D-6207-A262-EE54-9F0FB3EFE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A75F8D-D7B0-6B3A-B1CD-4223704D9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FCA36-2860-2834-244C-B08426282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1676A-ED08-96AA-7361-6833626F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2B9F7-D3C9-8E63-AD8E-4995B9C96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2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F2908-DD2D-03F9-C358-3B75F92BF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5B1C-5FD4-E6FB-7E8C-2EA426CC9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44B50-F4EC-1D69-5399-A1BD43A3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C898B-ACF8-99FF-99B1-387779E99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0D32C-4F88-ECA3-E701-8F13D192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1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EB3EC-70B6-9155-5FE5-69D59727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B151D1-5C0C-E5FB-BCFE-FBF499AC7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9790F-66B3-A6F6-2DFA-CEAF76CF4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96355-9676-C777-5813-8A8F8FA7B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05F68-A04A-58D4-EC74-5B7FE284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65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F9BB-B69A-817A-803D-4C1DF4FEF0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729A3-753C-0B98-3C96-BE13F72FAA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0902E9-D7DF-5770-5B64-3A6FF5EBEA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CAB2B-A9F5-EF47-6DE7-8999BF9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33B918-51F4-4513-0152-C4238028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0059B-B0F4-0579-A4EE-7949DF232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71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EF114-D664-09E8-63AA-68FA8F6D4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5BC52-A050-08E9-AFBD-82BFE6D1A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51CC0-F2C0-D524-87B1-BF293FD1A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0A7949-9404-5C33-4A1B-F09187B0FC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975739-F8A4-186E-0B9A-1E3BE1A3AC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C28492-DFC6-1574-B362-014C2BE13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2C217D-A2E5-632B-617D-DBAC8F0D1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69D190-1794-A30B-EFD4-65D08A63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8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2825E-5387-E970-F314-269779783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61BFED-2F2B-47D5-4249-79348C001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E1EFAD-11F7-52D7-43AE-76EDF89A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8B90AD-6A9F-9121-3243-FEBA538E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782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435A36-8B10-DFE4-8DE7-CEE20F80F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E63748-DBAC-8FEF-14B1-C61CF1C47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1BF2D-2767-913C-7350-D935145F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962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9D01-C6DA-6478-C78E-89BCE7279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6CD2-448E-88F7-7637-74C985C3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B4C1C-39A3-A7DD-987B-9FF15F460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01135-C5E7-FC3D-BDF7-C5BD1544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1FD13-7367-9ABB-F0E2-A8B8AF20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F2DD89-02A1-E757-E1A3-7C3A6A95F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1ADC-E2D6-9D35-828C-671B140B5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55918C-2C07-310B-3303-83D9F30DEC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EB9A9D-91BD-8059-2151-014858C82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F267F-906F-67B5-250D-AF07C6537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60E80-1A1E-94B7-32F5-C3829499B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CFA07-8B60-7C2F-70BE-0CB40CE94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EB30D4-7224-A6EC-6CC4-A2DA9401A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9F02A-067F-232D-21B1-BFDBCA16C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47B62-CEC3-3E9A-1017-20A7F520B0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B99345-75A6-4419-93A9-ADC5A262BCE5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872DFC-BBBC-E3E9-7BD1-C182F0A9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E43D9-FC2A-AF29-88B2-C62AADF6C1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6D106A-1A1D-4A87-9C82-391B5619B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6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E7C0-DBDD-9BE6-FDCF-BC6A368F8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70432"/>
            <a:ext cx="9144000" cy="1917136"/>
          </a:xfrm>
        </p:spPr>
        <p:txBody>
          <a:bodyPr>
            <a:normAutofit/>
          </a:bodyPr>
          <a:lstStyle/>
          <a:p>
            <a:r>
              <a:rPr lang="en-US" dirty="0"/>
              <a:t>Class Diagram, Flowchart, and Documentation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5C18D-BAB2-4CAF-69E4-92BCD505A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9812"/>
            <a:ext cx="9144000" cy="478349"/>
          </a:xfrm>
        </p:spPr>
        <p:txBody>
          <a:bodyPr>
            <a:normAutofit/>
          </a:bodyPr>
          <a:lstStyle/>
          <a:p>
            <a:r>
              <a:rPr lang="en-US" dirty="0"/>
              <a:t>Started on 15 April 2025</a:t>
            </a:r>
          </a:p>
        </p:txBody>
      </p:sp>
    </p:spTree>
    <p:extLst>
      <p:ext uri="{BB962C8B-B14F-4D97-AF65-F5344CB8AC3E}">
        <p14:creationId xmlns:p14="http://schemas.microsoft.com/office/powerpoint/2010/main" val="1601115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0E41-DAB3-5D79-DDE4-8EAA9BF4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C6609-18E7-C78D-3E47-1985CE154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 up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5666E-5569-FDCE-BF72-7D3FF9B3D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Open Docker Desktop (Docker engine must be running)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Terminal on Docker Desktop or </a:t>
            </a:r>
            <a:r>
              <a:rPr lang="en-US" dirty="0" err="1"/>
              <a:t>cmd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cd to nms2 folder directory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Enter “docker compose up -d --build”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Grafana in web browser using [IP address]:3000 (any device connected to NMS 2.0 computer via TCP can open Grafana page)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1 Demo Video (Startup)</a:t>
            </a:r>
          </a:p>
        </p:txBody>
      </p:sp>
    </p:spTree>
    <p:extLst>
      <p:ext uri="{BB962C8B-B14F-4D97-AF65-F5344CB8AC3E}">
        <p14:creationId xmlns:p14="http://schemas.microsoft.com/office/powerpoint/2010/main" val="1419344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061A2-7464-AE9E-7B8E-163E8B59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NMS 2.0 Diagnostics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3D53A-F287-B862-7034-A0A6D03AD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Docker Desktop for container/service status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800" dirty="0"/>
              <a:t>Terminal or </a:t>
            </a:r>
            <a:r>
              <a:rPr lang="en-US" sz="2800" dirty="0" err="1"/>
              <a:t>cmd</a:t>
            </a:r>
            <a:r>
              <a:rPr lang="en-US" sz="2800" dirty="0"/>
              <a:t> &gt; Enter “docker attach </a:t>
            </a:r>
            <a:r>
              <a:rPr lang="en-US" sz="2800" dirty="0" err="1"/>
              <a:t>python_app</a:t>
            </a:r>
            <a:r>
              <a:rPr lang="en-US" sz="2800" dirty="0"/>
              <a:t>” to view Python app.py terminal output containing logs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Ensure Smart Boxes have NMS 2.0 computer’s IP address set as an </a:t>
            </a:r>
            <a:r>
              <a:rPr lang="en-US" sz="2800" b="1" dirty="0" err="1"/>
              <a:t>MqttBroker</a:t>
            </a:r>
            <a:r>
              <a:rPr lang="en-US" sz="2800" dirty="0"/>
              <a:t> address</a:t>
            </a:r>
          </a:p>
          <a:p>
            <a:pPr marL="457200" lvl="1" indent="0">
              <a:buNone/>
            </a:pPr>
            <a:endParaRPr lang="en-US" sz="2800" dirty="0"/>
          </a:p>
          <a:p>
            <a:pPr marL="457200" lvl="1" indent="0">
              <a:buNone/>
            </a:pPr>
            <a:r>
              <a:rPr lang="en-US" sz="2800" dirty="0"/>
              <a:t>See 2 Demo Video (Diagnostics) and 2.5 Demo Video (Smart Box)</a:t>
            </a:r>
            <a:endParaRPr lang="en-US" sz="3200" dirty="0"/>
          </a:p>
          <a:p>
            <a:pPr marL="457200" lvl="1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6202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254E4-4C4B-7B00-AE5F-8100AD7A2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9F22D-FB19-9F67-1143-217867166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Navigate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4D1E1-3777-F327-4854-520256330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Filter devices using </a:t>
            </a:r>
            <a:r>
              <a:rPr lang="en-US" sz="3200" dirty="0" err="1"/>
              <a:t>deviceId</a:t>
            </a:r>
            <a:r>
              <a:rPr lang="en-US" sz="3200" dirty="0"/>
              <a:t> dropdown list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3200" dirty="0"/>
              <a:t>Navigate different dashboards using Navigate to Page button</a:t>
            </a:r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971550" lvl="1" indent="-514350">
              <a:buFont typeface="+mj-lt"/>
              <a:buAutoNum type="arabicPeriod"/>
            </a:pP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See 3 Demo Video (Navigation)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56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2E0C6-4B9A-FBE5-8180-1A6321B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5306D-6A10-9843-EDEE-00F40536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Shutdown NMS 2.0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364C8-369F-49F1-E731-5A74DD06C5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Depending on use case, use one of the following:</a:t>
            </a:r>
          </a:p>
          <a:p>
            <a:r>
              <a:rPr lang="en-US" dirty="0"/>
              <a:t>Stop only </a:t>
            </a:r>
            <a:r>
              <a:rPr lang="en-US" dirty="0" err="1"/>
              <a:t>python_app</a:t>
            </a:r>
            <a:r>
              <a:rPr lang="en-US" dirty="0"/>
              <a:t> by selecting python terminal, then enter </a:t>
            </a:r>
            <a:r>
              <a:rPr lang="en-US" dirty="0" err="1"/>
              <a:t>Ctrl+C</a:t>
            </a:r>
            <a:r>
              <a:rPr lang="en-US" dirty="0"/>
              <a:t> (</a:t>
            </a:r>
            <a:r>
              <a:rPr lang="en-US" dirty="0" err="1"/>
              <a:t>KeyboardInterrupt</a:t>
            </a:r>
            <a:r>
              <a:rPr lang="en-US" dirty="0"/>
              <a:t> is coded to stop threads safely).</a:t>
            </a:r>
          </a:p>
          <a:p>
            <a:r>
              <a:rPr lang="en-US" dirty="0"/>
              <a:t>Stop NMS 2.0 by entering “docker compose stop” in regular terminal/</a:t>
            </a:r>
            <a:r>
              <a:rPr lang="en-US" dirty="0" err="1"/>
              <a:t>cmd</a:t>
            </a:r>
            <a:r>
              <a:rPr lang="en-US" dirty="0"/>
              <a:t>, then “docker compose start” to restart.</a:t>
            </a:r>
          </a:p>
          <a:p>
            <a:r>
              <a:rPr lang="en-US" dirty="0"/>
              <a:t>Delete NMS 2.0 container (not local files) by entering “docker compose down” in regular terminal/cmd.</a:t>
            </a:r>
          </a:p>
          <a:p>
            <a:pPr marL="0" indent="0">
              <a:buNone/>
            </a:pPr>
            <a:r>
              <a:rPr lang="en-US" dirty="0"/>
              <a:t>You can now make changes to nms2 files, then “docker compose up” to rebuild the updated app and see the changes.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See 4 Demo Video (Shutdown)</a:t>
            </a:r>
          </a:p>
        </p:txBody>
      </p:sp>
    </p:spTree>
    <p:extLst>
      <p:ext uri="{BB962C8B-B14F-4D97-AF65-F5344CB8AC3E}">
        <p14:creationId xmlns:p14="http://schemas.microsoft.com/office/powerpoint/2010/main" val="20923358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3925-D371-0CCC-6B65-28A70E157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0" cy="1127698"/>
          </a:xfrm>
        </p:spPr>
        <p:txBody>
          <a:bodyPr/>
          <a:lstStyle/>
          <a:p>
            <a:r>
              <a:rPr lang="en-US" dirty="0"/>
              <a:t>Connection Handshake Flowchart</a:t>
            </a:r>
          </a:p>
        </p:txBody>
      </p:sp>
      <p:pic>
        <p:nvPicPr>
          <p:cNvPr id="11" name="Content Placeholder 10" descr="A diagram of a software project&#10;&#10;AI-generated content may be incorrect.">
            <a:extLst>
              <a:ext uri="{FF2B5EF4-FFF2-40B4-BE49-F238E27FC236}">
                <a16:creationId xmlns:a16="http://schemas.microsoft.com/office/drawing/2014/main" id="{0254326B-49BD-DBAB-3DDE-8BE9DBED8A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743" y="1492823"/>
            <a:ext cx="6152513" cy="5000052"/>
          </a:xfrm>
        </p:spPr>
      </p:pic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B668C4EE-6137-42E8-3A7A-66A28E2411FF}"/>
              </a:ext>
            </a:extLst>
          </p:cNvPr>
          <p:cNvSpPr/>
          <p:nvPr/>
        </p:nvSpPr>
        <p:spPr>
          <a:xfrm>
            <a:off x="5880416" y="1799959"/>
            <a:ext cx="1956619" cy="521109"/>
          </a:xfrm>
          <a:prstGeom prst="wedgeRectCallout">
            <a:avLst>
              <a:gd name="adj1" fmla="val -63044"/>
              <a:gd name="adj2" fmla="val -3938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See Slide 10 </a:t>
            </a:r>
          </a:p>
        </p:txBody>
      </p:sp>
    </p:spTree>
    <p:extLst>
      <p:ext uri="{BB962C8B-B14F-4D97-AF65-F5344CB8AC3E}">
        <p14:creationId xmlns:p14="http://schemas.microsoft.com/office/powerpoint/2010/main" val="1759323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FF78A-0EE2-2C8C-C6AA-ED094C75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Credentials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5D83-CA4F-3667-3CD7-BE12B8CC2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EMQX, InfluxDB, Grafana web interface: </a:t>
            </a:r>
          </a:p>
          <a:p>
            <a:pPr lvl="1"/>
            <a:r>
              <a:rPr lang="en-US" dirty="0"/>
              <a:t>username: root</a:t>
            </a:r>
          </a:p>
          <a:p>
            <a:pPr lvl="1"/>
            <a:r>
              <a:rPr lang="en-US" dirty="0"/>
              <a:t>password: root1234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EMQX Broker – [IP address]:1883</a:t>
            </a:r>
          </a:p>
          <a:p>
            <a:pPr marL="0" indent="0">
              <a:buNone/>
            </a:pPr>
            <a:r>
              <a:rPr lang="en-US" dirty="0"/>
              <a:t>EMQX Broker dashboard - [IP address]:18083</a:t>
            </a:r>
          </a:p>
          <a:p>
            <a:pPr marL="0" indent="0">
              <a:buNone/>
            </a:pPr>
            <a:r>
              <a:rPr lang="en-US" dirty="0"/>
              <a:t>InfluxDB dashboard - [IP address]:8086</a:t>
            </a:r>
          </a:p>
          <a:p>
            <a:pPr marL="0" indent="0">
              <a:buNone/>
            </a:pPr>
            <a:r>
              <a:rPr lang="en-US" dirty="0"/>
              <a:t>Grafana dashboard - [IP address]:3000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773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281EC-E9B1-AE0D-ED70-2F202A38E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33A6650D-115B-8581-7CAD-534E305B597C}"/>
              </a:ext>
            </a:extLst>
          </p:cNvPr>
          <p:cNvSpPr/>
          <p:nvPr/>
        </p:nvSpPr>
        <p:spPr>
          <a:xfrm>
            <a:off x="377067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flow_monitor</a:t>
            </a:r>
            <a:endParaRPr lang="en-US" sz="1100" dirty="0"/>
          </a:p>
        </p:txBody>
      </p:sp>
      <p:sp>
        <p:nvSpPr>
          <p:cNvPr id="15" name="Flowchart: Terminator 14">
            <a:extLst>
              <a:ext uri="{FF2B5EF4-FFF2-40B4-BE49-F238E27FC236}">
                <a16:creationId xmlns:a16="http://schemas.microsoft.com/office/drawing/2014/main" id="{D56E456E-42AC-8F32-0222-5D847C8D0438}"/>
              </a:ext>
            </a:extLst>
          </p:cNvPr>
          <p:cNvSpPr/>
          <p:nvPr/>
        </p:nvSpPr>
        <p:spPr>
          <a:xfrm>
            <a:off x="7167720" y="5010332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err="1"/>
              <a:t>gps_config</a:t>
            </a:r>
            <a:endParaRPr lang="en-US" sz="1100" dirty="0"/>
          </a:p>
        </p:txBody>
      </p:sp>
      <p:sp>
        <p:nvSpPr>
          <p:cNvPr id="4" name="Flowchart: Terminator 3">
            <a:extLst>
              <a:ext uri="{FF2B5EF4-FFF2-40B4-BE49-F238E27FC236}">
                <a16:creationId xmlns:a16="http://schemas.microsoft.com/office/drawing/2014/main" id="{802BC10E-94E8-4F61-9FB9-87BB38DED46D}"/>
              </a:ext>
            </a:extLst>
          </p:cNvPr>
          <p:cNvSpPr/>
          <p:nvPr/>
        </p:nvSpPr>
        <p:spPr>
          <a:xfrm>
            <a:off x="3770670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deviceId</a:t>
            </a:r>
            <a:endParaRPr lang="en-US" sz="1100"/>
          </a:p>
        </p:txBody>
      </p:sp>
      <p:sp>
        <p:nvSpPr>
          <p:cNvPr id="6" name="Flowchart: Terminator 5">
            <a:extLst>
              <a:ext uri="{FF2B5EF4-FFF2-40B4-BE49-F238E27FC236}">
                <a16:creationId xmlns:a16="http://schemas.microsoft.com/office/drawing/2014/main" id="{6E0E950D-028B-9AC2-F62A-96AF99515F1A}"/>
              </a:ext>
            </a:extLst>
          </p:cNvPr>
          <p:cNvSpPr/>
          <p:nvPr/>
        </p:nvSpPr>
        <p:spPr>
          <a:xfrm>
            <a:off x="7162802" y="2205367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session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3F9B2-872B-3FBA-DF60-3740B0D11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 (Simple)</a:t>
            </a:r>
          </a:p>
        </p:txBody>
      </p:sp>
      <p:sp>
        <p:nvSpPr>
          <p:cNvPr id="12" name="Flowchart: Terminator 11">
            <a:extLst>
              <a:ext uri="{FF2B5EF4-FFF2-40B4-BE49-F238E27FC236}">
                <a16:creationId xmlns:a16="http://schemas.microsoft.com/office/drawing/2014/main" id="{C4F2A7A3-15FB-0E21-F4D1-9E7F6D9776DB}"/>
              </a:ext>
            </a:extLst>
          </p:cNvPr>
          <p:cNvSpPr/>
          <p:nvPr/>
        </p:nvSpPr>
        <p:spPr>
          <a:xfrm>
            <a:off x="7447934" y="3682681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err="1"/>
              <a:t>system_state</a:t>
            </a:r>
            <a:endParaRPr lang="en-US" sz="1100"/>
          </a:p>
        </p:txBody>
      </p:sp>
      <p:sp>
        <p:nvSpPr>
          <p:cNvPr id="13" name="Flowchart: Terminator 12">
            <a:extLst>
              <a:ext uri="{FF2B5EF4-FFF2-40B4-BE49-F238E27FC236}">
                <a16:creationId xmlns:a16="http://schemas.microsoft.com/office/drawing/2014/main" id="{08EE1B07-4FB2-9DA4-61D4-0F4806DAE90D}"/>
              </a:ext>
            </a:extLst>
          </p:cNvPr>
          <p:cNvSpPr/>
          <p:nvPr/>
        </p:nvSpPr>
        <p:spPr>
          <a:xfrm>
            <a:off x="3524865" y="3674933"/>
            <a:ext cx="1219200" cy="458198"/>
          </a:xfrm>
          <a:prstGeom prst="flowChartTermina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slot7_state</a:t>
            </a:r>
          </a:p>
        </p:txBody>
      </p:sp>
      <p:sp>
        <p:nvSpPr>
          <p:cNvPr id="7" name="Flowchart: Terminator 6">
            <a:extLst>
              <a:ext uri="{FF2B5EF4-FFF2-40B4-BE49-F238E27FC236}">
                <a16:creationId xmlns:a16="http://schemas.microsoft.com/office/drawing/2014/main" id="{8A77CFB0-60C2-3F35-210F-39B23A9EBD03}"/>
              </a:ext>
            </a:extLst>
          </p:cNvPr>
          <p:cNvSpPr/>
          <p:nvPr/>
        </p:nvSpPr>
        <p:spPr>
          <a:xfrm>
            <a:off x="5486400" y="1976268"/>
            <a:ext cx="1219200" cy="45819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/>
              <a:t>time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4B1458-9F79-F6B2-AC6D-5CAC15443F7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4380270" y="2663565"/>
            <a:ext cx="1066802" cy="921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64ECE9-2583-65D4-8075-89CF3846B8C6}"/>
              </a:ext>
            </a:extLst>
          </p:cNvPr>
          <p:cNvCxnSpPr>
            <a:cxnSpLocks/>
            <a:stCxn id="7" idx="2"/>
            <a:endCxn id="5" idx="0"/>
          </p:cNvCxnSpPr>
          <p:nvPr/>
        </p:nvCxnSpPr>
        <p:spPr>
          <a:xfrm>
            <a:off x="6096000" y="2434466"/>
            <a:ext cx="0" cy="1064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409AF9-7599-CE09-80E3-0915439DEF8C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6838335" y="2663565"/>
            <a:ext cx="934067" cy="8352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C86EE24-CD41-B97D-31CC-7E95BF0C2E6D}"/>
              </a:ext>
            </a:extLst>
          </p:cNvPr>
          <p:cNvCxnSpPr>
            <a:stCxn id="13" idx="3"/>
            <a:endCxn id="5" idx="1"/>
          </p:cNvCxnSpPr>
          <p:nvPr/>
        </p:nvCxnSpPr>
        <p:spPr>
          <a:xfrm>
            <a:off x="4744065" y="3904032"/>
            <a:ext cx="609600" cy="7748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402F556-46EA-4190-81A2-34FDF127939C}"/>
              </a:ext>
            </a:extLst>
          </p:cNvPr>
          <p:cNvCxnSpPr>
            <a:stCxn id="12" idx="1"/>
            <a:endCxn id="5" idx="3"/>
          </p:cNvCxnSpPr>
          <p:nvPr/>
        </p:nvCxnSpPr>
        <p:spPr>
          <a:xfrm flipH="1">
            <a:off x="6838335" y="3911780"/>
            <a:ext cx="60959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0C72230-2BFB-B72D-9D46-BD69BBBAEC03}"/>
              </a:ext>
            </a:extLst>
          </p:cNvPr>
          <p:cNvCxnSpPr>
            <a:cxnSpLocks/>
            <a:stCxn id="15" idx="0"/>
          </p:cNvCxnSpPr>
          <p:nvPr/>
        </p:nvCxnSpPr>
        <p:spPr>
          <a:xfrm flipH="1" flipV="1">
            <a:off x="6838335" y="4324735"/>
            <a:ext cx="93898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D07F56-1879-ABE9-59F7-E683D28C45D9}"/>
              </a:ext>
            </a:extLst>
          </p:cNvPr>
          <p:cNvCxnSpPr>
            <a:cxnSpLocks/>
            <a:endCxn id="14" idx="0"/>
          </p:cNvCxnSpPr>
          <p:nvPr/>
        </p:nvCxnSpPr>
        <p:spPr>
          <a:xfrm flipH="1">
            <a:off x="4380270" y="4324735"/>
            <a:ext cx="973395" cy="685597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13045BC7-7995-ACEB-ABE9-A95B9AF67513}"/>
              </a:ext>
            </a:extLst>
          </p:cNvPr>
          <p:cNvSpPr>
            <a:spLocks/>
          </p:cNvSpPr>
          <p:nvPr/>
        </p:nvSpPr>
        <p:spPr>
          <a:xfrm>
            <a:off x="5353665" y="3498825"/>
            <a:ext cx="1484670" cy="82591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IoT Box</a:t>
            </a:r>
          </a:p>
        </p:txBody>
      </p:sp>
    </p:spTree>
    <p:extLst>
      <p:ext uri="{BB962C8B-B14F-4D97-AF65-F5344CB8AC3E}">
        <p14:creationId xmlns:p14="http://schemas.microsoft.com/office/powerpoint/2010/main" val="3065691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3E04E6-3338-1D8D-DEA0-DA1AA7B25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19" y="1556259"/>
            <a:ext cx="11775761" cy="4501449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BB9EBE-65EC-90D3-BADB-F43DCB505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F9BF6B-9A84-B6CD-C01A-7D9D3FE27C81}"/>
              </a:ext>
            </a:extLst>
          </p:cNvPr>
          <p:cNvSpPr txBox="1"/>
          <p:nvPr/>
        </p:nvSpPr>
        <p:spPr>
          <a:xfrm>
            <a:off x="495300" y="6057708"/>
            <a:ext cx="1120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MQTT messages sent by Smart Box, fan and flow monitor variables were formatted for InfluxDB compatibility. See [Example MQTT Messages] slides for the original variables. See flatten_dict() for formatting method.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CCE5FF34-22AD-70B4-5EF1-A9974D102B34}"/>
              </a:ext>
            </a:extLst>
          </p:cNvPr>
          <p:cNvSpPr/>
          <p:nvPr/>
        </p:nvSpPr>
        <p:spPr>
          <a:xfrm>
            <a:off x="7181727" y="1229360"/>
            <a:ext cx="2277233" cy="784494"/>
          </a:xfrm>
          <a:prstGeom prst="wedgeRectCallout">
            <a:avLst>
              <a:gd name="adj1" fmla="val -34146"/>
              <a:gd name="adj2" fmla="val 9728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Currently, the API misspells the </a:t>
            </a:r>
            <a:r>
              <a:rPr lang="en-US" sz="1100" b="1" dirty="0"/>
              <a:t>bold </a:t>
            </a:r>
            <a:r>
              <a:rPr lang="en-US" sz="1100" dirty="0"/>
              <a:t>variables as </a:t>
            </a:r>
            <a:r>
              <a:rPr lang="en-US" sz="1100" i="1" dirty="0" err="1"/>
              <a:t>cpuUsaged</a:t>
            </a:r>
            <a:r>
              <a:rPr lang="en-US" sz="1100" i="1" dirty="0"/>
              <a:t>, </a:t>
            </a:r>
            <a:r>
              <a:rPr lang="en-US" sz="1100" i="1" dirty="0" err="1"/>
              <a:t>memUsaged</a:t>
            </a:r>
            <a:r>
              <a:rPr lang="en-US" sz="1100" i="1" dirty="0"/>
              <a:t>, </a:t>
            </a:r>
            <a:r>
              <a:rPr lang="en-US" sz="1100" i="1" dirty="0" err="1"/>
              <a:t>storageUsaged</a:t>
            </a:r>
            <a:r>
              <a:rPr lang="en-US" sz="1100" i="1" dirty="0"/>
              <a:t>, and </a:t>
            </a:r>
            <a:r>
              <a:rPr lang="en-US" sz="1100" i="1" dirty="0" err="1"/>
              <a:t>humitidy</a:t>
            </a:r>
            <a:r>
              <a:rPr lang="en-US" sz="1100" i="1" dirty="0"/>
              <a:t> </a:t>
            </a:r>
            <a:r>
              <a:rPr lang="en-US" sz="1100" dirty="0"/>
              <a:t>respectively. Pending fix.</a:t>
            </a:r>
          </a:p>
        </p:txBody>
      </p:sp>
    </p:spTree>
    <p:extLst>
      <p:ext uri="{BB962C8B-B14F-4D97-AF65-F5344CB8AC3E}">
        <p14:creationId xmlns:p14="http://schemas.microsoft.com/office/powerpoint/2010/main" val="398622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4B85F-0C58-67CC-3A70-5D02B9B4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Connection Handshake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9A1FD-741D-6AD1-0673-3A2C2FF6B0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356698"/>
            <a:ext cx="5157787" cy="823912"/>
          </a:xfrm>
        </p:spPr>
        <p:txBody>
          <a:bodyPr/>
          <a:lstStyle/>
          <a:p>
            <a:r>
              <a:rPr lang="en-US" dirty="0"/>
              <a:t>Example connect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E36966-8F3D-37CA-3D30-BD5D65460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180610"/>
            <a:ext cx="5157787" cy="36845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"connect",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</a:t>
            </a:r>
            <a:r>
              <a:rPr lang="en-US" sz="1400" dirty="0" err="1"/>
              <a:t>securityMode</a:t>
            </a:r>
            <a:r>
              <a:rPr lang="en-US" sz="1400" dirty="0"/>
              <a:t>": [</a:t>
            </a:r>
          </a:p>
          <a:p>
            <a:pPr marL="0" indent="0">
              <a:buNone/>
            </a:pPr>
            <a:r>
              <a:rPr lang="en-US" sz="1400" dirty="0"/>
              <a:t>      "none",</a:t>
            </a:r>
          </a:p>
          <a:p>
            <a:pPr marL="0" indent="0">
              <a:buNone/>
            </a:pPr>
            <a:r>
              <a:rPr lang="en-US" sz="1400" dirty="0"/>
              <a:t>      "static",</a:t>
            </a:r>
          </a:p>
          <a:p>
            <a:pPr marL="0" indent="0">
              <a:buNone/>
            </a:pPr>
            <a:r>
              <a:rPr lang="en-US" sz="1400" dirty="0"/>
              <a:t>      "</a:t>
            </a:r>
            <a:r>
              <a:rPr lang="en-US" sz="1400" dirty="0" err="1"/>
              <a:t>ecdh</a:t>
            </a:r>
            <a:r>
              <a:rPr lang="en-US" sz="1400" dirty="0"/>
              <a:t>"</a:t>
            </a:r>
          </a:p>
          <a:p>
            <a:pPr marL="0" indent="0">
              <a:buNone/>
            </a:pPr>
            <a:r>
              <a:rPr lang="en-US" sz="1400" dirty="0"/>
              <a:t>    ]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0F03D5-7762-F15A-3B1F-2780BA256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connect_reply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215FF-B2B1-337A-44A5-AC50437621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/>
              <a:t>{</a:t>
            </a:r>
          </a:p>
          <a:p>
            <a:pPr marL="0" indent="0">
              <a:buNone/>
            </a:pPr>
            <a:r>
              <a:rPr lang="en-US" sz="1400" dirty="0"/>
              <a:t>  "type": "</a:t>
            </a:r>
            <a:r>
              <a:rPr lang="en-US" sz="1400" dirty="0" err="1"/>
              <a:t>connect_reply</a:t>
            </a:r>
            <a:r>
              <a:rPr lang="en-US" sz="1400" dirty="0"/>
              <a:t>",</a:t>
            </a:r>
          </a:p>
          <a:p>
            <a:pPr marL="0" indent="0">
              <a:buNone/>
            </a:pPr>
            <a:r>
              <a:rPr lang="en-US" sz="1400" dirty="0"/>
              <a:t>  "version": 1,</a:t>
            </a:r>
          </a:p>
          <a:p>
            <a:pPr marL="0" indent="0">
              <a:buNone/>
            </a:pPr>
            <a:r>
              <a:rPr lang="en-US" sz="1400" dirty="0"/>
              <a:t>  "session": "125b162f-9c01-4a4b-8000-0ec3256ff69d",</a:t>
            </a:r>
          </a:p>
          <a:p>
            <a:pPr marL="0" indent="0">
              <a:buNone/>
            </a:pPr>
            <a:r>
              <a:rPr lang="en-US" sz="1400" dirty="0"/>
              <a:t>  "</a:t>
            </a:r>
            <a:r>
              <a:rPr lang="en-US" sz="1400" dirty="0" err="1"/>
              <a:t>deviceId</a:t>
            </a:r>
            <a:r>
              <a:rPr lang="en-US" sz="1400" dirty="0"/>
              <a:t>": "smartBox_0c7124300bc7fb4e1ceb4acdb7162d74",</a:t>
            </a:r>
          </a:p>
          <a:p>
            <a:pPr marL="0" indent="0">
              <a:buNone/>
            </a:pPr>
            <a:r>
              <a:rPr lang="en-US" sz="1400" dirty="0"/>
              <a:t>  "time": 1746494252,</a:t>
            </a:r>
          </a:p>
          <a:p>
            <a:pPr marL="0" indent="0">
              <a:buNone/>
            </a:pPr>
            <a:r>
              <a:rPr lang="en-US" sz="1400" dirty="0"/>
              <a:t>  "response": {</a:t>
            </a:r>
          </a:p>
          <a:p>
            <a:pPr marL="0" indent="0">
              <a:buNone/>
            </a:pPr>
            <a:r>
              <a:rPr lang="en-US" sz="1400" dirty="0"/>
              <a:t>    "code": 0,</a:t>
            </a:r>
          </a:p>
          <a:p>
            <a:pPr marL="0" indent="0">
              <a:buNone/>
            </a:pPr>
            <a:r>
              <a:rPr lang="en-US" sz="1400" dirty="0"/>
              <a:t>    "message": "success"</a:t>
            </a:r>
          </a:p>
          <a:p>
            <a:pPr marL="0" indent="0">
              <a:buNone/>
            </a:pPr>
            <a:r>
              <a:rPr lang="en-US" sz="1400" dirty="0"/>
              <a:t>  },</a:t>
            </a:r>
          </a:p>
          <a:p>
            <a:pPr marL="0" indent="0">
              <a:buNone/>
            </a:pPr>
            <a:r>
              <a:rPr lang="en-US" sz="1400" dirty="0"/>
              <a:t>  "data": {</a:t>
            </a:r>
          </a:p>
          <a:p>
            <a:pPr marL="0" indent="0">
              <a:buNone/>
            </a:pPr>
            <a:r>
              <a:rPr lang="en-US" sz="1400" dirty="0"/>
              <a:t>    "security": "none"</a:t>
            </a:r>
          </a:p>
          <a:p>
            <a:pPr marL="0" indent="0">
              <a:buNone/>
            </a:pPr>
            <a:r>
              <a:rPr lang="en-US" sz="1400" dirty="0"/>
              <a:t>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740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C81FB-801D-BF7C-98F1-5029913C2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9D73A-AC8E-FA68-CC64-D9FD3C5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6" cy="1325563"/>
          </a:xfrm>
        </p:spPr>
        <p:txBody>
          <a:bodyPr/>
          <a:lstStyle/>
          <a:p>
            <a:r>
              <a:rPr lang="en-US" dirty="0"/>
              <a:t>Slot7_state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C481B-3847-9E92-7D83-258FCC8556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CC5972-9F8E-7637-870E-AD92CF25AD2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"slot7", </a:t>
            </a:r>
          </a:p>
          <a:p>
            <a:pPr marL="0" indent="0">
              <a:buNone/>
            </a:pPr>
            <a:r>
              <a:rPr lang="en-US" sz="1400"/>
              <a:t>            "method": "state",</a:t>
            </a:r>
          </a:p>
          <a:p>
            <a:pPr marL="0" indent="0">
              <a:buNone/>
            </a:pPr>
            <a:r>
              <a:rPr lang="en-US" sz="1400"/>
              <a:t>            "parms": {}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D8245-5A53-0421-FE00-A411D46E3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799970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77535B-DE15-52DF-F3BA-B6C6CC558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1189036"/>
            <a:ext cx="5183188" cy="5231219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"8ae05cc8-dee3-45c9-a72d-4a82bef84765",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"smartBox_56b6440c6e7421e397737893aeb2a36f",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spdSurge</a:t>
            </a:r>
            <a:r>
              <a:rPr lang="en-US"/>
              <a:t>": 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ardVoltage</a:t>
            </a:r>
            <a:r>
              <a:rPr lang="en-US"/>
              <a:t>": 242,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ardCurrent</a:t>
            </a:r>
            <a:r>
              <a:rPr lang="en-US"/>
              <a:t>": 160,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autoLight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doorState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lightState</a:t>
            </a:r>
            <a:r>
              <a:rPr lang="en-US"/>
              <a:t>": true,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heaterState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waterAlert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"fan": [</a:t>
            </a:r>
          </a:p>
          <a:p>
            <a:pPr marL="0" indent="0">
              <a:buNone/>
            </a:pPr>
            <a:r>
              <a:rPr lang="en-US"/>
              <a:t>        {</a:t>
            </a:r>
          </a:p>
          <a:p>
            <a:pPr marL="0" indent="0">
              <a:buNone/>
            </a:pPr>
            <a:r>
              <a:rPr lang="en-US"/>
              <a:t>          "id": 1,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fanSpeed</a:t>
            </a:r>
            <a:r>
              <a:rPr lang="en-US"/>
              <a:t>": 30,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fanAlert</a:t>
            </a:r>
            <a:r>
              <a:rPr lang="en-US"/>
              <a:t>": false,</a:t>
            </a:r>
          </a:p>
          <a:p>
            <a:pPr marL="0" indent="0">
              <a:buNone/>
            </a:pPr>
            <a:r>
              <a:rPr lang="en-US"/>
              <a:t>          "</a:t>
            </a:r>
            <a:r>
              <a:rPr lang="en-US" err="1"/>
              <a:t>fanState</a:t>
            </a:r>
            <a:r>
              <a:rPr lang="en-US"/>
              <a:t>": false</a:t>
            </a:r>
          </a:p>
          <a:p>
            <a:pPr marL="0" indent="0">
              <a:buNone/>
            </a:pPr>
            <a:r>
              <a:rPr lang="en-US"/>
              <a:t>        }</a:t>
            </a:r>
          </a:p>
          <a:p>
            <a:pPr marL="0" indent="0">
              <a:buNone/>
            </a:pPr>
            <a:r>
              <a:rPr lang="en-US"/>
              <a:t>      ]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84765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3555C-5D85-AE96-F148-14C392C54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F7F7-8B1A-C34C-79F2-560C4E1BD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157787" cy="1325563"/>
          </a:xfrm>
        </p:spPr>
        <p:txBody>
          <a:bodyPr/>
          <a:lstStyle/>
          <a:p>
            <a:r>
              <a:rPr lang="en-US" dirty="0" err="1"/>
              <a:t>Flow_monitor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D33C0-2269-644E-937F-3A70864260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790B2-BC75-FC13-5E50-A3CAAFC5B31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switch.port</a:t>
            </a:r>
            <a:r>
              <a:rPr lang="en-US" sz="1400"/>
              <a:t>", </a:t>
            </a:r>
          </a:p>
          <a:p>
            <a:pPr marL="0" indent="0">
              <a:buNone/>
            </a:pPr>
            <a:r>
              <a:rPr lang="en-US" sz="1400"/>
              <a:t>            "method": "statistics", </a:t>
            </a:r>
          </a:p>
          <a:p>
            <a:pPr marL="0" indent="0">
              <a:buNone/>
            </a:pPr>
            <a:r>
              <a:rPr lang="en-US" sz="1400"/>
              <a:t>            "parms": { </a:t>
            </a:r>
          </a:p>
          <a:p>
            <a:pPr marL="0" indent="0">
              <a:buNone/>
            </a:pPr>
            <a:r>
              <a:rPr lang="en-US" sz="1400"/>
              <a:t>    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FC892-6824-913C-DE74-DDD89623BA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365125"/>
            <a:ext cx="5183188" cy="823912"/>
          </a:xfrm>
        </p:spPr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command_reply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CC173-0E85-9822-BE21-8E9C1843D4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159045" y="1451486"/>
            <a:ext cx="8032955" cy="5159375"/>
          </a:xfrm>
        </p:spPr>
        <p:txBody>
          <a:bodyPr numCol="5" spcCol="0">
            <a:normAutofit fontScale="32500" lnSpcReduction="20000"/>
          </a:bodyPr>
          <a:lstStyle/>
          <a:p>
            <a:pPr marL="0" indent="0" algn="just">
              <a:buNone/>
            </a:pPr>
            <a:r>
              <a:rPr lang="en-US" dirty="0"/>
              <a:t>{</a:t>
            </a:r>
          </a:p>
          <a:p>
            <a:pPr marL="0" indent="0" algn="just">
              <a:buNone/>
            </a:pPr>
            <a:r>
              <a:rPr lang="en-US" dirty="0"/>
              <a:t>  "type": "</a:t>
            </a:r>
            <a:r>
              <a:rPr lang="en-US" dirty="0" err="1"/>
              <a:t>command_reply</a:t>
            </a:r>
            <a:r>
              <a:rPr lang="en-US" dirty="0"/>
              <a:t>",</a:t>
            </a:r>
          </a:p>
          <a:p>
            <a:pPr marL="0" indent="0" algn="just">
              <a:buNone/>
            </a:pPr>
            <a:r>
              <a:rPr lang="en-US" dirty="0"/>
              <a:t>  "version": 1,</a:t>
            </a:r>
          </a:p>
          <a:p>
            <a:pPr marL="0" indent="0" algn="just">
              <a:buNone/>
            </a:pPr>
            <a:r>
              <a:rPr lang="en-US" dirty="0"/>
              <a:t>  "session": "ec21db29-1e96-4ef7-ac7c-b59c75830cb5",</a:t>
            </a:r>
          </a:p>
          <a:p>
            <a:pPr marL="0" indent="0" algn="just">
              <a:buNone/>
            </a:pPr>
            <a:r>
              <a:rPr lang="en-US" dirty="0"/>
              <a:t>  "</a:t>
            </a:r>
            <a:r>
              <a:rPr lang="en-US" dirty="0" err="1"/>
              <a:t>deviceId</a:t>
            </a:r>
            <a:r>
              <a:rPr lang="en-US" dirty="0"/>
              <a:t>": "smartBox_dcbbfa35c8e5fcd179f84118a2d00254",</a:t>
            </a:r>
          </a:p>
          <a:p>
            <a:pPr marL="0" indent="0" algn="just">
              <a:buNone/>
            </a:pPr>
            <a:r>
              <a:rPr lang="en-US" dirty="0"/>
              <a:t>  "time": 1744777012,</a:t>
            </a:r>
          </a:p>
          <a:p>
            <a:pPr marL="0" indent="0" algn="just">
              <a:buNone/>
            </a:pPr>
            <a:r>
              <a:rPr lang="en-US" dirty="0"/>
              <a:t>  "response": [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1,</a:t>
            </a:r>
          </a:p>
          <a:p>
            <a:pPr marL="0" indent="0">
              <a:buNone/>
            </a:pPr>
            <a:r>
              <a:rPr lang="en-US" dirty="0"/>
              <a:t>      "name": "port1",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"363829",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"563446",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1222,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1523,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2,</a:t>
            </a:r>
          </a:p>
          <a:p>
            <a:pPr marL="0" indent="0" algn="just">
              <a:buNone/>
            </a:pPr>
            <a:r>
              <a:rPr lang="en-US" dirty="0"/>
              <a:t>      "name": "port2",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"6603229",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"22849802",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48755,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36213,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3,</a:t>
            </a:r>
          </a:p>
          <a:p>
            <a:pPr marL="0" indent="0" algn="just">
              <a:buNone/>
            </a:pPr>
            <a:r>
              <a:rPr lang="en-US" dirty="0"/>
              <a:t>      "name": "port3",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4,</a:t>
            </a:r>
          </a:p>
          <a:p>
            <a:pPr marL="0" indent="0" algn="just">
              <a:buNone/>
            </a:pPr>
            <a:r>
              <a:rPr lang="en-US" dirty="0"/>
              <a:t>      "name": "port4",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5,</a:t>
            </a:r>
          </a:p>
          <a:p>
            <a:pPr marL="0" indent="0" algn="just">
              <a:buNone/>
            </a:pPr>
            <a:r>
              <a:rPr lang="en-US" dirty="0"/>
              <a:t>      "name": "port5",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6,</a:t>
            </a:r>
          </a:p>
          <a:p>
            <a:pPr marL="0" indent="0" algn="just">
              <a:buNone/>
            </a:pPr>
            <a:r>
              <a:rPr lang="en-US" dirty="0"/>
              <a:t>      "name": "port6",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7,</a:t>
            </a:r>
          </a:p>
          <a:p>
            <a:pPr marL="0" indent="0" algn="just">
              <a:buNone/>
            </a:pPr>
            <a:r>
              <a:rPr lang="en-US" dirty="0"/>
              <a:t>      "name": "port7",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8,</a:t>
            </a:r>
          </a:p>
          <a:p>
            <a:pPr marL="0" indent="0" algn="just">
              <a:buNone/>
            </a:pPr>
            <a:r>
              <a:rPr lang="en-US" dirty="0"/>
              <a:t>      "name": "port8",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9,</a:t>
            </a:r>
          </a:p>
          <a:p>
            <a:pPr marL="0" indent="0" algn="just">
              <a:buNone/>
            </a:pPr>
            <a:r>
              <a:rPr lang="en-US" dirty="0"/>
              <a:t>      "name": "port9",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},</a:t>
            </a:r>
          </a:p>
          <a:p>
            <a:pPr marL="0" indent="0" algn="just">
              <a:buNone/>
            </a:pPr>
            <a:r>
              <a:rPr lang="en-US" dirty="0"/>
              <a:t>    {</a:t>
            </a:r>
          </a:p>
          <a:p>
            <a:pPr marL="0" indent="0" algn="just">
              <a:buNone/>
            </a:pPr>
            <a:r>
              <a:rPr lang="en-US" dirty="0"/>
              <a:t>      "id": 10,</a:t>
            </a:r>
          </a:p>
          <a:p>
            <a:pPr marL="0" indent="0" algn="just">
              <a:buNone/>
            </a:pPr>
            <a:r>
              <a:rPr lang="en-US" dirty="0"/>
              <a:t>      "name": "port10",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txByte</a:t>
            </a:r>
            <a:r>
              <a:rPr lang="en-US" dirty="0"/>
              <a:t>": "0",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txPacket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rxError</a:t>
            </a:r>
            <a:r>
              <a:rPr lang="en-US" dirty="0"/>
              <a:t>": 0,</a:t>
            </a:r>
          </a:p>
          <a:p>
            <a:pPr marL="0" indent="0" algn="just">
              <a:buNone/>
            </a:pPr>
            <a:r>
              <a:rPr lang="en-US" dirty="0"/>
              <a:t>      "</a:t>
            </a:r>
            <a:r>
              <a:rPr lang="en-US" dirty="0" err="1"/>
              <a:t>txError</a:t>
            </a:r>
            <a:r>
              <a:rPr lang="en-US" dirty="0"/>
              <a:t>": 0</a:t>
            </a:r>
          </a:p>
          <a:p>
            <a:pPr marL="0" indent="0" algn="just">
              <a:buNone/>
            </a:pPr>
            <a:r>
              <a:rPr lang="en-US" dirty="0"/>
              <a:t>    }</a:t>
            </a:r>
          </a:p>
          <a:p>
            <a:pPr marL="0" indent="0" algn="just">
              <a:buNone/>
            </a:pPr>
            <a:r>
              <a:rPr lang="en-US" dirty="0"/>
              <a:t>  ]</a:t>
            </a:r>
          </a:p>
          <a:p>
            <a:pPr marL="0" indent="0" algn="just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82196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7A8B1-0A50-4B8E-37C6-F691F5648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5EC6-BDB6-8B1A-06D9-3A0C4F8F8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System_state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AA3A9-4B85-19DC-931D-326CB4075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21C29-9A33-728A-0B65-690E577206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5600"/>
              <a:t>{</a:t>
            </a:r>
          </a:p>
          <a:p>
            <a:pPr marL="0" indent="0">
              <a:buNone/>
            </a:pPr>
            <a:r>
              <a:rPr lang="en-US" sz="5600"/>
              <a:t>“type": "command",</a:t>
            </a:r>
          </a:p>
          <a:p>
            <a:pPr marL="0" indent="0">
              <a:buNone/>
            </a:pPr>
            <a:r>
              <a:rPr lang="en-US" sz="5600"/>
              <a:t>"version": 1,</a:t>
            </a:r>
          </a:p>
          <a:p>
            <a:pPr marL="0" indent="0">
              <a:buNone/>
            </a:pPr>
            <a:r>
              <a:rPr lang="en-US" sz="5600"/>
              <a:t>"session": [session],</a:t>
            </a:r>
          </a:p>
          <a:p>
            <a:pPr marL="0" indent="0">
              <a:buNone/>
            </a:pPr>
            <a:r>
              <a:rPr lang="en-US" sz="5600"/>
              <a:t>"</a:t>
            </a:r>
            <a:r>
              <a:rPr lang="en-US" sz="5600" err="1"/>
              <a:t>deviceId</a:t>
            </a:r>
            <a:r>
              <a:rPr lang="en-US" sz="5600"/>
              <a:t>": [</a:t>
            </a:r>
            <a:r>
              <a:rPr lang="en-US" sz="5600" err="1"/>
              <a:t>deviceId</a:t>
            </a:r>
            <a:r>
              <a:rPr lang="en-US" sz="5600"/>
              <a:t>],</a:t>
            </a:r>
          </a:p>
          <a:p>
            <a:pPr marL="0" indent="0">
              <a:buNone/>
            </a:pPr>
            <a:r>
              <a:rPr lang="en-US" sz="5600"/>
              <a:t>"time": [time],</a:t>
            </a:r>
          </a:p>
          <a:p>
            <a:pPr marL="0" indent="0">
              <a:buNone/>
            </a:pPr>
            <a:r>
              <a:rPr lang="en-US" sz="5600"/>
              <a:t>"data": {</a:t>
            </a:r>
          </a:p>
          <a:p>
            <a:pPr marL="0" indent="0">
              <a:buNone/>
            </a:pPr>
            <a:r>
              <a:rPr lang="en-US" sz="5600"/>
              <a:t>        "service": "system",</a:t>
            </a:r>
          </a:p>
          <a:p>
            <a:pPr marL="0" indent="0">
              <a:buNone/>
            </a:pPr>
            <a:r>
              <a:rPr lang="en-US" sz="5600"/>
              <a:t>        "method": "state",</a:t>
            </a:r>
          </a:p>
          <a:p>
            <a:pPr marL="0" indent="0">
              <a:buNone/>
            </a:pPr>
            <a:r>
              <a:rPr lang="en-US" sz="5600"/>
              <a:t>        "parms": {}</a:t>
            </a:r>
          </a:p>
          <a:p>
            <a:pPr marL="0" indent="0">
              <a:buNone/>
            </a:pPr>
            <a:r>
              <a:rPr lang="en-US" sz="5600"/>
              <a:t>        }</a:t>
            </a:r>
          </a:p>
          <a:p>
            <a:pPr marL="0" indent="0">
              <a:buNone/>
            </a:pPr>
            <a:r>
              <a:rPr lang="en-US" sz="5600"/>
              <a:t>}</a:t>
            </a:r>
          </a:p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2A986C-030D-526E-0634-B64F39FAF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445743"/>
            <a:ext cx="5183188" cy="823912"/>
          </a:xfrm>
        </p:spPr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3FB072-25C4-2715-F6B9-3ED4A9A55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269655"/>
            <a:ext cx="5183188" cy="499495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"code": 0,</a:t>
            </a:r>
          </a:p>
          <a:p>
            <a:pPr marL="0" indent="0">
              <a:buNone/>
            </a:pPr>
            <a:r>
              <a:rPr lang="en-US"/>
              <a:t>    "message": {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dateTime</a:t>
            </a:r>
            <a:r>
              <a:rPr lang="en-US"/>
              <a:t>": 1744805812,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runTime</a:t>
            </a:r>
            <a:r>
              <a:rPr lang="en-US"/>
              <a:t>": 7925,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cpuUsaged</a:t>
            </a:r>
            <a:r>
              <a:rPr lang="en-US"/>
              <a:t>": 9797,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memTotalSize</a:t>
            </a:r>
            <a:r>
              <a:rPr lang="en-US"/>
              <a:t>": 246452,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memFreeSize</a:t>
            </a:r>
            <a:r>
              <a:rPr lang="en-US"/>
              <a:t>": 173616,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memUsaged</a:t>
            </a:r>
            <a:r>
              <a:rPr lang="en-US"/>
              <a:t>": 2955,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storageTotalSize</a:t>
            </a:r>
            <a:r>
              <a:rPr lang="en-US"/>
              <a:t>": 1997240,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storageFreeSize</a:t>
            </a:r>
            <a:r>
              <a:rPr lang="en-US"/>
              <a:t>": 1990896,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storageUsaged</a:t>
            </a:r>
            <a:r>
              <a:rPr lang="en-US"/>
              <a:t>": 31,</a:t>
            </a:r>
          </a:p>
          <a:p>
            <a:pPr marL="0" indent="0">
              <a:buNone/>
            </a:pPr>
            <a:r>
              <a:rPr lang="en-US"/>
              <a:t>      "temperature": 29,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humitidy</a:t>
            </a:r>
            <a:r>
              <a:rPr lang="en-US"/>
              <a:t>": 51,</a:t>
            </a:r>
          </a:p>
          <a:p>
            <a:pPr marL="0" indent="0">
              <a:buNone/>
            </a:pPr>
            <a:r>
              <a:rPr lang="en-US"/>
              <a:t>      "</a:t>
            </a:r>
            <a:r>
              <a:rPr lang="en-US" err="1"/>
              <a:t>poeRealPower</a:t>
            </a:r>
            <a:r>
              <a:rPr lang="en-US"/>
              <a:t>": 0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4420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04534-4F2A-57CC-2845-5920F06F7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2DE17-AC19-1CAC-0AE3-8CFD39C04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5256212" cy="1325563"/>
          </a:xfrm>
        </p:spPr>
        <p:txBody>
          <a:bodyPr/>
          <a:lstStyle/>
          <a:p>
            <a:r>
              <a:rPr lang="en-US" dirty="0" err="1"/>
              <a:t>Gps_config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74563-78CA-1CCD-404D-5718F10A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Command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25AEA-A3A9-7C49-2D55-C05DB0FCD21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400"/>
              <a:t>{</a:t>
            </a:r>
          </a:p>
          <a:p>
            <a:pPr marL="0" indent="0">
              <a:buNone/>
            </a:pPr>
            <a:r>
              <a:rPr lang="en-US" sz="1400"/>
              <a:t>“type": "command",</a:t>
            </a:r>
          </a:p>
          <a:p>
            <a:pPr marL="0" indent="0">
              <a:buNone/>
            </a:pPr>
            <a:r>
              <a:rPr lang="en-US" sz="1400"/>
              <a:t>"version": 1,</a:t>
            </a:r>
          </a:p>
          <a:p>
            <a:pPr marL="0" indent="0">
              <a:buNone/>
            </a:pPr>
            <a:r>
              <a:rPr lang="en-US" sz="1400"/>
              <a:t>"session": [session],</a:t>
            </a:r>
          </a:p>
          <a:p>
            <a:pPr marL="0" indent="0">
              <a:buNone/>
            </a:pPr>
            <a:r>
              <a:rPr lang="en-US" sz="1400"/>
              <a:t>"</a:t>
            </a:r>
            <a:r>
              <a:rPr lang="en-US" sz="1400" err="1"/>
              <a:t>deviceId</a:t>
            </a:r>
            <a:r>
              <a:rPr lang="en-US" sz="1400"/>
              <a:t>": [</a:t>
            </a:r>
            <a:r>
              <a:rPr lang="en-US" sz="1400" err="1"/>
              <a:t>deviceId</a:t>
            </a:r>
            <a:r>
              <a:rPr lang="en-US" sz="1400"/>
              <a:t>],</a:t>
            </a:r>
          </a:p>
          <a:p>
            <a:pPr marL="0" indent="0">
              <a:buNone/>
            </a:pPr>
            <a:r>
              <a:rPr lang="en-US" sz="1400"/>
              <a:t>"time": [time],</a:t>
            </a:r>
          </a:p>
          <a:p>
            <a:pPr marL="0" indent="0">
              <a:buNone/>
            </a:pPr>
            <a:r>
              <a:rPr lang="en-US" sz="1400"/>
              <a:t>"data": {</a:t>
            </a:r>
          </a:p>
          <a:p>
            <a:pPr marL="0" indent="0">
              <a:buNone/>
            </a:pPr>
            <a:r>
              <a:rPr lang="en-US" sz="1400"/>
              <a:t>            "service": "</a:t>
            </a:r>
            <a:r>
              <a:rPr lang="en-US" sz="1400" err="1"/>
              <a:t>netdmate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"method": "</a:t>
            </a:r>
            <a:r>
              <a:rPr lang="en-US" sz="1400" err="1"/>
              <a:t>mobile.gpsGet</a:t>
            </a:r>
            <a:r>
              <a:rPr lang="en-US" sz="1400"/>
              <a:t>",</a:t>
            </a:r>
          </a:p>
          <a:p>
            <a:pPr marL="0" indent="0">
              <a:buNone/>
            </a:pPr>
            <a:r>
              <a:rPr lang="en-US" sz="1400"/>
              <a:t>            "parms": {"name": "lte1"}</a:t>
            </a:r>
          </a:p>
          <a:p>
            <a:pPr marL="0" indent="0">
              <a:buNone/>
            </a:pPr>
            <a:r>
              <a:rPr lang="en-US" sz="1400"/>
              <a:t>        }</a:t>
            </a:r>
          </a:p>
          <a:p>
            <a:pPr marL="0" indent="0">
              <a:buNone/>
            </a:pPr>
            <a:r>
              <a:rPr lang="en-US" sz="1400"/>
              <a:t>}</a:t>
            </a:r>
          </a:p>
          <a:p>
            <a:endParaRPr lang="en-US" sz="14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F84CC6-7C3A-96FF-583D-56AA9F780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command_reply</a:t>
            </a:r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72A00-69AD-2CE3-514A-AC3BB8A05A1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/>
              <a:t>{</a:t>
            </a:r>
          </a:p>
          <a:p>
            <a:pPr marL="0" indent="0">
              <a:buNone/>
            </a:pPr>
            <a:r>
              <a:rPr lang="en-US"/>
              <a:t>  "type": "</a:t>
            </a:r>
            <a:r>
              <a:rPr lang="en-US" err="1"/>
              <a:t>command_reply</a:t>
            </a:r>
            <a:r>
              <a:rPr lang="en-US"/>
              <a:t>",</a:t>
            </a:r>
          </a:p>
          <a:p>
            <a:pPr marL="0" indent="0">
              <a:buNone/>
            </a:pPr>
            <a:r>
              <a:rPr lang="en-US"/>
              <a:t>  "version": 1,</a:t>
            </a:r>
          </a:p>
          <a:p>
            <a:pPr marL="0" indent="0">
              <a:buNone/>
            </a:pPr>
            <a:r>
              <a:rPr lang="en-US"/>
              <a:t>  "session": "ec21db29-1e96-4ef7-ac7c-b59c75830cb5",</a:t>
            </a:r>
          </a:p>
          <a:p>
            <a:pPr marL="0" indent="0">
              <a:buNone/>
            </a:pPr>
            <a:r>
              <a:rPr lang="en-US"/>
              <a:t>  "</a:t>
            </a:r>
            <a:r>
              <a:rPr lang="en-US" err="1"/>
              <a:t>deviceId</a:t>
            </a:r>
            <a:r>
              <a:rPr lang="en-US"/>
              <a:t>": "smartBox_dcbbfa35c8e5fcd179f84118a2d00254",</a:t>
            </a:r>
          </a:p>
          <a:p>
            <a:pPr marL="0" indent="0">
              <a:buNone/>
            </a:pPr>
            <a:r>
              <a:rPr lang="en-US"/>
              <a:t>  "time": 1744777012,</a:t>
            </a:r>
          </a:p>
          <a:p>
            <a:pPr marL="0" indent="0">
              <a:buNone/>
            </a:pPr>
            <a:r>
              <a:rPr lang="en-US"/>
              <a:t>  "response": {</a:t>
            </a:r>
          </a:p>
          <a:p>
            <a:pPr marL="0" indent="0">
              <a:buNone/>
            </a:pPr>
            <a:r>
              <a:rPr lang="en-US"/>
              <a:t>    "latitude": 1.4531,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latitude_h</a:t>
            </a:r>
            <a:r>
              <a:rPr lang="en-US"/>
              <a:t>": "N",</a:t>
            </a:r>
          </a:p>
          <a:p>
            <a:pPr marL="0" indent="0">
              <a:buNone/>
            </a:pPr>
            <a:r>
              <a:rPr lang="en-US"/>
              <a:t>    "longitude": 103.792291,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longitude_h</a:t>
            </a:r>
            <a:r>
              <a:rPr lang="en-US"/>
              <a:t>": "E",</a:t>
            </a:r>
          </a:p>
          <a:p>
            <a:pPr marL="0" indent="0">
              <a:buNone/>
            </a:pPr>
            <a:r>
              <a:rPr lang="en-US"/>
              <a:t>    "altitude": 62.6,</a:t>
            </a:r>
          </a:p>
          <a:p>
            <a:pPr marL="0" indent="0">
              <a:buNone/>
            </a:pPr>
            <a:r>
              <a:rPr lang="en-US"/>
              <a:t>    "</a:t>
            </a:r>
            <a:r>
              <a:rPr lang="en-US" err="1"/>
              <a:t>altitude_u</a:t>
            </a:r>
            <a:r>
              <a:rPr lang="en-US"/>
              <a:t>": "M"</a:t>
            </a:r>
          </a:p>
          <a:p>
            <a:pPr marL="0" indent="0">
              <a:buNone/>
            </a:pPr>
            <a:r>
              <a:rPr lang="en-US"/>
              <a:t>  }</a:t>
            </a:r>
          </a:p>
          <a:p>
            <a:pPr marL="0" indent="0">
              <a:buNone/>
            </a:pPr>
            <a:r>
              <a:rPr lang="en-US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89375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C2E7C0E26D8647AB2D9DD50F0DB157" ma:contentTypeVersion="11" ma:contentTypeDescription="Create a new document." ma:contentTypeScope="" ma:versionID="6ae00aa7b052919d7ed237bb11919a51">
  <xsd:schema xmlns:xsd="http://www.w3.org/2001/XMLSchema" xmlns:xs="http://www.w3.org/2001/XMLSchema" xmlns:p="http://schemas.microsoft.com/office/2006/metadata/properties" xmlns:ns3="6eccf7f2-13af-4220-8c45-0e89defdf35a" targetNamespace="http://schemas.microsoft.com/office/2006/metadata/properties" ma:root="true" ma:fieldsID="80cb88855fd4c540a138a9e84def96d6" ns3:_="">
    <xsd:import namespace="6eccf7f2-13af-4220-8c45-0e89defdf35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ccf7f2-13af-4220-8c45-0e89defdf35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3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eccf7f2-13af-4220-8c45-0e89defdf35a" xsi:nil="true"/>
  </documentManagement>
</p:properties>
</file>

<file path=customXml/itemProps1.xml><?xml version="1.0" encoding="utf-8"?>
<ds:datastoreItem xmlns:ds="http://schemas.openxmlformats.org/officeDocument/2006/customXml" ds:itemID="{CD1ED105-F357-4A27-AC76-1175157D0A3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501CD20-3BA1-4B82-BB13-9ACFD4FD95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E7D9CBF-04A6-408D-B64D-BF12C60DBF48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6eccf7f2-13af-4220-8c45-0e89defdf35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1799</Words>
  <Application>Microsoft Office PowerPoint</Application>
  <PresentationFormat>Widescreen</PresentationFormat>
  <Paragraphs>325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 Diagram, Flowchart, and Documentation</vt:lpstr>
      <vt:lpstr>Credentials</vt:lpstr>
      <vt:lpstr>Class Diagram (Simple)</vt:lpstr>
      <vt:lpstr>Class Diagram</vt:lpstr>
      <vt:lpstr>Connection Handshake</vt:lpstr>
      <vt:lpstr>Slot7_state</vt:lpstr>
      <vt:lpstr>Flow_monitor</vt:lpstr>
      <vt:lpstr>System_state</vt:lpstr>
      <vt:lpstr>Gps_config</vt:lpstr>
      <vt:lpstr>Start up NMS 2.0</vt:lpstr>
      <vt:lpstr>NMS 2.0 Diagnostics</vt:lpstr>
      <vt:lpstr>Navigate NMS 2.0</vt:lpstr>
      <vt:lpstr>Shutdown NMS 2.0</vt:lpstr>
      <vt:lpstr>Connection Handshake Flowchart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Farrell Santoso</dc:creator>
  <cp:lastModifiedBy>Farrell Santoso</cp:lastModifiedBy>
  <cp:revision>12</cp:revision>
  <dcterms:created xsi:type="dcterms:W3CDTF">2025-04-15T10:08:35Z</dcterms:created>
  <dcterms:modified xsi:type="dcterms:W3CDTF">2025-05-08T02:26:43Z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0x0101002BC2E7C0E26D8647AB2D9DD50F0DB157</vt:lpwstr>
  </property>
</Properties>
</file>