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340" r:id="rId5"/>
    <p:sldId id="262" r:id="rId6"/>
    <p:sldId id="323" r:id="rId7"/>
    <p:sldId id="293" r:id="rId8"/>
    <p:sldId id="271" r:id="rId9"/>
    <p:sldId id="263" r:id="rId10"/>
    <p:sldId id="270" r:id="rId11"/>
    <p:sldId id="280" r:id="rId12"/>
    <p:sldId id="281" r:id="rId13"/>
    <p:sldId id="314" r:id="rId14"/>
    <p:sldId id="282" r:id="rId15"/>
    <p:sldId id="288" r:id="rId16"/>
    <p:sldId id="284" r:id="rId17"/>
    <p:sldId id="266" r:id="rId18"/>
    <p:sldId id="268" r:id="rId19"/>
    <p:sldId id="264" r:id="rId20"/>
    <p:sldId id="339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4DB"/>
    <a:srgbClr val="FFD045"/>
    <a:srgbClr val="3E6054"/>
    <a:srgbClr val="09222C"/>
    <a:srgbClr val="8B7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gs" Target="tags/tag4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F72D-C568-4F1F-B324-36B67D32C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A54F-E42D-41F0-A8E6-0D2F8B8637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7C97-80BB-44E9-8470-90993975A7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6411-44FC-4EAC-92B3-C19FBE55A2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tags" Target="../tags/tag3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4"/>
          <p:cNvSpPr txBox="1"/>
          <p:nvPr/>
        </p:nvSpPr>
        <p:spPr>
          <a:xfrm>
            <a:off x="1050666" y="2316522"/>
            <a:ext cx="5856708" cy="743325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eaLnBrk="1" fontAlgn="auto" hangingPunct="1">
              <a:defRPr/>
            </a:pP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可转债打新分析</a:t>
            </a:r>
            <a:endParaRPr lang="en-US" sz="36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剪去对角 9"/>
          <p:cNvSpPr/>
          <p:nvPr/>
        </p:nvSpPr>
        <p:spPr>
          <a:xfrm rot="10800000" flipV="1">
            <a:off x="1156225" y="3532458"/>
            <a:ext cx="1729548" cy="400109"/>
          </a:xfrm>
          <a:prstGeom prst="snip2DiagRect">
            <a:avLst>
              <a:gd name="adj1" fmla="val 0"/>
              <a:gd name="adj2" fmla="val 20029"/>
            </a:avLst>
          </a:prstGeom>
          <a:solidFill>
            <a:srgbClr val="A5E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输出人：李洋</a:t>
            </a:r>
            <a:endParaRPr lang="zh-CN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矩形: 剪去对角 10"/>
          <p:cNvSpPr/>
          <p:nvPr/>
        </p:nvSpPr>
        <p:spPr>
          <a:xfrm rot="10800000" flipV="1">
            <a:off x="3145106" y="3532458"/>
            <a:ext cx="1729549" cy="400109"/>
          </a:xfrm>
          <a:prstGeom prst="snip2DiagRect">
            <a:avLst>
              <a:gd name="adj1" fmla="val 0"/>
              <a:gd name="adj2" fmla="val 20029"/>
            </a:avLst>
          </a:prstGeom>
          <a:solidFill>
            <a:srgbClr val="A5E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汇报日期：</a:t>
            </a:r>
            <a:r>
              <a:rPr lang="en-US" altLang="zh-CN" sz="1200" dirty="0">
                <a:solidFill>
                  <a:schemeClr val="tx1"/>
                </a:solidFill>
                <a:latin typeface="+mj-ea"/>
                <a:ea typeface="+mj-ea"/>
              </a:rPr>
              <a:t>2023.3.26</a:t>
            </a:r>
            <a:endParaRPr lang="zh-CN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877592" y="29990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507"/>
          <a:stretch>
            <a:fillRect/>
          </a:stretch>
        </p:blipFill>
        <p:spPr>
          <a:xfrm>
            <a:off x="1587500" y="755650"/>
            <a:ext cx="6334125" cy="54775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877592" y="29990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865" y="28575"/>
            <a:ext cx="9406255" cy="6829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877592" y="29990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0845" y="2933700"/>
            <a:ext cx="882967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877592" y="299908"/>
            <a:ext cx="30988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359410"/>
            <a:ext cx="10133330" cy="56508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731023" y="1776673"/>
            <a:ext cx="4653886" cy="286603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11655" y="1971675"/>
            <a:ext cx="3881120" cy="2226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9900"/>
              <a:t>略</a:t>
            </a:r>
            <a:endParaRPr lang="zh-CN" altLang="en-US" sz="19900"/>
          </a:p>
        </p:txBody>
      </p:sp>
      <p:sp>
        <p:nvSpPr>
          <p:cNvPr id="16" name="矩形 15"/>
          <p:cNvSpPr/>
          <p:nvPr/>
        </p:nvSpPr>
        <p:spPr>
          <a:xfrm>
            <a:off x="6731023" y="4485731"/>
            <a:ext cx="4653886" cy="1410458"/>
          </a:xfrm>
          <a:prstGeom prst="rect">
            <a:avLst/>
          </a:prstGeom>
          <a:solidFill>
            <a:srgbClr val="A5E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77592" y="299908"/>
            <a:ext cx="77114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第二步，通过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步分析法，分析公司的风险情况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07710" y="61029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一般发债的公司，都是存在问题的，所以小的问题咱们就可以忽略了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185" y="6102985"/>
            <a:ext cx="570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这两步，综合分析一下，看是否有大的风险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85" y="1508760"/>
            <a:ext cx="9046210" cy="12719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39240" y="3418840"/>
            <a:ext cx="59277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通过行业内的对标企业，找到对标的可转债，并通过其溢价率估算出对应的合理价格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估算价格</a:t>
            </a:r>
            <a:r>
              <a:rPr lang="en-US" altLang="zh-CN"/>
              <a:t>=</a:t>
            </a:r>
            <a:r>
              <a:rPr lang="zh-CN" altLang="en-US"/>
              <a:t>转股价值</a:t>
            </a:r>
            <a:r>
              <a:rPr lang="en-US" altLang="zh-CN"/>
              <a:t>*</a:t>
            </a:r>
            <a:r>
              <a:rPr lang="zh-CN" altLang="en-US"/>
              <a:t>（</a:t>
            </a:r>
            <a:r>
              <a:rPr lang="en-US" altLang="zh-CN"/>
              <a:t>1+</a:t>
            </a:r>
            <a:r>
              <a:rPr lang="zh-CN" altLang="en-US"/>
              <a:t>对标股票的溢价率</a:t>
            </a:r>
            <a:r>
              <a:rPr lang="zh-CN" altLang="en-US"/>
              <a:t>）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注意：此价格参考即可，因为此溢价率并不是其合理溢价率，如果各位感兴趣的话，可以自行探索，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472305" y="511556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79541" y="1243707"/>
            <a:ext cx="3545903" cy="1566125"/>
            <a:chOff x="834281" y="2101592"/>
            <a:chExt cx="3545903" cy="1566125"/>
          </a:xfrm>
        </p:grpSpPr>
        <p:sp>
          <p:nvSpPr>
            <p:cNvPr id="5" name="TextBox 76"/>
            <p:cNvSpPr txBox="1"/>
            <p:nvPr/>
          </p:nvSpPr>
          <p:spPr>
            <a:xfrm>
              <a:off x="853331" y="2101592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rgbClr val="3E60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</a:t>
              </a:r>
              <a:endParaRPr lang="zh-CN" altLang="en-US" sz="4000" dirty="0">
                <a:solidFill>
                  <a:srgbClr val="3E605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53331" y="3268937"/>
              <a:ext cx="309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76"/>
            <p:cNvSpPr txBox="1"/>
            <p:nvPr/>
          </p:nvSpPr>
          <p:spPr>
            <a:xfrm>
              <a:off x="834281" y="2743514"/>
              <a:ext cx="3545903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价格估算</a:t>
              </a:r>
              <a:endPara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71930" y="3155950"/>
            <a:ext cx="5348605" cy="720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/>
              <a:t>合理估值=转股价值*（1+对标股票的溢价率）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26185" y="985520"/>
            <a:ext cx="6701155" cy="799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本次直播提到的股票、债券等均不作为投资建议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88820" y="711200"/>
            <a:ext cx="8329930" cy="4947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530" y="822325"/>
            <a:ext cx="8448675" cy="454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90971" y="1422142"/>
            <a:ext cx="3996055" cy="1566125"/>
            <a:chOff x="834281" y="2101592"/>
            <a:chExt cx="3996055" cy="1566125"/>
          </a:xfrm>
        </p:grpSpPr>
        <p:sp>
          <p:nvSpPr>
            <p:cNvPr id="5" name="TextBox 76"/>
            <p:cNvSpPr txBox="1"/>
            <p:nvPr/>
          </p:nvSpPr>
          <p:spPr>
            <a:xfrm>
              <a:off x="853331" y="2101592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rgbClr val="3E60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第一部分</a:t>
              </a:r>
              <a:endParaRPr lang="zh-CN" altLang="en-US" sz="4000" dirty="0">
                <a:solidFill>
                  <a:srgbClr val="3E605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53331" y="3268937"/>
              <a:ext cx="309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76"/>
            <p:cNvSpPr txBox="1"/>
            <p:nvPr/>
          </p:nvSpPr>
          <p:spPr>
            <a:xfrm>
              <a:off x="834281" y="2743577"/>
              <a:ext cx="399605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如何查找待发可转债</a:t>
              </a:r>
              <a:endPara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814822" y="2411774"/>
            <a:ext cx="3941959" cy="2767129"/>
            <a:chOff x="205167" y="1060203"/>
            <a:chExt cx="7037184" cy="4939879"/>
          </a:xfrm>
        </p:grpSpPr>
        <p:pic>
          <p:nvPicPr>
            <p:cNvPr id="10" name="图片 9" descr="黑色的笔记本电脑&#10;&#10;描述已自动生成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screen"/>
            <a:stretch>
              <a:fillRect/>
            </a:stretch>
          </p:blipFill>
          <p:spPr>
            <a:xfrm>
              <a:off x="205167" y="1060203"/>
              <a:ext cx="7037184" cy="4939879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211863" y="1193924"/>
              <a:ext cx="4996624" cy="3335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5378729" y="2486679"/>
            <a:ext cx="2823051" cy="18843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280817" y="823783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960" y="1499870"/>
            <a:ext cx="8753475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90311" y="1331972"/>
            <a:ext cx="4139565" cy="1566125"/>
            <a:chOff x="643146" y="2101592"/>
            <a:chExt cx="4139565" cy="1566125"/>
          </a:xfrm>
        </p:grpSpPr>
        <p:sp>
          <p:nvSpPr>
            <p:cNvPr id="5" name="TextBox 76"/>
            <p:cNvSpPr txBox="1"/>
            <p:nvPr/>
          </p:nvSpPr>
          <p:spPr>
            <a:xfrm>
              <a:off x="853331" y="2101592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rgbClr val="3E60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</a:t>
              </a:r>
              <a:endParaRPr lang="zh-CN" altLang="en-US" sz="4000" dirty="0">
                <a:solidFill>
                  <a:srgbClr val="3E605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53331" y="3268937"/>
              <a:ext cx="309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76"/>
            <p:cNvSpPr txBox="1"/>
            <p:nvPr/>
          </p:nvSpPr>
          <p:spPr>
            <a:xfrm>
              <a:off x="643146" y="2743577"/>
              <a:ext cx="413956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分析待发可转债（重点）</a:t>
              </a:r>
              <a:endPara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877592" y="299908"/>
            <a:ext cx="124968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9160" y="1566545"/>
            <a:ext cx="697230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877592" y="29990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185545"/>
            <a:ext cx="1093470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877592" y="29990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635"/>
            <a:ext cx="9549130" cy="68573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020,&quot;width&quot;:11820}"/>
</p:tagLst>
</file>

<file path=ppt/tags/tag2.xml><?xml version="1.0" encoding="utf-8"?>
<p:tagLst xmlns:p="http://schemas.openxmlformats.org/presentationml/2006/main">
  <p:tag name="KSO_WM_UNIT_PLACING_PICTURE_USER_VIEWPORT" val="{&quot;height&quot;:4357.683464566929,&quot;width&quot;:6207.809448818897}"/>
</p:tagLst>
</file>

<file path=ppt/tags/tag3.xml><?xml version="1.0" encoding="utf-8"?>
<p:tagLst xmlns:p="http://schemas.openxmlformats.org/presentationml/2006/main">
  <p:tag name="KSO_WM_UNIT_PLACING_PICTURE_USER_VIEWPORT" val="{&quot;height&quot;:2967.5370078740157,&quot;width&quot;:4445.749606299212}"/>
</p:tagLst>
</file>

<file path=ppt/tags/tag4.xml><?xml version="1.0" encoding="utf-8"?>
<p:tagLst xmlns:p="http://schemas.openxmlformats.org/presentationml/2006/main">
  <p:tag name="KSO_WPP_MARK_KEY" val="1003e93c-c59b-410a-8d45-55e66d8f9cb5"/>
  <p:tag name="COMMONDATA" val="eyJoZGlkIjoiMDg5OWJkMzY2YjdjNzk1OGUzZmY5YTEzMmZjOWIyN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WPS 演示</Application>
  <PresentationFormat>宽屏</PresentationFormat>
  <Paragraphs>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Roboto Bold</vt:lpstr>
      <vt:lpstr>Segoe Print</vt:lpstr>
      <vt:lpstr>Roboto Regular</vt:lpstr>
      <vt:lpstr>微软雅黑</vt:lpstr>
      <vt:lpstr>Calibri</vt:lpstr>
      <vt:lpstr>等线 Light</vt:lpstr>
      <vt:lpstr>Arial Unicode MS</vt:lpstr>
      <vt:lpstr>等线</vt:lpstr>
      <vt:lpstr>Office 主题​​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阿洋</cp:lastModifiedBy>
  <cp:revision>42</cp:revision>
  <dcterms:created xsi:type="dcterms:W3CDTF">2022-05-12T09:09:00Z</dcterms:created>
  <dcterms:modified xsi:type="dcterms:W3CDTF">2023-03-26T12:51:02Z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AAFA855B01D44335B04E0C4723A524A9</vt:lpwstr>
  </property>
  <property fmtid="{D5CDD505-2E9C-101B-9397-08002B2CF9AE}" pid="3" name="KSOProductBuildVer">
    <vt:lpwstr>2052-11.1.0.12970</vt:lpwstr>
  </property>
</Properties>
</file>