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C934-6A16-477C-A439-63757FB1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EAD57-5196-45B9-A381-CC3FD75C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CBEB-3A1B-47AF-96C7-B439DF57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6CE4-B83A-4E95-AFA2-2F20D46E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AB0E-4C34-492E-A314-5FEBF745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FD82-A569-4B0C-9403-AA4BD41D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8AC0B-A3C2-4195-9F1D-0846E23D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31CD-45BA-44FB-80DD-2275EB07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B3B3-293E-45AB-A85C-142B1EEB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83E5-D031-4CC3-8180-6A42A220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EC5F6-D898-46E5-966A-A27420C0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79B9D-971A-48A2-9936-28491812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4DFE-6AA1-4730-9238-A609B821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870E-1E64-4F0A-A54A-23034B7E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C2C7-C87F-4F60-930B-8F339086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B79-B0C9-467D-A1F7-A2C880E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B1C2-741E-4EF3-A22A-D2F0C312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318E-9C42-4432-8C5D-F1CCD315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216F-66C6-4B0E-A40F-9A295E04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80D5-BC93-479E-AD1E-2AFC3016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6B87-63BF-4827-B53F-A6240B2F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36A4-77E1-4991-AFC7-8B98F074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AB3D-EC12-47B9-8105-107F042D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BD79-A095-4146-AACC-EFCAC7EE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1F4E-E161-42FE-90B0-B2963F3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B550-0952-44BE-9EDA-C92DEBF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302A-B955-4D0B-8B55-092C02EF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60236-56F3-4588-9AFC-EB195BC3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29E8-1BE3-4345-A001-3870E180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F311-F6FA-4072-8AEF-D7C0C43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88B9C-A0D9-43CC-B8AC-6B33F32E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A7D6-BB5C-46D1-975A-723734E0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F6462-66B2-4D80-8560-9D82CFAB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F088A-0743-4342-B608-6CCE7132B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AF1EC-364E-46F6-A416-4E295B9BD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CC192-2B34-4A5F-B706-2DAAE2AED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E87B3-01E3-4D0B-BA72-70C42A91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85530-C691-45E1-9014-21481B0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636C5-7F7B-447C-BE36-C8CEA19B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D2B1-2611-42B0-8632-80885796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6A08F-DEFE-431E-8E6E-F0B023F2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7138-D4F0-4EF1-BA8C-A34D6D0E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F7D9-A4D7-4D67-9AB8-63624123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FEB11-A276-4004-BEE4-7D27E1EC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E1DD4-FF37-4C81-AEF3-CE8C679C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9ACAB-E5F5-4BF3-855B-FF56EABE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B6D2-D06A-4AE4-B1E6-D7FADB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92C9-6376-4948-BCE8-08AC71FB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9C062-1857-48EC-8E5F-40B5E751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B19C-5A26-4885-99FB-0CA1C969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17C6-7B3A-4C90-848C-8EB3BC62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761B-2AAA-4691-8731-7332EE3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A0DF-F668-45D5-8CF0-1DB761D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8F4B7-FC0F-489E-A98F-A5057832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93B0-01B1-4F5F-A81E-67D9EEFE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6D29-CEF9-4AFD-B427-73C02141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DC1C-32C7-4AB0-A159-C3F4D5BE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CBE7-A74B-4E2F-B5A6-CFFA51BF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DF05F-E3F6-449A-BB1D-32E247A9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E834-D950-4658-8C86-99CD3723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2F83-1638-44A2-94E2-BB7CF8D98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1272-9857-4D94-872D-AF67EEF1FDA6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8507-120B-4590-A4C0-40A811B64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514D-0FCB-4BBE-BCAC-4583D7EA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B584-F052-4CEC-8B18-6BF7443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7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41D59-1D7A-444D-A8F4-4EAA90A72E40}"/>
              </a:ext>
            </a:extLst>
          </p:cNvPr>
          <p:cNvCxnSpPr>
            <a:cxnSpLocks/>
          </p:cNvCxnSpPr>
          <p:nvPr/>
        </p:nvCxnSpPr>
        <p:spPr>
          <a:xfrm>
            <a:off x="472580" y="718290"/>
            <a:ext cx="11330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97BA91-F0E5-4F7D-9BFF-FB22A1B53E97}"/>
              </a:ext>
            </a:extLst>
          </p:cNvPr>
          <p:cNvSpPr txBox="1"/>
          <p:nvPr/>
        </p:nvSpPr>
        <p:spPr>
          <a:xfrm>
            <a:off x="472580" y="63169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28.10.2021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F91D4A-0BC7-4251-86CA-E88F67FC3F03}"/>
              </a:ext>
            </a:extLst>
          </p:cNvPr>
          <p:cNvSpPr txBox="1"/>
          <p:nvPr/>
        </p:nvSpPr>
        <p:spPr>
          <a:xfrm>
            <a:off x="388690" y="255648"/>
            <a:ext cx="690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Modularity and model description in FarmDyn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33D82-9C10-4774-8F5F-88665617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34" y="1761084"/>
            <a:ext cx="5217566" cy="2849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8F63D1-A394-4F50-8F2B-B376EE4513A2}"/>
              </a:ext>
            </a:extLst>
          </p:cNvPr>
          <p:cNvSpPr txBox="1"/>
          <p:nvPr/>
        </p:nvSpPr>
        <p:spPr>
          <a:xfrm>
            <a:off x="5840963" y="4610354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Source: Britz et al. 2021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AE85D6-B3B3-453C-B9E3-4FA43C119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4" y="1761084"/>
            <a:ext cx="5288738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33875-88AF-4F0E-AE22-DB27E86F4A57}"/>
              </a:ext>
            </a:extLst>
          </p:cNvPr>
          <p:cNvSpPr txBox="1"/>
          <p:nvPr/>
        </p:nvSpPr>
        <p:spPr>
          <a:xfrm>
            <a:off x="472580" y="255648"/>
            <a:ext cx="81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FarmDyn Documentation – Model description and Modularity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41D59-1D7A-444D-A8F4-4EAA90A72E40}"/>
              </a:ext>
            </a:extLst>
          </p:cNvPr>
          <p:cNvCxnSpPr>
            <a:cxnSpLocks/>
          </p:cNvCxnSpPr>
          <p:nvPr/>
        </p:nvCxnSpPr>
        <p:spPr>
          <a:xfrm>
            <a:off x="472580" y="624980"/>
            <a:ext cx="11330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9865E7-F48A-475A-89BD-24A3A48C962B}"/>
              </a:ext>
            </a:extLst>
          </p:cNvPr>
          <p:cNvGrpSpPr/>
          <p:nvPr/>
        </p:nvGrpSpPr>
        <p:grpSpPr>
          <a:xfrm>
            <a:off x="2885812" y="994311"/>
            <a:ext cx="2885814" cy="4011213"/>
            <a:chOff x="3457662" y="977533"/>
            <a:chExt cx="2885814" cy="40112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2C4D91-1E26-4E14-AC38-E1770D6E2B79}"/>
                </a:ext>
              </a:extLst>
            </p:cNvPr>
            <p:cNvSpPr/>
            <p:nvPr/>
          </p:nvSpPr>
          <p:spPr>
            <a:xfrm>
              <a:off x="3457662" y="977533"/>
              <a:ext cx="2147582" cy="570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“Module” structure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7DB317-70AA-4168-B194-7B1DCD6F3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62" y="2533900"/>
              <a:ext cx="2885814" cy="2454846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5EB72-9C17-43DB-931F-CE339614D593}"/>
              </a:ext>
            </a:extLst>
          </p:cNvPr>
          <p:cNvSpPr/>
          <p:nvPr/>
        </p:nvSpPr>
        <p:spPr>
          <a:xfrm>
            <a:off x="563529" y="994312"/>
            <a:ext cx="1894445" cy="570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structure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477E1E-E31D-4AFE-8768-D5011135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0" y="1988407"/>
            <a:ext cx="2099869" cy="33597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E1D11A-0652-4433-BD1B-3DA0E8F9AD72}"/>
              </a:ext>
            </a:extLst>
          </p:cNvPr>
          <p:cNvSpPr txBox="1"/>
          <p:nvPr/>
        </p:nvSpPr>
        <p:spPr>
          <a:xfrm>
            <a:off x="6811861" y="2310834"/>
            <a:ext cx="499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“Current structure” is rather a combination of “module” description and model description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8680D5-C18A-4BAE-A6E1-C3B44469A3A4}"/>
              </a:ext>
            </a:extLst>
          </p:cNvPr>
          <p:cNvSpPr/>
          <p:nvPr/>
        </p:nvSpPr>
        <p:spPr>
          <a:xfrm>
            <a:off x="5951176" y="2449339"/>
            <a:ext cx="681134" cy="369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92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8B0536D-3379-48AF-BE69-ABA74CB48769}"/>
              </a:ext>
            </a:extLst>
          </p:cNvPr>
          <p:cNvSpPr/>
          <p:nvPr/>
        </p:nvSpPr>
        <p:spPr>
          <a:xfrm>
            <a:off x="5990562" y="3885236"/>
            <a:ext cx="1295313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ED99E3-89A0-4AD7-B76C-5B09CABE03B9}"/>
              </a:ext>
            </a:extLst>
          </p:cNvPr>
          <p:cNvSpPr/>
          <p:nvPr/>
        </p:nvSpPr>
        <p:spPr>
          <a:xfrm>
            <a:off x="963702" y="2530174"/>
            <a:ext cx="1295313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33875-88AF-4F0E-AE22-DB27E86F4A57}"/>
              </a:ext>
            </a:extLst>
          </p:cNvPr>
          <p:cNvSpPr txBox="1"/>
          <p:nvPr/>
        </p:nvSpPr>
        <p:spPr>
          <a:xfrm>
            <a:off x="472579" y="255648"/>
            <a:ext cx="553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Proposed Model description for webpage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41D59-1D7A-444D-A8F4-4EAA90A72E40}"/>
              </a:ext>
            </a:extLst>
          </p:cNvPr>
          <p:cNvCxnSpPr>
            <a:cxnSpLocks/>
          </p:cNvCxnSpPr>
          <p:nvPr/>
        </p:nvCxnSpPr>
        <p:spPr>
          <a:xfrm>
            <a:off x="595618" y="624980"/>
            <a:ext cx="11207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8D8-A689-4DA5-821C-A404BDE0CC63}"/>
              </a:ext>
            </a:extLst>
          </p:cNvPr>
          <p:cNvSpPr txBox="1"/>
          <p:nvPr/>
        </p:nvSpPr>
        <p:spPr>
          <a:xfrm>
            <a:off x="595618" y="969876"/>
            <a:ext cx="241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Economics &amp;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D1202-C017-4081-B044-A41FC800944F}"/>
              </a:ext>
            </a:extLst>
          </p:cNvPr>
          <p:cNvSpPr txBox="1"/>
          <p:nvPr/>
        </p:nvSpPr>
        <p:spPr>
          <a:xfrm>
            <a:off x="1072558" y="1361515"/>
            <a:ext cx="777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37034-C647-436E-B9B7-EEEF097B9F93}"/>
              </a:ext>
            </a:extLst>
          </p:cNvPr>
          <p:cNvSpPr txBox="1"/>
          <p:nvPr/>
        </p:nvSpPr>
        <p:spPr>
          <a:xfrm>
            <a:off x="1072558" y="1751068"/>
            <a:ext cx="2162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Household Income &amp; Cash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54E90-F2B8-4193-94C2-3B912A84B7E4}"/>
              </a:ext>
            </a:extLst>
          </p:cNvPr>
          <p:cNvSpPr txBox="1"/>
          <p:nvPr/>
        </p:nvSpPr>
        <p:spPr>
          <a:xfrm>
            <a:off x="1072558" y="2140621"/>
            <a:ext cx="1653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Investment &amp; Financing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D3440-236D-4501-844B-8F34C9C95E18}"/>
              </a:ext>
            </a:extLst>
          </p:cNvPr>
          <p:cNvSpPr txBox="1"/>
          <p:nvPr/>
        </p:nvSpPr>
        <p:spPr>
          <a:xfrm>
            <a:off x="715259" y="4854576"/>
            <a:ext cx="154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Crop production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2508DF-EB17-4468-AE78-A53F5837BED2}"/>
              </a:ext>
            </a:extLst>
          </p:cNvPr>
          <p:cNvSpPr txBox="1"/>
          <p:nvPr/>
        </p:nvSpPr>
        <p:spPr>
          <a:xfrm>
            <a:off x="1192199" y="5310525"/>
            <a:ext cx="1918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Cropping, land and land use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DF53B-0FAA-480C-AC0D-1ACE3D1B2F5D}"/>
              </a:ext>
            </a:extLst>
          </p:cNvPr>
          <p:cNvSpPr txBox="1"/>
          <p:nvPr/>
        </p:nvSpPr>
        <p:spPr>
          <a:xfrm>
            <a:off x="1192199" y="5633273"/>
            <a:ext cx="108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Plant nutrition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1E18F-914D-4BD8-853B-625152DE305E}"/>
              </a:ext>
            </a:extLst>
          </p:cNvPr>
          <p:cNvSpPr txBox="1"/>
          <p:nvPr/>
        </p:nvSpPr>
        <p:spPr>
          <a:xfrm>
            <a:off x="1497726" y="5956021"/>
            <a:ext cx="2064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Manure &amp; Synthetic Fertilizers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A81F1-2F9C-4795-B753-1444EA75E702}"/>
              </a:ext>
            </a:extLst>
          </p:cNvPr>
          <p:cNvSpPr txBox="1"/>
          <p:nvPr/>
        </p:nvSpPr>
        <p:spPr>
          <a:xfrm>
            <a:off x="5915521" y="969876"/>
            <a:ext cx="172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Animal 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4B07E-BA07-44AB-84D0-9CC8696A0EBB}"/>
              </a:ext>
            </a:extLst>
          </p:cNvPr>
          <p:cNvSpPr txBox="1"/>
          <p:nvPr/>
        </p:nvSpPr>
        <p:spPr>
          <a:xfrm>
            <a:off x="6286453" y="1438322"/>
            <a:ext cx="11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Herd dynamics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61FC8-55AC-4F5C-9FC7-6F0F4B711D1A}"/>
              </a:ext>
            </a:extLst>
          </p:cNvPr>
          <p:cNvSpPr txBox="1"/>
          <p:nvPr/>
        </p:nvSpPr>
        <p:spPr>
          <a:xfrm>
            <a:off x="6505327" y="2104873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87BC9-5B04-470B-A805-FD9E33C3C79F}"/>
              </a:ext>
            </a:extLst>
          </p:cNvPr>
          <p:cNvSpPr txBox="1"/>
          <p:nvPr/>
        </p:nvSpPr>
        <p:spPr>
          <a:xfrm>
            <a:off x="6291230" y="1827874"/>
            <a:ext cx="551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3B8DC-E047-43DA-BABF-209B8EF20ABC}"/>
              </a:ext>
            </a:extLst>
          </p:cNvPr>
          <p:cNvSpPr txBox="1"/>
          <p:nvPr/>
        </p:nvSpPr>
        <p:spPr>
          <a:xfrm>
            <a:off x="6505327" y="2381872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Sexing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853059-6E19-4FB6-9B7E-6BB7CA0EA4B8}"/>
              </a:ext>
            </a:extLst>
          </p:cNvPr>
          <p:cNvSpPr txBox="1"/>
          <p:nvPr/>
        </p:nvSpPr>
        <p:spPr>
          <a:xfrm>
            <a:off x="6505327" y="2658871"/>
            <a:ext cx="1119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Cross-breeding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59359-2EDC-4CE5-9EED-2056B0EF833E}"/>
              </a:ext>
            </a:extLst>
          </p:cNvPr>
          <p:cNvSpPr txBox="1"/>
          <p:nvPr/>
        </p:nvSpPr>
        <p:spPr>
          <a:xfrm>
            <a:off x="6296423" y="3005050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0996F-F87C-4476-B942-9907B23F8011}"/>
              </a:ext>
            </a:extLst>
          </p:cNvPr>
          <p:cNvSpPr txBox="1"/>
          <p:nvPr/>
        </p:nvSpPr>
        <p:spPr>
          <a:xfrm>
            <a:off x="6533828" y="3224618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Feeding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741FAD-5B3B-4C1D-9D08-9AD0A8D99322}"/>
              </a:ext>
            </a:extLst>
          </p:cNvPr>
          <p:cNvSpPr txBox="1"/>
          <p:nvPr/>
        </p:nvSpPr>
        <p:spPr>
          <a:xfrm>
            <a:off x="1075251" y="2919318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Building and Machine inventory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8B1B1-0A15-44F9-BA53-F8D08F495789}"/>
              </a:ext>
            </a:extLst>
          </p:cNvPr>
          <p:cNvSpPr txBox="1"/>
          <p:nvPr/>
        </p:nvSpPr>
        <p:spPr>
          <a:xfrm>
            <a:off x="1393721" y="3290345"/>
            <a:ext cx="631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94184C-4563-42A3-9278-C7D4F8AAB89D}"/>
              </a:ext>
            </a:extLst>
          </p:cNvPr>
          <p:cNvSpPr txBox="1"/>
          <p:nvPr/>
        </p:nvSpPr>
        <p:spPr>
          <a:xfrm>
            <a:off x="1393721" y="3561021"/>
            <a:ext cx="850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8FFA5-D40F-484F-B804-1417C1EBFF1F}"/>
              </a:ext>
            </a:extLst>
          </p:cNvPr>
          <p:cNvSpPr txBox="1"/>
          <p:nvPr/>
        </p:nvSpPr>
        <p:spPr>
          <a:xfrm>
            <a:off x="1393721" y="3837875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Other type of buildings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F61B68-C52D-472D-9959-5AE447B0775F}"/>
              </a:ext>
            </a:extLst>
          </p:cNvPr>
          <p:cNvSpPr txBox="1"/>
          <p:nvPr/>
        </p:nvSpPr>
        <p:spPr>
          <a:xfrm>
            <a:off x="5915521" y="3849769"/>
            <a:ext cx="72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Biogas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A25BF-790B-47A9-BBFB-86F98986C95C}"/>
              </a:ext>
            </a:extLst>
          </p:cNvPr>
          <p:cNvSpPr txBox="1"/>
          <p:nvPr/>
        </p:nvSpPr>
        <p:spPr>
          <a:xfrm>
            <a:off x="5915521" y="4193354"/>
            <a:ext cx="237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Environmental Accounting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CEDBD-32CF-47DF-B448-EBFD59830ABE}"/>
              </a:ext>
            </a:extLst>
          </p:cNvPr>
          <p:cNvSpPr txBox="1"/>
          <p:nvPr/>
        </p:nvSpPr>
        <p:spPr>
          <a:xfrm>
            <a:off x="5915521" y="4592828"/>
            <a:ext cx="714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Policy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B81D7-6A46-4EC8-A865-F5FE78C8278C}"/>
              </a:ext>
            </a:extLst>
          </p:cNvPr>
          <p:cNvSpPr txBox="1"/>
          <p:nvPr/>
        </p:nvSpPr>
        <p:spPr>
          <a:xfrm>
            <a:off x="6296423" y="5035732"/>
            <a:ext cx="15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Fertilization Ordinance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36BE2-2CB2-4279-A2B3-216F36569C8A}"/>
              </a:ext>
            </a:extLst>
          </p:cNvPr>
          <p:cNvSpPr txBox="1"/>
          <p:nvPr/>
        </p:nvSpPr>
        <p:spPr>
          <a:xfrm>
            <a:off x="6286453" y="5389707"/>
            <a:ext cx="1970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Agri-environmental schemes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242001-562E-48CC-B789-295D71B5450E}"/>
              </a:ext>
            </a:extLst>
          </p:cNvPr>
          <p:cNvSpPr txBox="1"/>
          <p:nvPr/>
        </p:nvSpPr>
        <p:spPr>
          <a:xfrm>
            <a:off x="1072558" y="2530174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Labour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016506-7F9E-435B-BA5D-C245AC4C5380}"/>
              </a:ext>
            </a:extLst>
          </p:cNvPr>
          <p:cNvCxnSpPr>
            <a:cxnSpLocks/>
          </p:cNvCxnSpPr>
          <p:nvPr/>
        </p:nvCxnSpPr>
        <p:spPr>
          <a:xfrm>
            <a:off x="963702" y="5333639"/>
            <a:ext cx="0" cy="91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4492BB-5EB6-404C-A3DB-B3BDE6ECC463}"/>
              </a:ext>
            </a:extLst>
          </p:cNvPr>
          <p:cNvCxnSpPr>
            <a:cxnSpLocks/>
          </p:cNvCxnSpPr>
          <p:nvPr/>
        </p:nvCxnSpPr>
        <p:spPr>
          <a:xfrm>
            <a:off x="6203025" y="1438478"/>
            <a:ext cx="0" cy="212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9094C9-BDEE-45AF-9F8D-C9795C91FC84}"/>
              </a:ext>
            </a:extLst>
          </p:cNvPr>
          <p:cNvCxnSpPr>
            <a:cxnSpLocks/>
          </p:cNvCxnSpPr>
          <p:nvPr/>
        </p:nvCxnSpPr>
        <p:spPr>
          <a:xfrm>
            <a:off x="6203025" y="5047707"/>
            <a:ext cx="0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FAE2B1-906E-4AA5-8ECF-B2D3C57C6CE2}"/>
              </a:ext>
            </a:extLst>
          </p:cNvPr>
          <p:cNvCxnSpPr>
            <a:cxnSpLocks/>
          </p:cNvCxnSpPr>
          <p:nvPr/>
        </p:nvCxnSpPr>
        <p:spPr>
          <a:xfrm>
            <a:off x="857015" y="1361515"/>
            <a:ext cx="0" cy="181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AB4C430-F6D7-418E-8943-6815B1AFB398}"/>
              </a:ext>
            </a:extLst>
          </p:cNvPr>
          <p:cNvSpPr txBox="1"/>
          <p:nvPr/>
        </p:nvSpPr>
        <p:spPr>
          <a:xfrm>
            <a:off x="472578" y="255648"/>
            <a:ext cx="833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Proposed module presentation referring to Britz et al. 2021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991A6C-64B5-43E5-A137-E1637ECF9A15}"/>
              </a:ext>
            </a:extLst>
          </p:cNvPr>
          <p:cNvCxnSpPr>
            <a:cxnSpLocks/>
          </p:cNvCxnSpPr>
          <p:nvPr/>
        </p:nvCxnSpPr>
        <p:spPr>
          <a:xfrm>
            <a:off x="595618" y="624980"/>
            <a:ext cx="11207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CBD384-112E-420B-8DCE-E5EA52A60C81}"/>
              </a:ext>
            </a:extLst>
          </p:cNvPr>
          <p:cNvSpPr txBox="1"/>
          <p:nvPr/>
        </p:nvSpPr>
        <p:spPr>
          <a:xfrm>
            <a:off x="472579" y="994312"/>
            <a:ext cx="428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Beginning with the general idea of modularity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8F6C19-F32D-4873-8D6A-6F307D9DA0B9}"/>
              </a:ext>
            </a:extLst>
          </p:cNvPr>
          <p:cNvSpPr txBox="1"/>
          <p:nvPr/>
        </p:nvSpPr>
        <p:spPr>
          <a:xfrm>
            <a:off x="472579" y="1801054"/>
            <a:ext cx="10327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Presentation and graphical illustration of the “contributed modules/ Constructs” and optional related “small modules”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7A392-2C19-434A-9073-DF13A1C4D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57700"/>
          <a:stretch/>
        </p:blipFill>
        <p:spPr>
          <a:xfrm>
            <a:off x="635028" y="2508939"/>
            <a:ext cx="4605555" cy="14210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B11767D-48E0-4513-9C54-1B7DE6127279}"/>
              </a:ext>
            </a:extLst>
          </p:cNvPr>
          <p:cNvSpPr/>
          <p:nvPr/>
        </p:nvSpPr>
        <p:spPr>
          <a:xfrm>
            <a:off x="595618" y="4299314"/>
            <a:ext cx="490756" cy="272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124EA-1A6C-4D44-A25B-FCB3E65E5903}"/>
              </a:ext>
            </a:extLst>
          </p:cNvPr>
          <p:cNvSpPr txBox="1"/>
          <p:nvPr/>
        </p:nvSpPr>
        <p:spPr>
          <a:xfrm>
            <a:off x="1401423" y="4256728"/>
            <a:ext cx="8330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Contributed module e.g. “dairy branch” which includes </a:t>
            </a:r>
            <a:r>
              <a:rPr lang="en-US" dirty="0" err="1"/>
              <a:t>general_herd_module</a:t>
            </a:r>
            <a:r>
              <a:rPr lang="en-US" dirty="0"/>
              <a:t>, </a:t>
            </a:r>
            <a:r>
              <a:rPr lang="en-US" dirty="0" err="1"/>
              <a:t>cattle_module</a:t>
            </a:r>
            <a:r>
              <a:rPr lang="en-US" dirty="0"/>
              <a:t>, </a:t>
            </a:r>
            <a:r>
              <a:rPr lang="en-US" dirty="0" err="1"/>
              <a:t>manure_module</a:t>
            </a:r>
            <a:r>
              <a:rPr lang="en-US" dirty="0"/>
              <a:t> and additional containing new data files e.g. feeding, stables etc.</a:t>
            </a:r>
          </a:p>
        </p:txBody>
      </p:sp>
    </p:spTree>
    <p:extLst>
      <p:ext uri="{BB962C8B-B14F-4D97-AF65-F5344CB8AC3E}">
        <p14:creationId xmlns:p14="http://schemas.microsoft.com/office/powerpoint/2010/main" val="249471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AB4C430-F6D7-418E-8943-6815B1AFB398}"/>
              </a:ext>
            </a:extLst>
          </p:cNvPr>
          <p:cNvSpPr txBox="1"/>
          <p:nvPr/>
        </p:nvSpPr>
        <p:spPr>
          <a:xfrm>
            <a:off x="472579" y="255648"/>
            <a:ext cx="585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Modelling Dairy branch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991A6C-64B5-43E5-A137-E1637ECF9A15}"/>
              </a:ext>
            </a:extLst>
          </p:cNvPr>
          <p:cNvCxnSpPr>
            <a:cxnSpLocks/>
          </p:cNvCxnSpPr>
          <p:nvPr/>
        </p:nvCxnSpPr>
        <p:spPr>
          <a:xfrm>
            <a:off x="595618" y="624980"/>
            <a:ext cx="11207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phic 2" descr="Open folder with solid fill">
            <a:extLst>
              <a:ext uri="{FF2B5EF4-FFF2-40B4-BE49-F238E27FC236}">
                <a16:creationId xmlns:a16="http://schemas.microsoft.com/office/drawing/2014/main" id="{6760A7D9-EF03-47A0-81A2-CADB13C6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13" y="4187641"/>
            <a:ext cx="545841" cy="545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1F61C8-CB3E-4AD8-BA50-3B48944C2609}"/>
              </a:ext>
            </a:extLst>
          </p:cNvPr>
          <p:cNvSpPr/>
          <p:nvPr/>
        </p:nvSpPr>
        <p:spPr>
          <a:xfrm>
            <a:off x="7459692" y="994312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(\dat\....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DA55E-EB2C-40A5-81D6-93B3B0C902D9}"/>
              </a:ext>
            </a:extLst>
          </p:cNvPr>
          <p:cNvSpPr txBox="1"/>
          <p:nvPr/>
        </p:nvSpPr>
        <p:spPr>
          <a:xfrm>
            <a:off x="1338355" y="4272889"/>
            <a:ext cx="252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„General_Herd_Module“</a:t>
            </a:r>
          </a:p>
        </p:txBody>
      </p:sp>
      <p:pic>
        <p:nvPicPr>
          <p:cNvPr id="15" name="Graphic 14" descr="Open folder with solid fill">
            <a:extLst>
              <a:ext uri="{FF2B5EF4-FFF2-40B4-BE49-F238E27FC236}">
                <a16:creationId xmlns:a16="http://schemas.microsoft.com/office/drawing/2014/main" id="{6F7C9E8E-7780-4C70-9D3B-5887A46D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13" y="5944110"/>
            <a:ext cx="545841" cy="545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1390C5-5DC1-4CD6-8A74-2C782A400E50}"/>
              </a:ext>
            </a:extLst>
          </p:cNvPr>
          <p:cNvSpPr txBox="1"/>
          <p:nvPr/>
        </p:nvSpPr>
        <p:spPr>
          <a:xfrm>
            <a:off x="1293728" y="6032364"/>
            <a:ext cx="17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„Cattle_Module“</a:t>
            </a:r>
          </a:p>
        </p:txBody>
      </p:sp>
      <p:pic>
        <p:nvPicPr>
          <p:cNvPr id="17" name="Graphic 16" descr="Open folder with solid fill">
            <a:extLst>
              <a:ext uri="{FF2B5EF4-FFF2-40B4-BE49-F238E27FC236}">
                <a16:creationId xmlns:a16="http://schemas.microsoft.com/office/drawing/2014/main" id="{D4891486-EE06-41A0-A79C-AC02E404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13" y="4748513"/>
            <a:ext cx="545841" cy="545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47B6A0-CDBD-463C-B759-E13EB891533F}"/>
              </a:ext>
            </a:extLst>
          </p:cNvPr>
          <p:cNvSpPr txBox="1"/>
          <p:nvPr/>
        </p:nvSpPr>
        <p:spPr>
          <a:xfrm>
            <a:off x="1305706" y="4836767"/>
            <a:ext cx="19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„Manure_Module“</a:t>
            </a:r>
          </a:p>
        </p:txBody>
      </p:sp>
      <p:pic>
        <p:nvPicPr>
          <p:cNvPr id="19" name="Graphic 18" descr="Open folder with solid fill">
            <a:extLst>
              <a:ext uri="{FF2B5EF4-FFF2-40B4-BE49-F238E27FC236}">
                <a16:creationId xmlns:a16="http://schemas.microsoft.com/office/drawing/2014/main" id="{BE5CBCA4-38CF-4EFB-9231-F71D9DB7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8" y="2701248"/>
            <a:ext cx="545841" cy="5458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F3774-D410-459D-B081-4AB28905D9A3}"/>
              </a:ext>
            </a:extLst>
          </p:cNvPr>
          <p:cNvSpPr txBox="1"/>
          <p:nvPr/>
        </p:nvSpPr>
        <p:spPr>
          <a:xfrm>
            <a:off x="1295433" y="2789502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„Labour_Module“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353ECB-A566-4EDC-B93D-08926276E974}"/>
              </a:ext>
            </a:extLst>
          </p:cNvPr>
          <p:cNvSpPr/>
          <p:nvPr/>
        </p:nvSpPr>
        <p:spPr>
          <a:xfrm>
            <a:off x="595618" y="5129585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(Cattle - Specific)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37FBA-C9C0-4D5A-892F-1DEDE30AF84A}"/>
              </a:ext>
            </a:extLst>
          </p:cNvPr>
          <p:cNvSpPr/>
          <p:nvPr/>
        </p:nvSpPr>
        <p:spPr>
          <a:xfrm>
            <a:off x="593913" y="3699167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(Herd - Specific)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B16DAD-79B0-4CD3-8010-D17E4CA952C7}"/>
              </a:ext>
            </a:extLst>
          </p:cNvPr>
          <p:cNvSpPr/>
          <p:nvPr/>
        </p:nvSpPr>
        <p:spPr>
          <a:xfrm>
            <a:off x="595618" y="994312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 Model</a:t>
            </a:r>
          </a:p>
        </p:txBody>
      </p:sp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FB093818-2638-4E9E-9BC9-19DC7C1F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8" y="1483277"/>
            <a:ext cx="545841" cy="5458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99C480-9B97-44CB-B04E-A348FDA5FC21}"/>
              </a:ext>
            </a:extLst>
          </p:cNvPr>
          <p:cNvSpPr txBox="1"/>
          <p:nvPr/>
        </p:nvSpPr>
        <p:spPr>
          <a:xfrm>
            <a:off x="1295433" y="1571531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„Templ “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FDA15-C90C-4894-984A-CFEF18B849C7}"/>
              </a:ext>
            </a:extLst>
          </p:cNvPr>
          <p:cNvSpPr/>
          <p:nvPr/>
        </p:nvSpPr>
        <p:spPr>
          <a:xfrm>
            <a:off x="3824010" y="1000338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(Optionals)</a:t>
            </a:r>
          </a:p>
        </p:txBody>
      </p:sp>
      <p:pic>
        <p:nvPicPr>
          <p:cNvPr id="30" name="Graphic 29" descr="Open folder with solid fill">
            <a:extLst>
              <a:ext uri="{FF2B5EF4-FFF2-40B4-BE49-F238E27FC236}">
                <a16:creationId xmlns:a16="http://schemas.microsoft.com/office/drawing/2014/main" id="{516D5EF9-917D-402F-81F3-4A0B3554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8" y="2097378"/>
            <a:ext cx="545841" cy="5458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43930-FCF9-4891-9FD0-7A3F7FB00C84}"/>
              </a:ext>
            </a:extLst>
          </p:cNvPr>
          <p:cNvSpPr txBox="1"/>
          <p:nvPr/>
        </p:nvSpPr>
        <p:spPr>
          <a:xfrm>
            <a:off x="1295433" y="2185632"/>
            <a:ext cx="29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„General_Cropping_Module“</a:t>
            </a:r>
          </a:p>
        </p:txBody>
      </p:sp>
      <p:pic>
        <p:nvPicPr>
          <p:cNvPr id="32" name="Graphic 31" descr="Open folder with solid fill">
            <a:extLst>
              <a:ext uri="{FF2B5EF4-FFF2-40B4-BE49-F238E27FC236}">
                <a16:creationId xmlns:a16="http://schemas.microsoft.com/office/drawing/2014/main" id="{A7DA717D-A556-4AD8-A402-E1F70E95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1679" y="1482271"/>
            <a:ext cx="545841" cy="5458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EEFCCB-C889-4046-A26B-6F3791058E42}"/>
              </a:ext>
            </a:extLst>
          </p:cNvPr>
          <p:cNvSpPr txBox="1"/>
          <p:nvPr/>
        </p:nvSpPr>
        <p:spPr>
          <a:xfrm>
            <a:off x="8171494" y="1570525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„Cattle_de“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421954-EE21-4DA7-BFC1-F3D79B81E918}"/>
              </a:ext>
            </a:extLst>
          </p:cNvPr>
          <p:cNvCxnSpPr>
            <a:stCxn id="32" idx="1"/>
          </p:cNvCxnSpPr>
          <p:nvPr/>
        </p:nvCxnSpPr>
        <p:spPr>
          <a:xfrm flipH="1">
            <a:off x="3824010" y="1755192"/>
            <a:ext cx="3647669" cy="123060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AFE7C3-42DC-444B-BB4E-DD51095C80F9}"/>
              </a:ext>
            </a:extLst>
          </p:cNvPr>
          <p:cNvCxnSpPr>
            <a:cxnSpLocks/>
            <a:stCxn id="32" idx="1"/>
            <a:endCxn id="8" idx="3"/>
          </p:cNvCxnSpPr>
          <p:nvPr/>
        </p:nvCxnSpPr>
        <p:spPr>
          <a:xfrm flipH="1">
            <a:off x="3866932" y="1755192"/>
            <a:ext cx="3604747" cy="270236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4284C5-72F6-471A-BD0D-EAC69E71CF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824010" y="1755192"/>
            <a:ext cx="3647669" cy="286346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36DE66-0396-4515-B5B1-90B7A29459B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900210" y="1755192"/>
            <a:ext cx="3571469" cy="6026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Graphic 48" descr="Open folder with solid fill">
            <a:extLst>
              <a:ext uri="{FF2B5EF4-FFF2-40B4-BE49-F238E27FC236}">
                <a16:creationId xmlns:a16="http://schemas.microsoft.com/office/drawing/2014/main" id="{D471D347-2DAF-4E28-84C3-BFCEF5FB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1679" y="2129127"/>
            <a:ext cx="545841" cy="54584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F043E1-044A-4159-BC6C-CBC0B51E17CA}"/>
              </a:ext>
            </a:extLst>
          </p:cNvPr>
          <p:cNvSpPr txBox="1"/>
          <p:nvPr/>
        </p:nvSpPr>
        <p:spPr>
          <a:xfrm>
            <a:off x="8171494" y="2217381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„Feeds_de“</a:t>
            </a:r>
          </a:p>
        </p:txBody>
      </p:sp>
      <p:pic>
        <p:nvPicPr>
          <p:cNvPr id="51" name="Graphic 50" descr="Open folder with solid fill">
            <a:extLst>
              <a:ext uri="{FF2B5EF4-FFF2-40B4-BE49-F238E27FC236}">
                <a16:creationId xmlns:a16="http://schemas.microsoft.com/office/drawing/2014/main" id="{514F8907-226D-4995-ADFB-61759F352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1679" y="2750160"/>
            <a:ext cx="545841" cy="54584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18E500F-029C-457B-8179-6CED87F75875}"/>
              </a:ext>
            </a:extLst>
          </p:cNvPr>
          <p:cNvSpPr txBox="1"/>
          <p:nvPr/>
        </p:nvSpPr>
        <p:spPr>
          <a:xfrm>
            <a:off x="8171494" y="2838414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„Stables_de“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D318F-FDA4-4DC1-9E3A-C364F0E497C7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738166" y="2402048"/>
            <a:ext cx="3733513" cy="345867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BD1016-75DA-4021-9886-6636336159B3}"/>
              </a:ext>
            </a:extLst>
          </p:cNvPr>
          <p:cNvCxnSpPr>
            <a:cxnSpLocks/>
            <a:stCxn id="51" idx="1"/>
            <a:endCxn id="8" idx="3"/>
          </p:cNvCxnSpPr>
          <p:nvPr/>
        </p:nvCxnSpPr>
        <p:spPr>
          <a:xfrm flipH="1">
            <a:off x="3866932" y="3023081"/>
            <a:ext cx="3604747" cy="143447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C532939-5C79-47CE-B7BD-D6E387ACAA85}"/>
              </a:ext>
            </a:extLst>
          </p:cNvPr>
          <p:cNvSpPr/>
          <p:nvPr/>
        </p:nvSpPr>
        <p:spPr>
          <a:xfrm>
            <a:off x="7471679" y="3734927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(\coeffgen\....</a:t>
            </a:r>
          </a:p>
        </p:txBody>
      </p:sp>
      <p:pic>
        <p:nvPicPr>
          <p:cNvPr id="59" name="Graphic 58" descr="Open folder with solid fill">
            <a:extLst>
              <a:ext uri="{FF2B5EF4-FFF2-40B4-BE49-F238E27FC236}">
                <a16:creationId xmlns:a16="http://schemas.microsoft.com/office/drawing/2014/main" id="{43171A34-96E3-4E45-90F6-B1C42E69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186" y="4226709"/>
            <a:ext cx="545841" cy="54584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0DA314C-4BFC-4A32-A081-0843F804F13C}"/>
              </a:ext>
            </a:extLst>
          </p:cNvPr>
          <p:cNvSpPr txBox="1"/>
          <p:nvPr/>
        </p:nvSpPr>
        <p:spPr>
          <a:xfrm>
            <a:off x="8193001" y="4314963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„Calves_de“</a:t>
            </a:r>
          </a:p>
        </p:txBody>
      </p:sp>
      <p:pic>
        <p:nvPicPr>
          <p:cNvPr id="61" name="Graphic 60" descr="Open folder with solid fill">
            <a:extLst>
              <a:ext uri="{FF2B5EF4-FFF2-40B4-BE49-F238E27FC236}">
                <a16:creationId xmlns:a16="http://schemas.microsoft.com/office/drawing/2014/main" id="{16A5A707-C923-4C2C-ADFA-CDD1E644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5090" y="4760779"/>
            <a:ext cx="545841" cy="54584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5268735-A115-487B-9FBC-E179CB2EF584}"/>
              </a:ext>
            </a:extLst>
          </p:cNvPr>
          <p:cNvSpPr txBox="1"/>
          <p:nvPr/>
        </p:nvSpPr>
        <p:spPr>
          <a:xfrm>
            <a:off x="8174905" y="484903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„Cows_de“</a:t>
            </a:r>
          </a:p>
        </p:txBody>
      </p:sp>
      <p:pic>
        <p:nvPicPr>
          <p:cNvPr id="63" name="Graphic 62" descr="Open folder with solid fill">
            <a:extLst>
              <a:ext uri="{FF2B5EF4-FFF2-40B4-BE49-F238E27FC236}">
                <a16:creationId xmlns:a16="http://schemas.microsoft.com/office/drawing/2014/main" id="{8C21EF0C-B6B6-4772-ADAB-172CDE8D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196" y="5337197"/>
            <a:ext cx="545841" cy="54584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957F80B-6836-4F3E-B7EA-8288E88BC7B6}"/>
              </a:ext>
            </a:extLst>
          </p:cNvPr>
          <p:cNvSpPr txBox="1"/>
          <p:nvPr/>
        </p:nvSpPr>
        <p:spPr>
          <a:xfrm>
            <a:off x="8189011" y="5425451"/>
            <a:ext cx="120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„Requ_de“</a:t>
            </a:r>
          </a:p>
        </p:txBody>
      </p:sp>
      <p:pic>
        <p:nvPicPr>
          <p:cNvPr id="45" name="Graphic 44" descr="Open folder with solid fill">
            <a:extLst>
              <a:ext uri="{FF2B5EF4-FFF2-40B4-BE49-F238E27FC236}">
                <a16:creationId xmlns:a16="http://schemas.microsoft.com/office/drawing/2014/main" id="{69FDCF74-EEF7-4A7A-B52F-935C66C10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76" y="3179025"/>
            <a:ext cx="545841" cy="54584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BC346DB-E391-4790-A72A-5F1DB33A25C5}"/>
              </a:ext>
            </a:extLst>
          </p:cNvPr>
          <p:cNvSpPr txBox="1"/>
          <p:nvPr/>
        </p:nvSpPr>
        <p:spPr>
          <a:xfrm>
            <a:off x="1293728" y="3258516"/>
            <a:ext cx="284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„Environmental Accounting“</a:t>
            </a:r>
          </a:p>
        </p:txBody>
      </p:sp>
    </p:spTree>
    <p:extLst>
      <p:ext uri="{BB962C8B-B14F-4D97-AF65-F5344CB8AC3E}">
        <p14:creationId xmlns:p14="http://schemas.microsoft.com/office/powerpoint/2010/main" val="17208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991A6C-64B5-43E5-A137-E1637ECF9A15}"/>
              </a:ext>
            </a:extLst>
          </p:cNvPr>
          <p:cNvCxnSpPr>
            <a:cxnSpLocks/>
          </p:cNvCxnSpPr>
          <p:nvPr/>
        </p:nvCxnSpPr>
        <p:spPr>
          <a:xfrm>
            <a:off x="595618" y="624980"/>
            <a:ext cx="11207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1F61C8-CB3E-4AD8-BA50-3B48944C2609}"/>
              </a:ext>
            </a:extLst>
          </p:cNvPr>
          <p:cNvSpPr/>
          <p:nvPr/>
        </p:nvSpPr>
        <p:spPr>
          <a:xfrm>
            <a:off x="595618" y="1098871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(\dat\....</a:t>
            </a:r>
          </a:p>
        </p:txBody>
      </p:sp>
      <p:pic>
        <p:nvPicPr>
          <p:cNvPr id="32" name="Graphic 31" descr="Open folder with solid fill">
            <a:extLst>
              <a:ext uri="{FF2B5EF4-FFF2-40B4-BE49-F238E27FC236}">
                <a16:creationId xmlns:a16="http://schemas.microsoft.com/office/drawing/2014/main" id="{A7DA717D-A556-4AD8-A402-E1F70E95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24" y="1875024"/>
            <a:ext cx="545841" cy="5458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EEFCCB-C889-4046-A26B-6F3791058E42}"/>
              </a:ext>
            </a:extLst>
          </p:cNvPr>
          <p:cNvSpPr txBox="1"/>
          <p:nvPr/>
        </p:nvSpPr>
        <p:spPr>
          <a:xfrm>
            <a:off x="1309539" y="1963278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„Cattle_de“</a:t>
            </a:r>
          </a:p>
        </p:txBody>
      </p:sp>
      <p:pic>
        <p:nvPicPr>
          <p:cNvPr id="49" name="Graphic 48" descr="Open folder with solid fill">
            <a:extLst>
              <a:ext uri="{FF2B5EF4-FFF2-40B4-BE49-F238E27FC236}">
                <a16:creationId xmlns:a16="http://schemas.microsoft.com/office/drawing/2014/main" id="{D471D347-2DAF-4E28-84C3-BFCEF5FB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24" y="2521880"/>
            <a:ext cx="545841" cy="54584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F043E1-044A-4159-BC6C-CBC0B51E17CA}"/>
              </a:ext>
            </a:extLst>
          </p:cNvPr>
          <p:cNvSpPr txBox="1"/>
          <p:nvPr/>
        </p:nvSpPr>
        <p:spPr>
          <a:xfrm>
            <a:off x="1309539" y="2610134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„Feeds_de“</a:t>
            </a:r>
          </a:p>
        </p:txBody>
      </p:sp>
      <p:pic>
        <p:nvPicPr>
          <p:cNvPr id="51" name="Graphic 50" descr="Open folder with solid fill">
            <a:extLst>
              <a:ext uri="{FF2B5EF4-FFF2-40B4-BE49-F238E27FC236}">
                <a16:creationId xmlns:a16="http://schemas.microsoft.com/office/drawing/2014/main" id="{514F8907-226D-4995-ADFB-61759F352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24" y="3142913"/>
            <a:ext cx="545841" cy="54584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18E500F-029C-457B-8179-6CED87F75875}"/>
              </a:ext>
            </a:extLst>
          </p:cNvPr>
          <p:cNvSpPr txBox="1"/>
          <p:nvPr/>
        </p:nvSpPr>
        <p:spPr>
          <a:xfrm>
            <a:off x="1309539" y="3231167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„Stables_de“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532939-5C79-47CE-B7BD-D6E387ACAA85}"/>
              </a:ext>
            </a:extLst>
          </p:cNvPr>
          <p:cNvSpPr/>
          <p:nvPr/>
        </p:nvSpPr>
        <p:spPr>
          <a:xfrm>
            <a:off x="595618" y="4226709"/>
            <a:ext cx="3228392" cy="369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(\coeffgen\....</a:t>
            </a:r>
          </a:p>
        </p:txBody>
      </p:sp>
      <p:pic>
        <p:nvPicPr>
          <p:cNvPr id="59" name="Graphic 58" descr="Open folder with solid fill">
            <a:extLst>
              <a:ext uri="{FF2B5EF4-FFF2-40B4-BE49-F238E27FC236}">
                <a16:creationId xmlns:a16="http://schemas.microsoft.com/office/drawing/2014/main" id="{43171A34-96E3-4E45-90F6-B1C42E69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714" y="4917174"/>
            <a:ext cx="545841" cy="54584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0DA314C-4BFC-4A32-A081-0843F804F13C}"/>
              </a:ext>
            </a:extLst>
          </p:cNvPr>
          <p:cNvSpPr txBox="1"/>
          <p:nvPr/>
        </p:nvSpPr>
        <p:spPr>
          <a:xfrm>
            <a:off x="1313529" y="5005428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„Calves_de“</a:t>
            </a:r>
          </a:p>
        </p:txBody>
      </p:sp>
      <p:pic>
        <p:nvPicPr>
          <p:cNvPr id="61" name="Graphic 60" descr="Open folder with solid fill">
            <a:extLst>
              <a:ext uri="{FF2B5EF4-FFF2-40B4-BE49-F238E27FC236}">
                <a16:creationId xmlns:a16="http://schemas.microsoft.com/office/drawing/2014/main" id="{16A5A707-C923-4C2C-ADFA-CDD1E644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8" y="5451244"/>
            <a:ext cx="545841" cy="54584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5268735-A115-487B-9FBC-E179CB2EF584}"/>
              </a:ext>
            </a:extLst>
          </p:cNvPr>
          <p:cNvSpPr txBox="1"/>
          <p:nvPr/>
        </p:nvSpPr>
        <p:spPr>
          <a:xfrm>
            <a:off x="1295433" y="553949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„Cows_de“</a:t>
            </a:r>
          </a:p>
        </p:txBody>
      </p:sp>
      <p:pic>
        <p:nvPicPr>
          <p:cNvPr id="63" name="Graphic 62" descr="Open folder with solid fill">
            <a:extLst>
              <a:ext uri="{FF2B5EF4-FFF2-40B4-BE49-F238E27FC236}">
                <a16:creationId xmlns:a16="http://schemas.microsoft.com/office/drawing/2014/main" id="{8C21EF0C-B6B6-4772-ADAB-172CDE8D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24" y="6027662"/>
            <a:ext cx="545841" cy="54584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957F80B-6836-4F3E-B7EA-8288E88BC7B6}"/>
              </a:ext>
            </a:extLst>
          </p:cNvPr>
          <p:cNvSpPr txBox="1"/>
          <p:nvPr/>
        </p:nvSpPr>
        <p:spPr>
          <a:xfrm>
            <a:off x="1309539" y="6115916"/>
            <a:ext cx="120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„Requ_de“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1042E25-1D04-4A8B-B267-0410B2B5F9FC}"/>
              </a:ext>
            </a:extLst>
          </p:cNvPr>
          <p:cNvSpPr/>
          <p:nvPr/>
        </p:nvSpPr>
        <p:spPr>
          <a:xfrm>
            <a:off x="4124131" y="1026367"/>
            <a:ext cx="545841" cy="28738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0F2C9-790D-4D6A-BCDB-3106E212A296}"/>
              </a:ext>
            </a:extLst>
          </p:cNvPr>
          <p:cNvSpPr txBox="1"/>
          <p:nvPr/>
        </p:nvSpPr>
        <p:spPr>
          <a:xfrm>
            <a:off x="4970093" y="2278615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„Raw data“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E27DCC7B-2F6D-429E-8E90-DABBA4849E1B}"/>
              </a:ext>
            </a:extLst>
          </p:cNvPr>
          <p:cNvSpPr/>
          <p:nvPr/>
        </p:nvSpPr>
        <p:spPr>
          <a:xfrm>
            <a:off x="4124131" y="4761757"/>
            <a:ext cx="545841" cy="19562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99A1E2-3530-4179-A16B-9531D05EAF64}"/>
              </a:ext>
            </a:extLst>
          </p:cNvPr>
          <p:cNvSpPr txBox="1"/>
          <p:nvPr/>
        </p:nvSpPr>
        <p:spPr>
          <a:xfrm>
            <a:off x="4879455" y="5539498"/>
            <a:ext cx="212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„Data prep for code“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E799068-0BA8-461A-9442-23982151ACAF}"/>
              </a:ext>
            </a:extLst>
          </p:cNvPr>
          <p:cNvSpPr/>
          <p:nvPr/>
        </p:nvSpPr>
        <p:spPr>
          <a:xfrm>
            <a:off x="6550090" y="2278615"/>
            <a:ext cx="681134" cy="369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8F6B2231-B926-4D9D-B32B-6C87C7479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8310" y="1956723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F7B7592-D99D-47A9-BFA6-AD9866F6A072}"/>
              </a:ext>
            </a:extLst>
          </p:cNvPr>
          <p:cNvSpPr txBox="1"/>
          <p:nvPr/>
        </p:nvSpPr>
        <p:spPr>
          <a:xfrm>
            <a:off x="8259145" y="2223973"/>
            <a:ext cx="24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„Dairy_data_container“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637D0-6FAD-42BF-9D2A-2A9E8D4BEF0A}"/>
              </a:ext>
            </a:extLst>
          </p:cNvPr>
          <p:cNvSpPr txBox="1"/>
          <p:nvPr/>
        </p:nvSpPr>
        <p:spPr>
          <a:xfrm>
            <a:off x="609724" y="271903"/>
            <a:ext cx="404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Raw data and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27335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991A6C-64B5-43E5-A137-E1637ECF9A15}"/>
              </a:ext>
            </a:extLst>
          </p:cNvPr>
          <p:cNvCxnSpPr>
            <a:cxnSpLocks/>
          </p:cNvCxnSpPr>
          <p:nvPr/>
        </p:nvCxnSpPr>
        <p:spPr>
          <a:xfrm>
            <a:off x="595618" y="624980"/>
            <a:ext cx="11207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6637D0-6FAD-42BF-9D2A-2A9E8D4BEF0A}"/>
              </a:ext>
            </a:extLst>
          </p:cNvPr>
          <p:cNvSpPr txBox="1"/>
          <p:nvPr/>
        </p:nvSpPr>
        <p:spPr>
          <a:xfrm>
            <a:off x="609724" y="271903"/>
            <a:ext cx="5070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Merging together in \coeffgen\stables?</a:t>
            </a:r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6A80400D-AC8E-4DA3-9FE3-F7DF8844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8" y="131155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27846B-600D-4D9E-A7E0-31C7B7F511FA}"/>
              </a:ext>
            </a:extLst>
          </p:cNvPr>
          <p:cNvSpPr txBox="1"/>
          <p:nvPr/>
        </p:nvSpPr>
        <p:spPr>
          <a:xfrm>
            <a:off x="1536453" y="1578804"/>
            <a:ext cx="24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„Dairy_data_container“</a:t>
            </a:r>
          </a:p>
        </p:txBody>
      </p:sp>
      <p:pic>
        <p:nvPicPr>
          <p:cNvPr id="34" name="Graphic 33" descr="Open folder with solid fill">
            <a:extLst>
              <a:ext uri="{FF2B5EF4-FFF2-40B4-BE49-F238E27FC236}">
                <a16:creationId xmlns:a16="http://schemas.microsoft.com/office/drawing/2014/main" id="{4FDDE6D4-6187-4B05-8019-7F108CAA9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9398" y="2137700"/>
            <a:ext cx="545841" cy="5458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53EEB7-45D8-4C42-94E7-2A94E222DDB0}"/>
              </a:ext>
            </a:extLst>
          </p:cNvPr>
          <p:cNvSpPr txBox="1"/>
          <p:nvPr/>
        </p:nvSpPr>
        <p:spPr>
          <a:xfrm>
            <a:off x="2429213" y="2225954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„Stables_de“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78D6CF-3E45-4BF1-818F-FCEDF702F6D0}"/>
              </a:ext>
            </a:extLst>
          </p:cNvPr>
          <p:cNvCxnSpPr>
            <a:cxnSpLocks/>
          </p:cNvCxnSpPr>
          <p:nvPr/>
        </p:nvCxnSpPr>
        <p:spPr>
          <a:xfrm>
            <a:off x="3883274" y="2410620"/>
            <a:ext cx="17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CF21D90C-943A-4715-8531-029D2767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2147" y="2137700"/>
            <a:ext cx="545842" cy="545842"/>
          </a:xfrm>
          <a:prstGeom prst="rect">
            <a:avLst/>
          </a:prstGeom>
        </p:spPr>
      </p:pic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59D96C3A-035D-42C3-A022-D2A7BC2C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484" y="4975316"/>
            <a:ext cx="545842" cy="5458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44A7878-008A-4885-BF4D-5EEDB261CE31}"/>
              </a:ext>
            </a:extLst>
          </p:cNvPr>
          <p:cNvSpPr txBox="1"/>
          <p:nvPr/>
        </p:nvSpPr>
        <p:spPr>
          <a:xfrm>
            <a:off x="6463394" y="2225955"/>
            <a:ext cx="101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Cattle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FAC062-2C4F-4121-9DAD-9C0A3E3FF7BE}"/>
              </a:ext>
            </a:extLst>
          </p:cNvPr>
          <p:cNvSpPr txBox="1"/>
          <p:nvPr/>
        </p:nvSpPr>
        <p:spPr>
          <a:xfrm>
            <a:off x="6411731" y="5063571"/>
            <a:ext cx="101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Pig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3D1D87E7-7FE2-46C6-BD70-605B63E2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18" y="4016812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B95510-6122-4436-8DB1-14A6E78EBD38}"/>
              </a:ext>
            </a:extLst>
          </p:cNvPr>
          <p:cNvSpPr txBox="1"/>
          <p:nvPr/>
        </p:nvSpPr>
        <p:spPr>
          <a:xfrm>
            <a:off x="1536453" y="4289346"/>
            <a:ext cx="219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„Pig_data_container“</a:t>
            </a:r>
          </a:p>
        </p:txBody>
      </p:sp>
      <p:pic>
        <p:nvPicPr>
          <p:cNvPr id="55" name="Graphic 54" descr="Open folder with solid fill">
            <a:extLst>
              <a:ext uri="{FF2B5EF4-FFF2-40B4-BE49-F238E27FC236}">
                <a16:creationId xmlns:a16="http://schemas.microsoft.com/office/drawing/2014/main" id="{76C00B58-4CE9-4425-AE50-625438538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534" y="4921978"/>
            <a:ext cx="545841" cy="5458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13B6EC1-B807-4052-849B-0F4B180CFAC7}"/>
              </a:ext>
            </a:extLst>
          </p:cNvPr>
          <p:cNvSpPr txBox="1"/>
          <p:nvPr/>
        </p:nvSpPr>
        <p:spPr>
          <a:xfrm>
            <a:off x="2497349" y="5010232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„Stables_de“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D5843B-0D8A-408D-BF62-CDEE3B51B655}"/>
              </a:ext>
            </a:extLst>
          </p:cNvPr>
          <p:cNvCxnSpPr>
            <a:cxnSpLocks/>
          </p:cNvCxnSpPr>
          <p:nvPr/>
        </p:nvCxnSpPr>
        <p:spPr>
          <a:xfrm>
            <a:off x="3951410" y="5194898"/>
            <a:ext cx="17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9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82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Schäfer</dc:creator>
  <cp:lastModifiedBy>Theresa Goebel</cp:lastModifiedBy>
  <cp:revision>23</cp:revision>
  <dcterms:created xsi:type="dcterms:W3CDTF">2021-10-18T11:58:17Z</dcterms:created>
  <dcterms:modified xsi:type="dcterms:W3CDTF">2021-11-10T13:21:44Z</dcterms:modified>
</cp:coreProperties>
</file>