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8" r:id="rId2"/>
    <p:sldId id="259" r:id="rId3"/>
    <p:sldId id="260" r:id="rId4"/>
    <p:sldId id="262" r:id="rId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5" d="100"/>
          <a:sy n="105"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333451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316509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44962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2158771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492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3591153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647001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363698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13039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C9CD1-5654-4FB3-90E0-79AEDCDBAE10}"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11684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DC9CD1-5654-4FB3-90E0-79AEDCDBAE10}"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164414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C9CD1-5654-4FB3-90E0-79AEDCDBAE10}" type="datetimeFigureOut">
              <a:rPr lang="en-US" smtClean="0"/>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422146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C9CD1-5654-4FB3-90E0-79AEDCDBAE10}" type="datetimeFigureOut">
              <a:rPr lang="en-US" smtClean="0"/>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388825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C9CD1-5654-4FB3-90E0-79AEDCDBAE10}" type="datetimeFigureOut">
              <a:rPr lang="en-US" smtClean="0"/>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182442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DC9CD1-5654-4FB3-90E0-79AEDCDBAE10}"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65088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C9CD1-5654-4FB3-90E0-79AEDCDBAE10}"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9D038-2F67-48CB-9379-8DC5DB3BD8AC}" type="slidenum">
              <a:rPr lang="en-US" smtClean="0"/>
              <a:t>‹#›</a:t>
            </a:fld>
            <a:endParaRPr lang="en-US"/>
          </a:p>
        </p:txBody>
      </p:sp>
    </p:spTree>
    <p:extLst>
      <p:ext uri="{BB962C8B-B14F-4D97-AF65-F5344CB8AC3E}">
        <p14:creationId xmlns:p14="http://schemas.microsoft.com/office/powerpoint/2010/main" val="136862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DC9CD1-5654-4FB3-90E0-79AEDCDBAE10}" type="datetimeFigureOut">
              <a:rPr lang="en-US" smtClean="0"/>
              <a:t>7/8/2021</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06F9D038-2F67-48CB-9379-8DC5DB3BD8AC}" type="slidenum">
              <a:rPr lang="en-US" smtClean="0"/>
              <a:t>‹#›</a:t>
            </a:fld>
            <a:endParaRPr lang="en-US"/>
          </a:p>
        </p:txBody>
      </p:sp>
    </p:spTree>
    <p:extLst>
      <p:ext uri="{BB962C8B-B14F-4D97-AF65-F5344CB8AC3E}">
        <p14:creationId xmlns:p14="http://schemas.microsoft.com/office/powerpoint/2010/main" val="29513646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D3EB3-62FA-4FB4-A561-034A07B50A4A}"/>
              </a:ext>
            </a:extLst>
          </p:cNvPr>
          <p:cNvSpPr/>
          <p:nvPr/>
        </p:nvSpPr>
        <p:spPr>
          <a:xfrm>
            <a:off x="835381" y="1077857"/>
            <a:ext cx="8805331" cy="4801314"/>
          </a:xfrm>
          <a:prstGeom prst="rect">
            <a:avLst/>
          </a:prstGeom>
          <a:noFill/>
        </p:spPr>
        <p:txBody>
          <a:bodyPr wrap="square">
            <a:spAutoFit/>
          </a:bodyPr>
          <a:lstStyle/>
          <a:p>
            <a:r>
              <a:rPr lang="en-US" dirty="0"/>
              <a:t>My final project topic is ‘Traffic Crash Analysis’.    I will be using the ‘Crash Data’ from the Open Data Philly website.  My original plan was to use crash data from Open Data </a:t>
            </a:r>
            <a:r>
              <a:rPr lang="en-US"/>
              <a:t>Cinncinnati</a:t>
            </a:r>
            <a:r>
              <a:rPr lang="en-US" dirty="0"/>
              <a:t>, however I found the Philadelphia data to be more explanatory as it had more variables for analysis. The dataset contains data from Philadelphia Police Department responses to traffic crashes in the city of Philadelphia, PA dating from 2007 through 2017.  There are 90 variables related to the crash report across just under 80,000 records in the dataset.  Each traffic crash response contains data relating to the weather and lighting at the time of the crash, road conditions, vehicle type, and severity of the crash among other attributes.  </a:t>
            </a:r>
          </a:p>
          <a:p>
            <a:endParaRPr lang="en-US" dirty="0"/>
          </a:p>
          <a:p>
            <a:r>
              <a:rPr lang="en-US" dirty="0"/>
              <a:t>I will be using histograms and scatterplots to perform exploratory data analysis to learn about the data and to identify potential relationships between variables.  I will be converting some of the textual and categorical data to numeric data and using regression analysis to identify explanatory variables with a statistically significant relationship to defined outcomes.</a:t>
            </a:r>
          </a:p>
          <a:p>
            <a:endParaRPr lang="en-US" dirty="0"/>
          </a:p>
        </p:txBody>
      </p:sp>
      <p:sp>
        <p:nvSpPr>
          <p:cNvPr id="2" name="TextBox 1">
            <a:extLst>
              <a:ext uri="{FF2B5EF4-FFF2-40B4-BE49-F238E27FC236}">
                <a16:creationId xmlns:a16="http://schemas.microsoft.com/office/drawing/2014/main" id="{11180809-EE07-4840-BCF7-9AB4B77DDD0A}"/>
              </a:ext>
            </a:extLst>
          </p:cNvPr>
          <p:cNvSpPr txBox="1"/>
          <p:nvPr/>
        </p:nvSpPr>
        <p:spPr>
          <a:xfrm>
            <a:off x="835382" y="-5642"/>
            <a:ext cx="5221111" cy="830997"/>
          </a:xfrm>
          <a:prstGeom prst="rect">
            <a:avLst/>
          </a:prstGeom>
          <a:noFill/>
        </p:spPr>
        <p:txBody>
          <a:bodyPr wrap="square" rtlCol="0">
            <a:spAutoFit/>
          </a:bodyPr>
          <a:lstStyle/>
          <a:p>
            <a:r>
              <a:rPr lang="en-US" sz="4800" dirty="0"/>
              <a:t>The Project</a:t>
            </a:r>
          </a:p>
        </p:txBody>
      </p:sp>
      <p:cxnSp>
        <p:nvCxnSpPr>
          <p:cNvPr id="6" name="Straight Connector 5">
            <a:extLst>
              <a:ext uri="{FF2B5EF4-FFF2-40B4-BE49-F238E27FC236}">
                <a16:creationId xmlns:a16="http://schemas.microsoft.com/office/drawing/2014/main" id="{49541066-BF61-430A-9F7B-A04229BC8BF3}"/>
              </a:ext>
            </a:extLst>
          </p:cNvPr>
          <p:cNvCxnSpPr/>
          <p:nvPr/>
        </p:nvCxnSpPr>
        <p:spPr>
          <a:xfrm>
            <a:off x="920041" y="824089"/>
            <a:ext cx="833684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90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D3EB3-62FA-4FB4-A561-034A07B50A4A}"/>
              </a:ext>
            </a:extLst>
          </p:cNvPr>
          <p:cNvSpPr/>
          <p:nvPr/>
        </p:nvSpPr>
        <p:spPr>
          <a:xfrm>
            <a:off x="857966" y="801283"/>
            <a:ext cx="8003823" cy="2468368"/>
          </a:xfrm>
          <a:prstGeom prst="rect">
            <a:avLst/>
          </a:prstGeom>
          <a:solidFill>
            <a:schemeClr val="bg1"/>
          </a:solidFill>
        </p:spPr>
        <p:txBody>
          <a:bodyPr wrap="square">
            <a:spAutoFit/>
          </a:bodyPr>
          <a:lstStyle/>
          <a:p>
            <a:pPr>
              <a:lnSpc>
                <a:spcPct val="200000"/>
              </a:lnSpc>
            </a:pPr>
            <a:r>
              <a:rPr lang="en-US" sz="2000" b="1" dirty="0">
                <a:latin typeface="Calibri" panose="020F0502020204030204" pitchFamily="34" charset="0"/>
                <a:ea typeface="Calibri" panose="020F0502020204030204" pitchFamily="34" charset="0"/>
                <a:cs typeface="Times New Roman" panose="02020603050405020304" pitchFamily="18" charset="0"/>
              </a:rPr>
              <a:t>Website: </a:t>
            </a:r>
            <a:r>
              <a:rPr lang="en-US" sz="2000" dirty="0">
                <a:latin typeface="Calibri" panose="020F0502020204030204" pitchFamily="34" charset="0"/>
                <a:ea typeface="Calibri" panose="020F0502020204030204" pitchFamily="34" charset="0"/>
                <a:cs typeface="Times New Roman" panose="02020603050405020304" pitchFamily="18" charset="0"/>
              </a:rPr>
              <a:t>Open Data Philly</a:t>
            </a:r>
          </a:p>
          <a:p>
            <a:pPr>
              <a:lnSpc>
                <a:spcPct val="200000"/>
              </a:lnSpc>
            </a:pPr>
            <a:r>
              <a:rPr lang="en-US" sz="2000" b="1" dirty="0">
                <a:latin typeface="Calibri" panose="020F0502020204030204" pitchFamily="34" charset="0"/>
                <a:ea typeface="Calibri" panose="020F0502020204030204" pitchFamily="34" charset="0"/>
                <a:cs typeface="Times New Roman" panose="02020603050405020304" pitchFamily="18" charset="0"/>
              </a:rPr>
              <a:t>Data Title: </a:t>
            </a:r>
            <a:r>
              <a:rPr lang="en-US" sz="2000" dirty="0">
                <a:latin typeface="Calibri" panose="020F0502020204030204" pitchFamily="34" charset="0"/>
                <a:ea typeface="Calibri" panose="020F0502020204030204" pitchFamily="34" charset="0"/>
                <a:cs typeface="Times New Roman" panose="02020603050405020304" pitchFamily="18" charset="0"/>
              </a:rPr>
              <a:t>Crash Data 2007-2017 (CSV)</a:t>
            </a:r>
          </a:p>
          <a:p>
            <a:pPr>
              <a:lnSpc>
                <a:spcPct val="200000"/>
              </a:lnSpc>
            </a:pPr>
            <a:r>
              <a:rPr lang="en-US" sz="2000" b="1" dirty="0">
                <a:latin typeface="Calibri" panose="020F0502020204030204" pitchFamily="34" charset="0"/>
                <a:ea typeface="Calibri" panose="020F0502020204030204" pitchFamily="34" charset="0"/>
                <a:cs typeface="Times New Roman" panose="02020603050405020304" pitchFamily="18" charset="0"/>
              </a:rPr>
              <a:t>URL: </a:t>
            </a:r>
            <a:r>
              <a:rPr lang="en-US" sz="2000" dirty="0">
                <a:latin typeface="Calibri" panose="020F0502020204030204" pitchFamily="34" charset="0"/>
                <a:ea typeface="Calibri" panose="020F0502020204030204" pitchFamily="34" charset="0"/>
                <a:cs typeface="Times New Roman" panose="02020603050405020304" pitchFamily="18" charset="0"/>
              </a:rPr>
              <a:t>https://www.opendataphilly.org/dataset/vehicular-crash-data/resource/229497e2-ef2e-4a8d-8408-badddedb2657</a:t>
            </a:r>
          </a:p>
        </p:txBody>
      </p:sp>
      <p:sp>
        <p:nvSpPr>
          <p:cNvPr id="2" name="TextBox 1">
            <a:extLst>
              <a:ext uri="{FF2B5EF4-FFF2-40B4-BE49-F238E27FC236}">
                <a16:creationId xmlns:a16="http://schemas.microsoft.com/office/drawing/2014/main" id="{11180809-EE07-4840-BCF7-9AB4B77DDD0A}"/>
              </a:ext>
            </a:extLst>
          </p:cNvPr>
          <p:cNvSpPr txBox="1"/>
          <p:nvPr/>
        </p:nvSpPr>
        <p:spPr>
          <a:xfrm>
            <a:off x="835382" y="-5642"/>
            <a:ext cx="5221111" cy="830997"/>
          </a:xfrm>
          <a:prstGeom prst="rect">
            <a:avLst/>
          </a:prstGeom>
          <a:noFill/>
        </p:spPr>
        <p:txBody>
          <a:bodyPr wrap="square" rtlCol="0">
            <a:spAutoFit/>
          </a:bodyPr>
          <a:lstStyle/>
          <a:p>
            <a:r>
              <a:rPr lang="en-US" sz="4800" dirty="0"/>
              <a:t>The Dataset</a:t>
            </a:r>
          </a:p>
        </p:txBody>
      </p:sp>
      <p:cxnSp>
        <p:nvCxnSpPr>
          <p:cNvPr id="6" name="Straight Connector 5">
            <a:extLst>
              <a:ext uri="{FF2B5EF4-FFF2-40B4-BE49-F238E27FC236}">
                <a16:creationId xmlns:a16="http://schemas.microsoft.com/office/drawing/2014/main" id="{49541066-BF61-430A-9F7B-A04229BC8BF3}"/>
              </a:ext>
            </a:extLst>
          </p:cNvPr>
          <p:cNvCxnSpPr/>
          <p:nvPr/>
        </p:nvCxnSpPr>
        <p:spPr>
          <a:xfrm>
            <a:off x="920041" y="824089"/>
            <a:ext cx="833684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2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D3EB3-62FA-4FB4-A561-034A07B50A4A}"/>
              </a:ext>
            </a:extLst>
          </p:cNvPr>
          <p:cNvSpPr/>
          <p:nvPr/>
        </p:nvSpPr>
        <p:spPr>
          <a:xfrm>
            <a:off x="835381" y="1252831"/>
            <a:ext cx="8805331" cy="4339650"/>
          </a:xfrm>
          <a:prstGeom prst="rect">
            <a:avLst/>
          </a:prstGeom>
          <a:solidFill>
            <a:schemeClr val="bg1"/>
          </a:solidFill>
        </p:spPr>
        <p:txBody>
          <a:bodyPr wrap="square">
            <a:spAutoFit/>
          </a:bodyPr>
          <a:lstStyle/>
          <a:p>
            <a:pPr marL="285744" indent="-285744">
              <a:buFont typeface="Arial" panose="020B0604020202020204" pitchFamily="34" charset="0"/>
              <a:buChar char="•"/>
            </a:pPr>
            <a:r>
              <a:rPr lang="en-US" sz="2000" dirty="0"/>
              <a:t>There is a relationship between vehicle type and the presence of injuries in the data.</a:t>
            </a:r>
          </a:p>
          <a:p>
            <a:pPr lvl="0"/>
            <a:endParaRPr lang="en-US" sz="2000" dirty="0"/>
          </a:p>
          <a:p>
            <a:pPr marL="285744" indent="-285744">
              <a:buFont typeface="Arial" panose="020B0604020202020204" pitchFamily="34" charset="0"/>
              <a:buChar char="•"/>
            </a:pPr>
            <a:r>
              <a:rPr lang="en-US" sz="2000" dirty="0"/>
              <a:t>Certain age brackets for drivers are impacted to a greater degree by weather or road conditions.</a:t>
            </a:r>
          </a:p>
          <a:p>
            <a:pPr lvl="0"/>
            <a:endParaRPr lang="en-US" sz="2000" dirty="0"/>
          </a:p>
          <a:p>
            <a:pPr marL="285744" indent="-285744">
              <a:buFont typeface="Arial" panose="020B0604020202020204" pitchFamily="34" charset="0"/>
              <a:buChar char="•"/>
            </a:pPr>
            <a:r>
              <a:rPr lang="en-US" sz="2000" dirty="0"/>
              <a:t>The combination of road type and weather conditions show a relationship to traffic incidents.</a:t>
            </a:r>
          </a:p>
          <a:p>
            <a:pPr lvl="0"/>
            <a:endParaRPr lang="en-US" sz="2000" dirty="0"/>
          </a:p>
          <a:p>
            <a:pPr marL="285744" indent="-285744">
              <a:buFont typeface="Arial" panose="020B0604020202020204" pitchFamily="34" charset="0"/>
              <a:buChar char="•"/>
            </a:pPr>
            <a:r>
              <a:rPr lang="en-US" sz="2000" dirty="0"/>
              <a:t>Adverse weather increases the instances of injuries among accidents.</a:t>
            </a:r>
          </a:p>
          <a:p>
            <a:pPr lvl="0"/>
            <a:endParaRPr lang="en-US" sz="2000" dirty="0"/>
          </a:p>
          <a:p>
            <a:pPr marL="285744" indent="-285744">
              <a:buFont typeface="Arial" panose="020B0604020202020204" pitchFamily="34" charset="0"/>
              <a:buChar char="•"/>
            </a:pPr>
            <a:r>
              <a:rPr lang="en-US" sz="2000" dirty="0"/>
              <a:t>There is a higher incidence of accidents in areas based on latitude and longitude.</a:t>
            </a:r>
          </a:p>
          <a:p>
            <a:endParaRPr lang="en-US" sz="1600" dirty="0"/>
          </a:p>
        </p:txBody>
      </p:sp>
      <p:sp>
        <p:nvSpPr>
          <p:cNvPr id="2" name="TextBox 1">
            <a:extLst>
              <a:ext uri="{FF2B5EF4-FFF2-40B4-BE49-F238E27FC236}">
                <a16:creationId xmlns:a16="http://schemas.microsoft.com/office/drawing/2014/main" id="{11180809-EE07-4840-BCF7-9AB4B77DDD0A}"/>
              </a:ext>
            </a:extLst>
          </p:cNvPr>
          <p:cNvSpPr txBox="1"/>
          <p:nvPr/>
        </p:nvSpPr>
        <p:spPr>
          <a:xfrm>
            <a:off x="835382" y="-5642"/>
            <a:ext cx="5221111" cy="830997"/>
          </a:xfrm>
          <a:prstGeom prst="rect">
            <a:avLst/>
          </a:prstGeom>
          <a:noFill/>
        </p:spPr>
        <p:txBody>
          <a:bodyPr wrap="square" rtlCol="0">
            <a:spAutoFit/>
          </a:bodyPr>
          <a:lstStyle/>
          <a:p>
            <a:r>
              <a:rPr lang="en-US" sz="4800" dirty="0"/>
              <a:t>Hypotheses</a:t>
            </a:r>
          </a:p>
        </p:txBody>
      </p:sp>
      <p:cxnSp>
        <p:nvCxnSpPr>
          <p:cNvPr id="6" name="Straight Connector 5">
            <a:extLst>
              <a:ext uri="{FF2B5EF4-FFF2-40B4-BE49-F238E27FC236}">
                <a16:creationId xmlns:a16="http://schemas.microsoft.com/office/drawing/2014/main" id="{49541066-BF61-430A-9F7B-A04229BC8BF3}"/>
              </a:ext>
            </a:extLst>
          </p:cNvPr>
          <p:cNvCxnSpPr/>
          <p:nvPr/>
        </p:nvCxnSpPr>
        <p:spPr>
          <a:xfrm>
            <a:off x="920041" y="824089"/>
            <a:ext cx="833684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72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80809-EE07-4840-BCF7-9AB4B77DDD0A}"/>
              </a:ext>
            </a:extLst>
          </p:cNvPr>
          <p:cNvSpPr txBox="1"/>
          <p:nvPr/>
        </p:nvSpPr>
        <p:spPr>
          <a:xfrm>
            <a:off x="835382" y="-5642"/>
            <a:ext cx="5221111" cy="830997"/>
          </a:xfrm>
          <a:prstGeom prst="rect">
            <a:avLst/>
          </a:prstGeom>
          <a:noFill/>
        </p:spPr>
        <p:txBody>
          <a:bodyPr wrap="square" rtlCol="0">
            <a:spAutoFit/>
          </a:bodyPr>
          <a:lstStyle/>
          <a:p>
            <a:r>
              <a:rPr lang="en-US" sz="4800" dirty="0"/>
              <a:t>Findings</a:t>
            </a:r>
          </a:p>
        </p:txBody>
      </p:sp>
      <p:cxnSp>
        <p:nvCxnSpPr>
          <p:cNvPr id="6" name="Straight Connector 5">
            <a:extLst>
              <a:ext uri="{FF2B5EF4-FFF2-40B4-BE49-F238E27FC236}">
                <a16:creationId xmlns:a16="http://schemas.microsoft.com/office/drawing/2014/main" id="{49541066-BF61-430A-9F7B-A04229BC8BF3}"/>
              </a:ext>
            </a:extLst>
          </p:cNvPr>
          <p:cNvCxnSpPr/>
          <p:nvPr/>
        </p:nvCxnSpPr>
        <p:spPr>
          <a:xfrm>
            <a:off x="920041" y="824089"/>
            <a:ext cx="833684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A738CD5-4CFD-4E64-88B0-FEFFEF22B370}"/>
              </a:ext>
            </a:extLst>
          </p:cNvPr>
          <p:cNvSpPr/>
          <p:nvPr/>
        </p:nvSpPr>
        <p:spPr>
          <a:xfrm>
            <a:off x="635003" y="942367"/>
            <a:ext cx="9144000" cy="5602496"/>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US" sz="1600" dirty="0"/>
              <a:t>Accident frequencies are highest on Fridays and Saturdays</a:t>
            </a:r>
          </a:p>
          <a:p>
            <a:pPr marL="342900" indent="-342900">
              <a:lnSpc>
                <a:spcPct val="125000"/>
              </a:lnSpc>
              <a:buFont typeface="Arial" panose="020B0604020202020204" pitchFamily="34" charset="0"/>
              <a:buChar char="•"/>
            </a:pPr>
            <a:r>
              <a:rPr lang="en-US" sz="1600" dirty="0"/>
              <a:t>The peak for crash reports is rush hour on Fridays</a:t>
            </a:r>
          </a:p>
          <a:p>
            <a:pPr marL="342900" indent="-342900">
              <a:lnSpc>
                <a:spcPct val="125000"/>
              </a:lnSpc>
              <a:buFont typeface="Arial" panose="020B0604020202020204" pitchFamily="34" charset="0"/>
              <a:buChar char="•"/>
            </a:pPr>
            <a:r>
              <a:rPr lang="en-US" sz="1600" dirty="0"/>
              <a:t>Accident frequency is lowest during the month of February, then climbs steadily to peak in May</a:t>
            </a:r>
          </a:p>
          <a:p>
            <a:pPr marL="342900" indent="-342900">
              <a:lnSpc>
                <a:spcPct val="125000"/>
              </a:lnSpc>
              <a:buFont typeface="Arial" panose="020B0604020202020204" pitchFamily="34" charset="0"/>
              <a:buChar char="•"/>
            </a:pPr>
            <a:r>
              <a:rPr lang="en-US" sz="1600" dirty="0"/>
              <a:t>Rain has a significant contribution in relationship to crashes among all drivers  </a:t>
            </a:r>
          </a:p>
          <a:p>
            <a:pPr marL="342900" indent="-342900">
              <a:lnSpc>
                <a:spcPct val="125000"/>
              </a:lnSpc>
              <a:buFont typeface="Arial" panose="020B0604020202020204" pitchFamily="34" charset="0"/>
              <a:buChar char="•"/>
            </a:pPr>
            <a:r>
              <a:rPr lang="en-US" sz="1600" dirty="0"/>
              <a:t>Snow is a significant contributor for drivers aged 50 years or older  </a:t>
            </a:r>
          </a:p>
          <a:p>
            <a:pPr marL="342900" indent="-342900">
              <a:lnSpc>
                <a:spcPct val="125000"/>
              </a:lnSpc>
              <a:buFont typeface="Arial" panose="020B0604020202020204" pitchFamily="34" charset="0"/>
              <a:buChar char="•"/>
            </a:pPr>
            <a:r>
              <a:rPr lang="en-US" sz="1600" dirty="0"/>
              <a:t>Drivers aged 50 or older have a higher probability of being involved in a crash during the hours of 7AM to 2PM</a:t>
            </a:r>
          </a:p>
          <a:p>
            <a:pPr marL="342900" indent="-342900">
              <a:lnSpc>
                <a:spcPct val="125000"/>
              </a:lnSpc>
              <a:buFont typeface="Arial" panose="020B0604020202020204" pitchFamily="34" charset="0"/>
              <a:buChar char="•"/>
            </a:pPr>
            <a:r>
              <a:rPr lang="en-US" sz="1600" dirty="0"/>
              <a:t>Drivers aged 16 to 20 have a higher probability of a crash between the hours of 9PM and 4AM</a:t>
            </a:r>
          </a:p>
          <a:p>
            <a:pPr marL="342900" indent="-342900">
              <a:lnSpc>
                <a:spcPct val="125000"/>
              </a:lnSpc>
              <a:buFont typeface="Arial" panose="020B0604020202020204" pitchFamily="34" charset="0"/>
              <a:buChar char="•"/>
            </a:pPr>
            <a:r>
              <a:rPr lang="en-US" sz="1600" dirty="0"/>
              <a:t>Most crashes result in at least one injury (approximately 75%)</a:t>
            </a:r>
          </a:p>
          <a:p>
            <a:pPr marL="342900" indent="-342900">
              <a:lnSpc>
                <a:spcPct val="125000"/>
              </a:lnSpc>
              <a:buFont typeface="Arial" panose="020B0604020202020204" pitchFamily="34" charset="0"/>
              <a:buChar char="•"/>
            </a:pPr>
            <a:r>
              <a:rPr lang="en-US" sz="1600" dirty="0"/>
              <a:t>Accidents during adverse weather conditions (rain, snow, sleet) are related to a lower rate of injuries</a:t>
            </a:r>
          </a:p>
          <a:p>
            <a:pPr marL="800100" lvl="1" indent="-342900">
              <a:lnSpc>
                <a:spcPct val="125000"/>
              </a:lnSpc>
              <a:buFont typeface="Wingdings" panose="05000000000000000000" pitchFamily="2" charset="2"/>
              <a:buChar char="Ø"/>
            </a:pPr>
            <a:r>
              <a:rPr lang="en-US" sz="1600" dirty="0"/>
              <a:t>This may be due to reduced speeds during adverse weather (no supporting data)  </a:t>
            </a:r>
          </a:p>
          <a:p>
            <a:pPr marL="342900" indent="-342900">
              <a:lnSpc>
                <a:spcPct val="125000"/>
              </a:lnSpc>
              <a:buFont typeface="Arial" panose="020B0604020202020204" pitchFamily="34" charset="0"/>
              <a:buChar char="•"/>
            </a:pPr>
            <a:r>
              <a:rPr lang="en-US" sz="1600" dirty="0"/>
              <a:t>Accidents including heavy trucks and/or motorcycles have a significant relationship to major injuries</a:t>
            </a:r>
          </a:p>
          <a:p>
            <a:pPr marL="342900" indent="-342900">
              <a:lnSpc>
                <a:spcPct val="125000"/>
              </a:lnSpc>
              <a:buFont typeface="Arial" panose="020B0604020202020204" pitchFamily="34" charset="0"/>
              <a:buChar char="•"/>
            </a:pPr>
            <a:r>
              <a:rPr lang="en-US" sz="1600" dirty="0"/>
              <a:t>Unbelted occupants has a significant relationship to major injuries and fatalities  </a:t>
            </a:r>
          </a:p>
          <a:p>
            <a:pPr marL="342900" indent="-342900">
              <a:lnSpc>
                <a:spcPct val="125000"/>
              </a:lnSpc>
              <a:buFont typeface="Arial" panose="020B0604020202020204" pitchFamily="34" charset="0"/>
              <a:buChar char="•"/>
            </a:pPr>
            <a:r>
              <a:rPr lang="en-US" sz="1600" dirty="0"/>
              <a:t>There is a negative significant relationship in the data between crash-related fatalities and SUVs and small trucks, indicating lower instances of fatalities for these vehicle types  </a:t>
            </a:r>
          </a:p>
        </p:txBody>
      </p:sp>
    </p:spTree>
    <p:extLst>
      <p:ext uri="{BB962C8B-B14F-4D97-AF65-F5344CB8AC3E}">
        <p14:creationId xmlns:p14="http://schemas.microsoft.com/office/powerpoint/2010/main" val="19084381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TotalTime>
  <Words>500</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Trebuchet MS</vt:lpstr>
      <vt:lpstr>Wingdings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Opitz</dc:creator>
  <cp:lastModifiedBy>Neil Opitz</cp:lastModifiedBy>
  <cp:revision>10</cp:revision>
  <cp:lastPrinted>2021-07-09T02:53:14Z</cp:lastPrinted>
  <dcterms:created xsi:type="dcterms:W3CDTF">2020-02-22T20:33:16Z</dcterms:created>
  <dcterms:modified xsi:type="dcterms:W3CDTF">2021-07-09T02:53:31Z</dcterms:modified>
</cp:coreProperties>
</file>