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10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17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6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09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1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52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2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26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7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7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9C7A-E0A1-45D0-98B6-174D5D373C57}" type="datetimeFigureOut">
              <a:rPr lang="nl-NL" smtClean="0"/>
              <a:t>4-6-2018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EDAC-F3B3-4090-8644-5F6BFA002E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779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pgap.nl/kansenkaart-demark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769234"/>
            <a:ext cx="9144000" cy="1655762"/>
          </a:xfrm>
        </p:spPr>
        <p:txBody>
          <a:bodyPr>
            <a:normAutofit/>
          </a:bodyPr>
          <a:lstStyle/>
          <a:p>
            <a:r>
              <a:rPr lang="nl-NL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PerceelPrestatie</a:t>
            </a:r>
            <a:endParaRPr lang="nl-NL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18" y="4175440"/>
            <a:ext cx="2584070" cy="62564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99" y="2154187"/>
            <a:ext cx="2192790" cy="103079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89"/>
          <a:stretch/>
        </p:blipFill>
        <p:spPr>
          <a:xfrm>
            <a:off x="7443711" y="2199654"/>
            <a:ext cx="1408376" cy="42440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51" y="2173612"/>
            <a:ext cx="1195122" cy="99195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81" y="2228637"/>
            <a:ext cx="1598233" cy="71519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68" y="3165563"/>
            <a:ext cx="2193327" cy="89323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88" y="3119729"/>
            <a:ext cx="1140335" cy="6701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9"/>
          <a:srcRect l="38533" t="38001" r="37816" b="37458"/>
          <a:stretch/>
        </p:blipFill>
        <p:spPr>
          <a:xfrm>
            <a:off x="8984778" y="2199654"/>
            <a:ext cx="1179581" cy="121532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86" y="3016976"/>
            <a:ext cx="1172291" cy="1211606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2" y="3165563"/>
            <a:ext cx="1304610" cy="977236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67" y="3391466"/>
            <a:ext cx="3392020" cy="150266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07" y="4228799"/>
            <a:ext cx="1314006" cy="601824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71" y="4351458"/>
            <a:ext cx="1554852" cy="783959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11" y="3919994"/>
            <a:ext cx="1730800" cy="12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geronde rechthoek 11"/>
          <p:cNvSpPr/>
          <p:nvPr/>
        </p:nvSpPr>
        <p:spPr>
          <a:xfrm>
            <a:off x="618835" y="129374"/>
            <a:ext cx="11286837" cy="2810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2096657" y="212447"/>
            <a:ext cx="1976582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Registratietool x</a:t>
            </a:r>
          </a:p>
          <a:p>
            <a:pPr algn="ctr"/>
            <a:r>
              <a:rPr lang="nl-NL" dirty="0" smtClean="0"/>
              <a:t>‘Bodempaspoort’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761350" y="356440"/>
            <a:ext cx="197658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Maatregelen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7481464" y="203208"/>
            <a:ext cx="1976582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Score op </a:t>
            </a:r>
            <a:r>
              <a:rPr lang="nl-NL" b="1" dirty="0" err="1" smtClean="0"/>
              <a:t>outcome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>‘Kansenkaart’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2096657" y="942127"/>
            <a:ext cx="197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Registratie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Indicatoren op perceelniveau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481464" y="932888"/>
            <a:ext cx="2105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Waterkwaliteit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CO2/klimaat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Biodiversiteit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Landschap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Circulariteit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Voedselkwaliteit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761350" y="932888"/>
            <a:ext cx="19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Lange termijn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Korte termijn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812799" y="129375"/>
            <a:ext cx="128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Registreren</a:t>
            </a:r>
            <a:endParaRPr lang="nl-NL" dirty="0"/>
          </a:p>
        </p:txBody>
      </p:sp>
      <p:sp>
        <p:nvSpPr>
          <p:cNvPr id="13" name="Afgeronde rechthoek 12"/>
          <p:cNvSpPr/>
          <p:nvPr/>
        </p:nvSpPr>
        <p:spPr>
          <a:xfrm>
            <a:off x="618836" y="4358661"/>
            <a:ext cx="11111346" cy="2393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4037700" y="3113090"/>
            <a:ext cx="427361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/>
              <a:t>	SHI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/>
              <a:t>Normering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/>
              <a:t>Gestandaardiseerde index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946063" y="4358661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Meten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1682173" y="5505623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Biologische gezondheid</a:t>
            </a:r>
            <a:endParaRPr lang="nl-NL" dirty="0"/>
          </a:p>
        </p:txBody>
      </p:sp>
      <p:sp>
        <p:nvSpPr>
          <p:cNvPr id="21" name="Ovaal 20"/>
          <p:cNvSpPr/>
          <p:nvPr/>
        </p:nvSpPr>
        <p:spPr>
          <a:xfrm>
            <a:off x="3306903" y="4559122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Satellietbeelden</a:t>
            </a:r>
            <a:endParaRPr lang="nl-NL" dirty="0"/>
          </a:p>
        </p:txBody>
      </p:sp>
      <p:sp>
        <p:nvSpPr>
          <p:cNvPr id="22" name="Ovaal 21"/>
          <p:cNvSpPr/>
          <p:nvPr/>
        </p:nvSpPr>
        <p:spPr>
          <a:xfrm>
            <a:off x="7927111" y="5580726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Eurofins</a:t>
            </a:r>
            <a:endParaRPr lang="nl-NL" dirty="0"/>
          </a:p>
        </p:txBody>
      </p:sp>
      <p:sp>
        <p:nvSpPr>
          <p:cNvPr id="23" name="Ovaal 22"/>
          <p:cNvSpPr/>
          <p:nvPr/>
        </p:nvSpPr>
        <p:spPr>
          <a:xfrm>
            <a:off x="5023425" y="5537724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Gewassen</a:t>
            </a:r>
            <a:endParaRPr lang="nl-NL" dirty="0"/>
          </a:p>
        </p:txBody>
      </p:sp>
      <p:sp>
        <p:nvSpPr>
          <p:cNvPr id="24" name="Ovaal 23"/>
          <p:cNvSpPr/>
          <p:nvPr/>
        </p:nvSpPr>
        <p:spPr>
          <a:xfrm>
            <a:off x="6203660" y="4493610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NIR (HH)</a:t>
            </a:r>
            <a:endParaRPr lang="nl-NL" dirty="0"/>
          </a:p>
        </p:txBody>
      </p:sp>
      <p:cxnSp>
        <p:nvCxnSpPr>
          <p:cNvPr id="26" name="Rechte verbindingslijn met pijl 25"/>
          <p:cNvCxnSpPr/>
          <p:nvPr/>
        </p:nvCxnSpPr>
        <p:spPr>
          <a:xfrm>
            <a:off x="4073239" y="614720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H="1">
            <a:off x="4073239" y="498707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>
            <a:off x="6737932" y="611463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 flipH="1">
            <a:off x="6737932" y="495450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ijschrift met pijl-rechts 30"/>
          <p:cNvSpPr/>
          <p:nvPr/>
        </p:nvSpPr>
        <p:spPr>
          <a:xfrm>
            <a:off x="7481464" y="927536"/>
            <a:ext cx="2881736" cy="1828278"/>
          </a:xfrm>
          <a:prstGeom prst="rightArrowCallout">
            <a:avLst>
              <a:gd name="adj1" fmla="val 7824"/>
              <a:gd name="adj2" fmla="val 11360"/>
              <a:gd name="adj3" fmla="val 24493"/>
              <a:gd name="adj4" fmla="val 69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kstvak 31"/>
          <p:cNvSpPr txBox="1"/>
          <p:nvPr/>
        </p:nvSpPr>
        <p:spPr>
          <a:xfrm>
            <a:off x="10317018" y="1383018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Te </a:t>
            </a:r>
            <a:r>
              <a:rPr lang="nl-NL" b="1" dirty="0" err="1" smtClean="0"/>
              <a:t>verwaarden</a:t>
            </a:r>
            <a:r>
              <a:rPr lang="nl-NL" b="1" dirty="0" smtClean="0"/>
              <a:t> diensten</a:t>
            </a:r>
            <a:endParaRPr lang="nl-NL" b="1" dirty="0"/>
          </a:p>
        </p:txBody>
      </p:sp>
      <p:cxnSp>
        <p:nvCxnSpPr>
          <p:cNvPr id="34" name="Rechte verbindingslijn met pijl 33"/>
          <p:cNvCxnSpPr/>
          <p:nvPr/>
        </p:nvCxnSpPr>
        <p:spPr>
          <a:xfrm>
            <a:off x="3424211" y="2259181"/>
            <a:ext cx="1487055" cy="991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5904349" y="2365931"/>
            <a:ext cx="16160" cy="768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 flipH="1">
            <a:off x="7518401" y="2635249"/>
            <a:ext cx="766624" cy="693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 flipV="1">
            <a:off x="3672614" y="4036420"/>
            <a:ext cx="705422" cy="457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H="1" flipV="1">
            <a:off x="7841673" y="4036420"/>
            <a:ext cx="469644" cy="60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2377700" y="2953057"/>
            <a:ext cx="0" cy="1243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9725234" y="3028859"/>
            <a:ext cx="0" cy="1243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Wolk 52"/>
          <p:cNvSpPr/>
          <p:nvPr/>
        </p:nvSpPr>
        <p:spPr>
          <a:xfrm>
            <a:off x="10337899" y="1034336"/>
            <a:ext cx="1422400" cy="1781949"/>
          </a:xfrm>
          <a:prstGeom prst="cloud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9364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hlinkClick r:id="rId2"/>
              </a:rPr>
              <a:t>http://mapgap.nl/kansenkaart-demarke/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4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geronde rechthoek 11"/>
          <p:cNvSpPr/>
          <p:nvPr/>
        </p:nvSpPr>
        <p:spPr>
          <a:xfrm>
            <a:off x="618835" y="129374"/>
            <a:ext cx="11286837" cy="2810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2096657" y="212447"/>
            <a:ext cx="1976582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Registratietool x</a:t>
            </a:r>
          </a:p>
          <a:p>
            <a:pPr algn="ctr"/>
            <a:r>
              <a:rPr lang="nl-NL" dirty="0" smtClean="0"/>
              <a:t>‘Bodempaspoort’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4761350" y="356440"/>
            <a:ext cx="1976582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Maatregelen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7481464" y="203208"/>
            <a:ext cx="1976582" cy="7150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Score op </a:t>
            </a:r>
            <a:r>
              <a:rPr lang="nl-NL" b="1" dirty="0" err="1" smtClean="0"/>
              <a:t>outcome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>‘Kansenkaart’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2096657" y="942127"/>
            <a:ext cx="197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Registratie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Indicatoren op perceelniveau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7481464" y="932888"/>
            <a:ext cx="2105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Waterkwaliteit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CO2/klimaat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Biodiversiteit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Landschap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Circulariteit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Voedselkwaliteit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761350" y="932888"/>
            <a:ext cx="19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Lange termijn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Korte termijn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812799" y="129375"/>
            <a:ext cx="128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Registreren</a:t>
            </a:r>
            <a:endParaRPr lang="nl-NL" dirty="0"/>
          </a:p>
        </p:txBody>
      </p:sp>
      <p:sp>
        <p:nvSpPr>
          <p:cNvPr id="13" name="Afgeronde rechthoek 12"/>
          <p:cNvSpPr/>
          <p:nvPr/>
        </p:nvSpPr>
        <p:spPr>
          <a:xfrm>
            <a:off x="618836" y="4358661"/>
            <a:ext cx="11111346" cy="2393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4037700" y="3113090"/>
            <a:ext cx="427361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 smtClean="0"/>
              <a:t>	SHI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/>
              <a:t>Normering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/>
              <a:t>Gestandaardiseerde index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946063" y="4358661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Meten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1682173" y="5505623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Biologische gezondheid</a:t>
            </a:r>
            <a:endParaRPr lang="nl-NL" dirty="0"/>
          </a:p>
        </p:txBody>
      </p:sp>
      <p:sp>
        <p:nvSpPr>
          <p:cNvPr id="21" name="Ovaal 20"/>
          <p:cNvSpPr/>
          <p:nvPr/>
        </p:nvSpPr>
        <p:spPr>
          <a:xfrm>
            <a:off x="3306903" y="4559122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Satellietbeelden</a:t>
            </a:r>
            <a:endParaRPr lang="nl-NL" dirty="0"/>
          </a:p>
        </p:txBody>
      </p:sp>
      <p:sp>
        <p:nvSpPr>
          <p:cNvPr id="22" name="Ovaal 21"/>
          <p:cNvSpPr/>
          <p:nvPr/>
        </p:nvSpPr>
        <p:spPr>
          <a:xfrm>
            <a:off x="7927111" y="5580726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Eurofins</a:t>
            </a:r>
            <a:endParaRPr lang="nl-NL" dirty="0"/>
          </a:p>
        </p:txBody>
      </p:sp>
      <p:sp>
        <p:nvSpPr>
          <p:cNvPr id="23" name="Ovaal 22"/>
          <p:cNvSpPr/>
          <p:nvPr/>
        </p:nvSpPr>
        <p:spPr>
          <a:xfrm>
            <a:off x="5023425" y="5537724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Gewassen</a:t>
            </a:r>
            <a:endParaRPr lang="nl-NL" dirty="0"/>
          </a:p>
        </p:txBody>
      </p:sp>
      <p:sp>
        <p:nvSpPr>
          <p:cNvPr id="24" name="Ovaal 23"/>
          <p:cNvSpPr/>
          <p:nvPr/>
        </p:nvSpPr>
        <p:spPr>
          <a:xfrm>
            <a:off x="6203660" y="4493610"/>
            <a:ext cx="1990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NIR (HH)</a:t>
            </a:r>
            <a:endParaRPr lang="nl-NL" dirty="0"/>
          </a:p>
        </p:txBody>
      </p:sp>
      <p:cxnSp>
        <p:nvCxnSpPr>
          <p:cNvPr id="26" name="Rechte verbindingslijn met pijl 25"/>
          <p:cNvCxnSpPr/>
          <p:nvPr/>
        </p:nvCxnSpPr>
        <p:spPr>
          <a:xfrm>
            <a:off x="4073239" y="614720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H="1">
            <a:off x="4073239" y="498707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>
            <a:off x="6737932" y="611463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 flipH="1">
            <a:off x="6737932" y="495450"/>
            <a:ext cx="688111" cy="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ijschrift met pijl-rechts 30"/>
          <p:cNvSpPr/>
          <p:nvPr/>
        </p:nvSpPr>
        <p:spPr>
          <a:xfrm>
            <a:off x="7481464" y="927536"/>
            <a:ext cx="2881736" cy="1828278"/>
          </a:xfrm>
          <a:prstGeom prst="rightArrowCallout">
            <a:avLst>
              <a:gd name="adj1" fmla="val 7824"/>
              <a:gd name="adj2" fmla="val 11360"/>
              <a:gd name="adj3" fmla="val 24493"/>
              <a:gd name="adj4" fmla="val 69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kstvak 31"/>
          <p:cNvSpPr txBox="1"/>
          <p:nvPr/>
        </p:nvSpPr>
        <p:spPr>
          <a:xfrm>
            <a:off x="10317018" y="1383018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Te </a:t>
            </a:r>
            <a:r>
              <a:rPr lang="nl-NL" b="1" dirty="0" err="1" smtClean="0"/>
              <a:t>verwaarden</a:t>
            </a:r>
            <a:r>
              <a:rPr lang="nl-NL" b="1" dirty="0" smtClean="0"/>
              <a:t> diensten</a:t>
            </a:r>
            <a:endParaRPr lang="nl-NL" b="1" dirty="0"/>
          </a:p>
        </p:txBody>
      </p:sp>
      <p:cxnSp>
        <p:nvCxnSpPr>
          <p:cNvPr id="34" name="Rechte verbindingslijn met pijl 33"/>
          <p:cNvCxnSpPr/>
          <p:nvPr/>
        </p:nvCxnSpPr>
        <p:spPr>
          <a:xfrm>
            <a:off x="3424211" y="2259181"/>
            <a:ext cx="1487055" cy="991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5904349" y="2365931"/>
            <a:ext cx="16160" cy="768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 flipH="1">
            <a:off x="7518401" y="2635249"/>
            <a:ext cx="766624" cy="693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 flipV="1">
            <a:off x="3672614" y="4036420"/>
            <a:ext cx="705422" cy="457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H="1" flipV="1">
            <a:off x="7841673" y="4036420"/>
            <a:ext cx="469644" cy="60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2377700" y="2953057"/>
            <a:ext cx="0" cy="1243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flipV="1">
            <a:off x="9725234" y="3028859"/>
            <a:ext cx="0" cy="1243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Wolk 52"/>
          <p:cNvSpPr/>
          <p:nvPr/>
        </p:nvSpPr>
        <p:spPr>
          <a:xfrm>
            <a:off x="10337899" y="1034336"/>
            <a:ext cx="1422400" cy="1781949"/>
          </a:xfrm>
          <a:prstGeom prst="cloud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/>
          <p:cNvSpPr/>
          <p:nvPr/>
        </p:nvSpPr>
        <p:spPr>
          <a:xfrm>
            <a:off x="3702899" y="1432231"/>
            <a:ext cx="4472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TRANSPARANT</a:t>
            </a:r>
            <a:endParaRPr lang="nl-NL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echthoek 32"/>
          <p:cNvSpPr/>
          <p:nvPr/>
        </p:nvSpPr>
        <p:spPr>
          <a:xfrm>
            <a:off x="4293300" y="5065355"/>
            <a:ext cx="352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GOEDKOOP</a:t>
            </a:r>
            <a:endParaRPr lang="nl-NL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47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1058" y="125595"/>
            <a:ext cx="10515600" cy="1325563"/>
          </a:xfrm>
        </p:spPr>
        <p:txBody>
          <a:bodyPr/>
          <a:lstStyle/>
          <a:p>
            <a:r>
              <a:rPr lang="nl-NL" dirty="0" smtClean="0"/>
              <a:t>Fysieke, biologische en chemische attributen van </a:t>
            </a:r>
            <a:r>
              <a:rPr lang="nl-NL" dirty="0" err="1" smtClean="0"/>
              <a:t>Soil</a:t>
            </a:r>
            <a:r>
              <a:rPr lang="nl-NL" dirty="0" smtClean="0"/>
              <a:t> Health Index</a:t>
            </a:r>
            <a:endParaRPr lang="nl-NL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55892"/>
              </p:ext>
            </p:extLst>
          </p:nvPr>
        </p:nvGraphicFramePr>
        <p:xfrm>
          <a:off x="1533524" y="1555298"/>
          <a:ext cx="8374381" cy="478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19">
                  <a:extLst>
                    <a:ext uri="{9D8B030D-6E8A-4147-A177-3AD203B41FA5}">
                      <a16:colId xmlns:a16="http://schemas.microsoft.com/office/drawing/2014/main" val="2682479119"/>
                    </a:ext>
                  </a:extLst>
                </a:gridCol>
                <a:gridCol w="2912872">
                  <a:extLst>
                    <a:ext uri="{9D8B030D-6E8A-4147-A177-3AD203B41FA5}">
                      <a16:colId xmlns:a16="http://schemas.microsoft.com/office/drawing/2014/main" val="2640244294"/>
                    </a:ext>
                  </a:extLst>
                </a:gridCol>
                <a:gridCol w="2270795">
                  <a:extLst>
                    <a:ext uri="{9D8B030D-6E8A-4147-A177-3AD203B41FA5}">
                      <a16:colId xmlns:a16="http://schemas.microsoft.com/office/drawing/2014/main" val="3922799360"/>
                    </a:ext>
                  </a:extLst>
                </a:gridCol>
                <a:gridCol w="1916395">
                  <a:extLst>
                    <a:ext uri="{9D8B030D-6E8A-4147-A177-3AD203B41FA5}">
                      <a16:colId xmlns:a16="http://schemas.microsoft.com/office/drawing/2014/main" val="934992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Group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UK term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NL term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Beschikbaarheid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51160"/>
                  </a:ext>
                </a:extLst>
              </a:tr>
              <a:tr h="48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Fysisch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Available</a:t>
                      </a:r>
                      <a:r>
                        <a:rPr lang="nl-NL" sz="1400" dirty="0" smtClean="0"/>
                        <a:t> Water </a:t>
                      </a:r>
                      <a:r>
                        <a:rPr lang="nl-NL" sz="1400" dirty="0" err="1" smtClean="0"/>
                        <a:t>Capacity</a:t>
                      </a: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Waterbeschikbaarheid</a:t>
                      </a:r>
                      <a:r>
                        <a:rPr lang="nl-NL" sz="1400" baseline="0" dirty="0" smtClean="0"/>
                        <a:t> voor planten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</a:t>
                      </a:r>
                      <a:endParaRPr lang="nl-NL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474472"/>
                  </a:ext>
                </a:extLst>
              </a:tr>
              <a:tr h="48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Fysisch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Surface </a:t>
                      </a:r>
                      <a:r>
                        <a:rPr lang="nl-NL" sz="1400" dirty="0" err="1" smtClean="0"/>
                        <a:t>Hardness</a:t>
                      </a: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Indringingsweerstand toplaag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Nee</a:t>
                      </a:r>
                      <a:endParaRPr lang="nl-NL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54603"/>
                  </a:ext>
                </a:extLst>
              </a:tr>
              <a:tr h="487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Fysisch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Subsurface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Hardness</a:t>
                      </a: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Indringingsweerstand ondergrond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Nee</a:t>
                      </a:r>
                      <a:endParaRPr lang="nl-NL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10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Fysisch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Aggregate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Stability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Aggregaatstabiliteit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Indirecte schatting</a:t>
                      </a:r>
                      <a:endParaRPr lang="nl-NL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39328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Biologisch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Organic</a:t>
                      </a:r>
                      <a:r>
                        <a:rPr lang="nl-NL" sz="1400" baseline="0" dirty="0" smtClean="0"/>
                        <a:t> Matter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Organsiche</a:t>
                      </a:r>
                      <a:r>
                        <a:rPr lang="nl-NL" sz="1400" dirty="0" smtClean="0"/>
                        <a:t> stof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Ja, 2 methoden</a:t>
                      </a:r>
                      <a:endParaRPr lang="nl-NL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86218"/>
                  </a:ext>
                </a:extLst>
              </a:tr>
              <a:tr h="48745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Biologisch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ACE </a:t>
                      </a:r>
                      <a:r>
                        <a:rPr lang="nl-NL" sz="1400" dirty="0" err="1" smtClean="0"/>
                        <a:t>Soil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Protein</a:t>
                      </a:r>
                      <a:r>
                        <a:rPr lang="nl-NL" sz="1400" dirty="0" smtClean="0"/>
                        <a:t> Index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Mineraliseerbaar</a:t>
                      </a:r>
                      <a:r>
                        <a:rPr lang="nl-NL" sz="1400" dirty="0" smtClean="0"/>
                        <a:t> stikstof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Ja, alternatief</a:t>
                      </a:r>
                      <a:endParaRPr lang="nl-NL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91348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Biologisch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Soil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Respiration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Bodemademhaling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Ja, voor stikstof</a:t>
                      </a:r>
                      <a:endParaRPr lang="nl-NL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64647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Biologisch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Active Carbon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Labiele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koolstof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90% praktijkrijp</a:t>
                      </a:r>
                      <a:endParaRPr lang="nl-NL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362491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Chemisch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Soil</a:t>
                      </a:r>
                      <a:r>
                        <a:rPr lang="nl-NL" sz="1400" dirty="0" smtClean="0"/>
                        <a:t> pH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Zuurtegraad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</a:t>
                      </a:r>
                      <a:endParaRPr lang="nl-NL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2553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Chemisch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Extractable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Phosphorus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Fosfaatgehalte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Ja,</a:t>
                      </a:r>
                      <a:r>
                        <a:rPr lang="nl-NL" sz="1400" baseline="0" dirty="0" smtClean="0"/>
                        <a:t> 4 methoden</a:t>
                      </a:r>
                      <a:endParaRPr lang="nl-NL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307789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Chemisch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Extractable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Potassium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Kaliumgehalte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Ja,</a:t>
                      </a:r>
                      <a:r>
                        <a:rPr lang="nl-NL" sz="1400" baseline="0" dirty="0" smtClean="0"/>
                        <a:t> 3 methoden</a:t>
                      </a:r>
                      <a:endParaRPr lang="nl-NL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43234"/>
                  </a:ext>
                </a:extLst>
              </a:tr>
              <a:tr h="282414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Chemisch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other</a:t>
                      </a:r>
                      <a:r>
                        <a:rPr lang="nl-NL" sz="1400" dirty="0" smtClean="0"/>
                        <a:t> </a:t>
                      </a:r>
                      <a:r>
                        <a:rPr lang="nl-NL" sz="1400" dirty="0" err="1" smtClean="0"/>
                        <a:t>Elements</a:t>
                      </a:r>
                      <a:r>
                        <a:rPr lang="nl-NL" sz="1400" dirty="0" smtClean="0"/>
                        <a:t> 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nutrienten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Ja</a:t>
                      </a:r>
                      <a:endParaRPr lang="nl-NL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28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er van 1 perceel van Jelger?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Waterkwaliteit &gt; weinig. Geen meetpunten </a:t>
            </a:r>
            <a:r>
              <a:rPr lang="nl-NL" dirty="0" err="1" smtClean="0"/>
              <a:t>Vitens</a:t>
            </a:r>
            <a:r>
              <a:rPr lang="nl-NL" dirty="0" smtClean="0"/>
              <a:t> en provincie </a:t>
            </a:r>
          </a:p>
          <a:p>
            <a:r>
              <a:rPr lang="nl-NL" dirty="0" smtClean="0"/>
              <a:t>Bodem 0-20 cm &gt; Jelger/</a:t>
            </a:r>
            <a:r>
              <a:rPr lang="nl-NL" dirty="0" err="1" smtClean="0"/>
              <a:t>Eurofins</a:t>
            </a:r>
            <a:endParaRPr lang="nl-NL" dirty="0" smtClean="0"/>
          </a:p>
          <a:p>
            <a:r>
              <a:rPr lang="nl-NL" dirty="0" smtClean="0"/>
              <a:t>Diepe bodem &gt; onbekend</a:t>
            </a:r>
          </a:p>
          <a:p>
            <a:r>
              <a:rPr lang="nl-NL" dirty="0" smtClean="0"/>
              <a:t>Gewassen historie &gt; Jelger</a:t>
            </a:r>
          </a:p>
          <a:p>
            <a:r>
              <a:rPr lang="nl-NL" dirty="0" smtClean="0"/>
              <a:t>Kringloopwijzer  &gt; Jelger. Op bedrijfsniveau</a:t>
            </a:r>
          </a:p>
          <a:p>
            <a:r>
              <a:rPr lang="nl-NL" dirty="0" smtClean="0"/>
              <a:t>Satellietbeelden &gt; open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0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224</Words>
  <Application>Microsoft Office PowerPoint</Application>
  <PresentationFormat>Breedbeeld</PresentationFormat>
  <Paragraphs>114</Paragraphs>
  <Slides>6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Fysieke, biologische en chemische attributen van Soil Health Index</vt:lpstr>
      <vt:lpstr>Wat is er van 1 perceel van Jelger?</vt:lpstr>
    </vt:vector>
  </TitlesOfParts>
  <Company>Vitens N.V.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Jip Welkers</dc:creator>
  <cp:lastModifiedBy>Jip Welkers</cp:lastModifiedBy>
  <cp:revision>20</cp:revision>
  <dcterms:created xsi:type="dcterms:W3CDTF">2018-05-31T14:32:21Z</dcterms:created>
  <dcterms:modified xsi:type="dcterms:W3CDTF">2018-06-04T09:36:44Z</dcterms:modified>
</cp:coreProperties>
</file>