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4"/>
  </p:sldMasterIdLst>
  <p:notesMasterIdLst>
    <p:notesMasterId r:id="rId23"/>
  </p:notesMasterIdLst>
  <p:sldIdLst>
    <p:sldId id="256" r:id="rId5"/>
    <p:sldId id="2146847054" r:id="rId6"/>
    <p:sldId id="262" r:id="rId7"/>
    <p:sldId id="2146847058" r:id="rId8"/>
    <p:sldId id="266" r:id="rId9"/>
    <p:sldId id="2146847056" r:id="rId10"/>
    <p:sldId id="2146847057" r:id="rId11"/>
    <p:sldId id="2146847059" r:id="rId12"/>
    <p:sldId id="267" r:id="rId13"/>
    <p:sldId id="2146847063" r:id="rId14"/>
    <p:sldId id="2146847060" r:id="rId15"/>
    <p:sldId id="2146847064" r:id="rId16"/>
    <p:sldId id="2146847061" r:id="rId17"/>
    <p:sldId id="2146847062" r:id="rId18"/>
    <p:sldId id="268" r:id="rId19"/>
    <p:sldId id="2146847055" r:id="rId20"/>
    <p:sldId id="269" r:id="rId21"/>
    <p:sldId id="2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3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F12C49-08EE-49DE-ABC2-B5824720BF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5824A2F-4F3D-42C1-BA90-A3CD4883F02F}">
      <dgm:prSet/>
      <dgm:spPr/>
      <dgm:t>
        <a:bodyPr/>
        <a:lstStyle/>
        <a:p>
          <a:r>
            <a:rPr lang="en-US" b="1" i="0" baseline="0" dirty="0"/>
            <a:t>Model Chosen</a:t>
          </a:r>
          <a:r>
            <a:rPr lang="en-US" b="0" i="0" baseline="0" dirty="0"/>
            <a:t>: Gradient Boosting Classifier</a:t>
          </a:r>
          <a:endParaRPr lang="en-IN" dirty="0"/>
        </a:p>
      </dgm:t>
    </dgm:pt>
    <dgm:pt modelId="{AB308703-B7E5-4FEE-9441-3866D781A6A6}" type="parTrans" cxnId="{AFC3E242-DC8C-4477-AC7F-417746497049}">
      <dgm:prSet/>
      <dgm:spPr/>
      <dgm:t>
        <a:bodyPr/>
        <a:lstStyle/>
        <a:p>
          <a:endParaRPr lang="en-IN"/>
        </a:p>
      </dgm:t>
    </dgm:pt>
    <dgm:pt modelId="{B4122FF1-0CEE-41E3-A7A2-FB9863952D32}" type="sibTrans" cxnId="{AFC3E242-DC8C-4477-AC7F-417746497049}">
      <dgm:prSet/>
      <dgm:spPr/>
      <dgm:t>
        <a:bodyPr/>
        <a:lstStyle/>
        <a:p>
          <a:endParaRPr lang="en-IN"/>
        </a:p>
      </dgm:t>
    </dgm:pt>
    <dgm:pt modelId="{0040B376-63DA-49BE-B42F-6A81280851FF}">
      <dgm:prSet/>
      <dgm:spPr/>
      <dgm:t>
        <a:bodyPr/>
        <a:lstStyle/>
        <a:p>
          <a:r>
            <a:rPr lang="en-US" b="1" i="0" baseline="0" dirty="0"/>
            <a:t>Total Features Used</a:t>
          </a:r>
          <a:r>
            <a:rPr lang="en-US" b="0" i="0" baseline="0" dirty="0"/>
            <a:t>: 6 (after removing low-impact features like 'education’,</a:t>
          </a:r>
          <a:r>
            <a:rPr lang="en-US" b="0" i="0" baseline="0" dirty="0" err="1"/>
            <a:t>etc</a:t>
          </a:r>
          <a:r>
            <a:rPr lang="en-US" b="0" i="0" baseline="0" dirty="0"/>
            <a:t>.)</a:t>
          </a:r>
          <a:endParaRPr lang="en-IN" dirty="0"/>
        </a:p>
      </dgm:t>
    </dgm:pt>
    <dgm:pt modelId="{AA622059-2200-491F-A5D6-7F451CD650CA}" type="parTrans" cxnId="{CFB7553E-D765-4139-BA1F-465ACD22B897}">
      <dgm:prSet/>
      <dgm:spPr/>
      <dgm:t>
        <a:bodyPr/>
        <a:lstStyle/>
        <a:p>
          <a:endParaRPr lang="en-IN"/>
        </a:p>
      </dgm:t>
    </dgm:pt>
    <dgm:pt modelId="{0AF39DA3-0968-4621-A752-BAA221194539}" type="sibTrans" cxnId="{CFB7553E-D765-4139-BA1F-465ACD22B897}">
      <dgm:prSet/>
      <dgm:spPr/>
      <dgm:t>
        <a:bodyPr/>
        <a:lstStyle/>
        <a:p>
          <a:endParaRPr lang="en-IN"/>
        </a:p>
      </dgm:t>
    </dgm:pt>
    <dgm:pt modelId="{3918A0B2-A4F3-4EEC-8EEF-035C507E68DC}">
      <dgm:prSet/>
      <dgm:spPr/>
      <dgm:t>
        <a:bodyPr/>
        <a:lstStyle/>
        <a:p>
          <a:r>
            <a:rPr lang="en-US" b="1" i="0" baseline="0" dirty="0"/>
            <a:t>Model File</a:t>
          </a:r>
          <a:r>
            <a:rPr lang="en-US" b="0" i="0" baseline="0" dirty="0"/>
            <a:t>: </a:t>
          </a:r>
          <a:r>
            <a:rPr lang="en-US" b="0" i="0" baseline="0" dirty="0" err="1"/>
            <a:t>gradient_boosting_salary_model.pkl</a:t>
          </a:r>
          <a:r>
            <a:rPr lang="en-US" b="0" i="0" baseline="0" dirty="0"/>
            <a:t> (serialized with </a:t>
          </a:r>
          <a:r>
            <a:rPr lang="en-US" b="0" i="0" baseline="0" dirty="0" err="1"/>
            <a:t>Joblib</a:t>
          </a:r>
          <a:r>
            <a:rPr lang="en-US" b="0" i="0" baseline="0" dirty="0"/>
            <a:t>)</a:t>
          </a:r>
          <a:endParaRPr lang="en-IN" dirty="0"/>
        </a:p>
      </dgm:t>
    </dgm:pt>
    <dgm:pt modelId="{FA51F39F-D804-4262-8394-2CBFD704C304}" type="parTrans" cxnId="{B6CE5F73-520A-4E96-9664-551721FBC7C5}">
      <dgm:prSet/>
      <dgm:spPr/>
      <dgm:t>
        <a:bodyPr/>
        <a:lstStyle/>
        <a:p>
          <a:endParaRPr lang="en-IN"/>
        </a:p>
      </dgm:t>
    </dgm:pt>
    <dgm:pt modelId="{83BF8C21-7B3E-45ED-B1C5-D9D04DEBB18E}" type="sibTrans" cxnId="{B6CE5F73-520A-4E96-9664-551721FBC7C5}">
      <dgm:prSet/>
      <dgm:spPr/>
      <dgm:t>
        <a:bodyPr/>
        <a:lstStyle/>
        <a:p>
          <a:endParaRPr lang="en-IN"/>
        </a:p>
      </dgm:t>
    </dgm:pt>
    <dgm:pt modelId="{0D58B772-68AD-4D09-B5C1-AFAF7A3C1A09}">
      <dgm:prSet/>
      <dgm:spPr/>
      <dgm:t>
        <a:bodyPr/>
        <a:lstStyle/>
        <a:p>
          <a:r>
            <a:rPr lang="en-US" b="1" i="0" baseline="0" dirty="0"/>
            <a:t>Test Accuracy Achieved</a:t>
          </a:r>
          <a:r>
            <a:rPr lang="en-US" b="0" i="0" baseline="0" dirty="0"/>
            <a:t>: ~86.5%</a:t>
          </a:r>
          <a:endParaRPr lang="en-IN" dirty="0"/>
        </a:p>
      </dgm:t>
    </dgm:pt>
    <dgm:pt modelId="{FD30F7AA-B36F-4D2F-A3E8-6CA98A301313}" type="parTrans" cxnId="{E20A5E81-3ED5-4038-88B9-B4AC56E202BA}">
      <dgm:prSet/>
      <dgm:spPr/>
      <dgm:t>
        <a:bodyPr/>
        <a:lstStyle/>
        <a:p>
          <a:endParaRPr lang="en-IN"/>
        </a:p>
      </dgm:t>
    </dgm:pt>
    <dgm:pt modelId="{1BE0633F-2B88-43F0-B9E9-2C71C6CA8EBA}" type="sibTrans" cxnId="{E20A5E81-3ED5-4038-88B9-B4AC56E202BA}">
      <dgm:prSet/>
      <dgm:spPr/>
      <dgm:t>
        <a:bodyPr/>
        <a:lstStyle/>
        <a:p>
          <a:endParaRPr lang="en-IN"/>
        </a:p>
      </dgm:t>
    </dgm:pt>
    <dgm:pt modelId="{F856E3DA-D9C1-4A84-BD13-5D2BA705E74E}">
      <dgm:prSet/>
      <dgm:spPr/>
      <dgm:t>
        <a:bodyPr/>
        <a:lstStyle/>
        <a:p>
          <a:r>
            <a:rPr lang="en-US" b="1" i="0" baseline="0" dirty="0"/>
            <a:t>Deployed App</a:t>
          </a:r>
          <a:r>
            <a:rPr lang="en-US" b="0" i="0" baseline="0" dirty="0"/>
            <a:t>: Built using </a:t>
          </a:r>
          <a:r>
            <a:rPr lang="en-US" b="0" i="0" baseline="0" dirty="0" err="1"/>
            <a:t>Streamlit</a:t>
          </a:r>
          <a:r>
            <a:rPr lang="en-US" b="0" i="0" baseline="0" dirty="0"/>
            <a:t>, deployed on Grok</a:t>
          </a:r>
          <a:endParaRPr lang="en-IN" dirty="0"/>
        </a:p>
      </dgm:t>
    </dgm:pt>
    <dgm:pt modelId="{AED235FC-7571-4414-9481-F2D5EA1B5862}" type="parTrans" cxnId="{DBA67FE2-D415-4F81-94C0-310EB0C7678D}">
      <dgm:prSet/>
      <dgm:spPr/>
      <dgm:t>
        <a:bodyPr/>
        <a:lstStyle/>
        <a:p>
          <a:endParaRPr lang="en-IN"/>
        </a:p>
      </dgm:t>
    </dgm:pt>
    <dgm:pt modelId="{F787603F-F712-4527-AA82-7D9A737021F3}" type="sibTrans" cxnId="{DBA67FE2-D415-4F81-94C0-310EB0C7678D}">
      <dgm:prSet/>
      <dgm:spPr/>
      <dgm:t>
        <a:bodyPr/>
        <a:lstStyle/>
        <a:p>
          <a:endParaRPr lang="en-IN"/>
        </a:p>
      </dgm:t>
    </dgm:pt>
    <dgm:pt modelId="{2D8410DA-5179-47C0-B5E0-D962048B1F01}" type="pres">
      <dgm:prSet presAssocID="{CEF12C49-08EE-49DE-ABC2-B5824720BF2F}" presName="linear" presStyleCnt="0">
        <dgm:presLayoutVars>
          <dgm:animLvl val="lvl"/>
          <dgm:resizeHandles val="exact"/>
        </dgm:presLayoutVars>
      </dgm:prSet>
      <dgm:spPr/>
    </dgm:pt>
    <dgm:pt modelId="{B3DEDEA2-7EF1-4B61-AC1A-365D2ECABE8E}" type="pres">
      <dgm:prSet presAssocID="{35824A2F-4F3D-42C1-BA90-A3CD4883F02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076489A-A627-4CF8-A444-21ECF59F92B1}" type="pres">
      <dgm:prSet presAssocID="{B4122FF1-0CEE-41E3-A7A2-FB9863952D32}" presName="spacer" presStyleCnt="0"/>
      <dgm:spPr/>
    </dgm:pt>
    <dgm:pt modelId="{22816AA3-E1D1-4FE8-8B66-C87DB043946A}" type="pres">
      <dgm:prSet presAssocID="{0040B376-63DA-49BE-B42F-6A81280851F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675B0A0-F335-49A7-AAAD-1B7E9DCC6C2C}" type="pres">
      <dgm:prSet presAssocID="{0AF39DA3-0968-4621-A752-BAA221194539}" presName="spacer" presStyleCnt="0"/>
      <dgm:spPr/>
    </dgm:pt>
    <dgm:pt modelId="{19E133B3-B84E-4116-A1F1-A935BF130FC8}" type="pres">
      <dgm:prSet presAssocID="{3918A0B2-A4F3-4EEC-8EEF-035C507E68D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0DBC9F9-B02A-4941-9010-851282FDA5ED}" type="pres">
      <dgm:prSet presAssocID="{83BF8C21-7B3E-45ED-B1C5-D9D04DEBB18E}" presName="spacer" presStyleCnt="0"/>
      <dgm:spPr/>
    </dgm:pt>
    <dgm:pt modelId="{E02479C0-2F21-4EF8-9375-FFD17A10BD4E}" type="pres">
      <dgm:prSet presAssocID="{0D58B772-68AD-4D09-B5C1-AFAF7A3C1A0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FD9FF0E-B892-43BB-A0EE-256742CD77C5}" type="pres">
      <dgm:prSet presAssocID="{1BE0633F-2B88-43F0-B9E9-2C71C6CA8EBA}" presName="spacer" presStyleCnt="0"/>
      <dgm:spPr/>
    </dgm:pt>
    <dgm:pt modelId="{727D87BE-C826-496D-A9F6-FAE4F8DD77AB}" type="pres">
      <dgm:prSet presAssocID="{F856E3DA-D9C1-4A84-BD13-5D2BA705E74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6FB5208-2F60-4EA0-A3BE-E381F8A3E7B1}" type="presOf" srcId="{CEF12C49-08EE-49DE-ABC2-B5824720BF2F}" destId="{2D8410DA-5179-47C0-B5E0-D962048B1F01}" srcOrd="0" destOrd="0" presId="urn:microsoft.com/office/officeart/2005/8/layout/vList2"/>
    <dgm:cxn modelId="{CFB7553E-D765-4139-BA1F-465ACD22B897}" srcId="{CEF12C49-08EE-49DE-ABC2-B5824720BF2F}" destId="{0040B376-63DA-49BE-B42F-6A81280851FF}" srcOrd="1" destOrd="0" parTransId="{AA622059-2200-491F-A5D6-7F451CD650CA}" sibTransId="{0AF39DA3-0968-4621-A752-BAA221194539}"/>
    <dgm:cxn modelId="{11A3565F-6F53-4222-9522-B814C67B2375}" type="presOf" srcId="{0040B376-63DA-49BE-B42F-6A81280851FF}" destId="{22816AA3-E1D1-4FE8-8B66-C87DB043946A}" srcOrd="0" destOrd="0" presId="urn:microsoft.com/office/officeart/2005/8/layout/vList2"/>
    <dgm:cxn modelId="{AFC3E242-DC8C-4477-AC7F-417746497049}" srcId="{CEF12C49-08EE-49DE-ABC2-B5824720BF2F}" destId="{35824A2F-4F3D-42C1-BA90-A3CD4883F02F}" srcOrd="0" destOrd="0" parTransId="{AB308703-B7E5-4FEE-9441-3866D781A6A6}" sibTransId="{B4122FF1-0CEE-41E3-A7A2-FB9863952D32}"/>
    <dgm:cxn modelId="{8F909A45-FE90-4DEC-AC9F-59476B74918B}" type="presOf" srcId="{F856E3DA-D9C1-4A84-BD13-5D2BA705E74E}" destId="{727D87BE-C826-496D-A9F6-FAE4F8DD77AB}" srcOrd="0" destOrd="0" presId="urn:microsoft.com/office/officeart/2005/8/layout/vList2"/>
    <dgm:cxn modelId="{81038167-DE2B-4DE3-91F2-84A9BF9BE3F5}" type="presOf" srcId="{35824A2F-4F3D-42C1-BA90-A3CD4883F02F}" destId="{B3DEDEA2-7EF1-4B61-AC1A-365D2ECABE8E}" srcOrd="0" destOrd="0" presId="urn:microsoft.com/office/officeart/2005/8/layout/vList2"/>
    <dgm:cxn modelId="{B6CE5F73-520A-4E96-9664-551721FBC7C5}" srcId="{CEF12C49-08EE-49DE-ABC2-B5824720BF2F}" destId="{3918A0B2-A4F3-4EEC-8EEF-035C507E68DC}" srcOrd="2" destOrd="0" parTransId="{FA51F39F-D804-4262-8394-2CBFD704C304}" sibTransId="{83BF8C21-7B3E-45ED-B1C5-D9D04DEBB18E}"/>
    <dgm:cxn modelId="{E20A5E81-3ED5-4038-88B9-B4AC56E202BA}" srcId="{CEF12C49-08EE-49DE-ABC2-B5824720BF2F}" destId="{0D58B772-68AD-4D09-B5C1-AFAF7A3C1A09}" srcOrd="3" destOrd="0" parTransId="{FD30F7AA-B36F-4D2F-A3E8-6CA98A301313}" sibTransId="{1BE0633F-2B88-43F0-B9E9-2C71C6CA8EBA}"/>
    <dgm:cxn modelId="{A00F81AE-F5CA-42EA-AF4B-3B166ED11E45}" type="presOf" srcId="{0D58B772-68AD-4D09-B5C1-AFAF7A3C1A09}" destId="{E02479C0-2F21-4EF8-9375-FFD17A10BD4E}" srcOrd="0" destOrd="0" presId="urn:microsoft.com/office/officeart/2005/8/layout/vList2"/>
    <dgm:cxn modelId="{A16705D3-48F7-49A3-8860-F15621B2A517}" type="presOf" srcId="{3918A0B2-A4F3-4EEC-8EEF-035C507E68DC}" destId="{19E133B3-B84E-4116-A1F1-A935BF130FC8}" srcOrd="0" destOrd="0" presId="urn:microsoft.com/office/officeart/2005/8/layout/vList2"/>
    <dgm:cxn modelId="{DBA67FE2-D415-4F81-94C0-310EB0C7678D}" srcId="{CEF12C49-08EE-49DE-ABC2-B5824720BF2F}" destId="{F856E3DA-D9C1-4A84-BD13-5D2BA705E74E}" srcOrd="4" destOrd="0" parTransId="{AED235FC-7571-4414-9481-F2D5EA1B5862}" sibTransId="{F787603F-F712-4527-AA82-7D9A737021F3}"/>
    <dgm:cxn modelId="{022E0EA8-AAC8-4792-8796-3B683CBCFE75}" type="presParOf" srcId="{2D8410DA-5179-47C0-B5E0-D962048B1F01}" destId="{B3DEDEA2-7EF1-4B61-AC1A-365D2ECABE8E}" srcOrd="0" destOrd="0" presId="urn:microsoft.com/office/officeart/2005/8/layout/vList2"/>
    <dgm:cxn modelId="{1C6E0F7C-2ED4-4C07-9ED3-63F88B6C1D10}" type="presParOf" srcId="{2D8410DA-5179-47C0-B5E0-D962048B1F01}" destId="{E076489A-A627-4CF8-A444-21ECF59F92B1}" srcOrd="1" destOrd="0" presId="urn:microsoft.com/office/officeart/2005/8/layout/vList2"/>
    <dgm:cxn modelId="{82D1CA45-4F72-40A1-92F4-B376394EA839}" type="presParOf" srcId="{2D8410DA-5179-47C0-B5E0-D962048B1F01}" destId="{22816AA3-E1D1-4FE8-8B66-C87DB043946A}" srcOrd="2" destOrd="0" presId="urn:microsoft.com/office/officeart/2005/8/layout/vList2"/>
    <dgm:cxn modelId="{6C0ABDF1-60EC-4DA0-9D81-19B4CDA932D6}" type="presParOf" srcId="{2D8410DA-5179-47C0-B5E0-D962048B1F01}" destId="{7675B0A0-F335-49A7-AAAD-1B7E9DCC6C2C}" srcOrd="3" destOrd="0" presId="urn:microsoft.com/office/officeart/2005/8/layout/vList2"/>
    <dgm:cxn modelId="{F07CA309-7339-4387-8DAE-9B260C7E0833}" type="presParOf" srcId="{2D8410DA-5179-47C0-B5E0-D962048B1F01}" destId="{19E133B3-B84E-4116-A1F1-A935BF130FC8}" srcOrd="4" destOrd="0" presId="urn:microsoft.com/office/officeart/2005/8/layout/vList2"/>
    <dgm:cxn modelId="{4CE62131-A006-4F61-841C-F6B84F000CAC}" type="presParOf" srcId="{2D8410DA-5179-47C0-B5E0-D962048B1F01}" destId="{B0DBC9F9-B02A-4941-9010-851282FDA5ED}" srcOrd="5" destOrd="0" presId="urn:microsoft.com/office/officeart/2005/8/layout/vList2"/>
    <dgm:cxn modelId="{247A1A5F-8CEC-4187-ADB8-FD7694936B64}" type="presParOf" srcId="{2D8410DA-5179-47C0-B5E0-D962048B1F01}" destId="{E02479C0-2F21-4EF8-9375-FFD17A10BD4E}" srcOrd="6" destOrd="0" presId="urn:microsoft.com/office/officeart/2005/8/layout/vList2"/>
    <dgm:cxn modelId="{2C422F7A-51DE-48E3-BF05-CCB04B7E343B}" type="presParOf" srcId="{2D8410DA-5179-47C0-B5E0-D962048B1F01}" destId="{5FD9FF0E-B892-43BB-A0EE-256742CD77C5}" srcOrd="7" destOrd="0" presId="urn:microsoft.com/office/officeart/2005/8/layout/vList2"/>
    <dgm:cxn modelId="{1CBCCA39-816E-4949-BDC7-2D32D5464206}" type="presParOf" srcId="{2D8410DA-5179-47C0-B5E0-D962048B1F01}" destId="{727D87BE-C826-496D-A9F6-FAE4F8DD77A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EDEA2-7EF1-4B61-AC1A-365D2ECABE8E}">
      <dsp:nvSpPr>
        <dsp:cNvPr id="0" name=""/>
        <dsp:cNvSpPr/>
      </dsp:nvSpPr>
      <dsp:spPr>
        <a:xfrm>
          <a:off x="0" y="775767"/>
          <a:ext cx="9880424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Model Chosen</a:t>
          </a:r>
          <a:r>
            <a:rPr lang="en-US" sz="1900" b="0" i="0" kern="1200" baseline="0" dirty="0"/>
            <a:t>: Gradient Boosting Classifier</a:t>
          </a:r>
          <a:endParaRPr lang="en-IN" sz="1900" kern="1200" dirty="0"/>
        </a:p>
      </dsp:txBody>
      <dsp:txXfrm>
        <a:off x="22246" y="798013"/>
        <a:ext cx="9835932" cy="411223"/>
      </dsp:txXfrm>
    </dsp:sp>
    <dsp:sp modelId="{22816AA3-E1D1-4FE8-8B66-C87DB043946A}">
      <dsp:nvSpPr>
        <dsp:cNvPr id="0" name=""/>
        <dsp:cNvSpPr/>
      </dsp:nvSpPr>
      <dsp:spPr>
        <a:xfrm>
          <a:off x="0" y="1286202"/>
          <a:ext cx="9880424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Total Features Used</a:t>
          </a:r>
          <a:r>
            <a:rPr lang="en-US" sz="1900" b="0" i="0" kern="1200" baseline="0" dirty="0"/>
            <a:t>: 6 (after removing low-impact features like 'education’,</a:t>
          </a:r>
          <a:r>
            <a:rPr lang="en-US" sz="1900" b="0" i="0" kern="1200" baseline="0" dirty="0" err="1"/>
            <a:t>etc</a:t>
          </a:r>
          <a:r>
            <a:rPr lang="en-US" sz="1900" b="0" i="0" kern="1200" baseline="0" dirty="0"/>
            <a:t>.)</a:t>
          </a:r>
          <a:endParaRPr lang="en-IN" sz="1900" kern="1200" dirty="0"/>
        </a:p>
      </dsp:txBody>
      <dsp:txXfrm>
        <a:off x="22246" y="1308448"/>
        <a:ext cx="9835932" cy="411223"/>
      </dsp:txXfrm>
    </dsp:sp>
    <dsp:sp modelId="{19E133B3-B84E-4116-A1F1-A935BF130FC8}">
      <dsp:nvSpPr>
        <dsp:cNvPr id="0" name=""/>
        <dsp:cNvSpPr/>
      </dsp:nvSpPr>
      <dsp:spPr>
        <a:xfrm>
          <a:off x="0" y="1796637"/>
          <a:ext cx="9880424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Model File</a:t>
          </a:r>
          <a:r>
            <a:rPr lang="en-US" sz="1900" b="0" i="0" kern="1200" baseline="0" dirty="0"/>
            <a:t>: </a:t>
          </a:r>
          <a:r>
            <a:rPr lang="en-US" sz="1900" b="0" i="0" kern="1200" baseline="0" dirty="0" err="1"/>
            <a:t>gradient_boosting_salary_model.pkl</a:t>
          </a:r>
          <a:r>
            <a:rPr lang="en-US" sz="1900" b="0" i="0" kern="1200" baseline="0" dirty="0"/>
            <a:t> (serialized with </a:t>
          </a:r>
          <a:r>
            <a:rPr lang="en-US" sz="1900" b="0" i="0" kern="1200" baseline="0" dirty="0" err="1"/>
            <a:t>Joblib</a:t>
          </a:r>
          <a:r>
            <a:rPr lang="en-US" sz="1900" b="0" i="0" kern="1200" baseline="0" dirty="0"/>
            <a:t>)</a:t>
          </a:r>
          <a:endParaRPr lang="en-IN" sz="1900" kern="1200" dirty="0"/>
        </a:p>
      </dsp:txBody>
      <dsp:txXfrm>
        <a:off x="22246" y="1818883"/>
        <a:ext cx="9835932" cy="411223"/>
      </dsp:txXfrm>
    </dsp:sp>
    <dsp:sp modelId="{E02479C0-2F21-4EF8-9375-FFD17A10BD4E}">
      <dsp:nvSpPr>
        <dsp:cNvPr id="0" name=""/>
        <dsp:cNvSpPr/>
      </dsp:nvSpPr>
      <dsp:spPr>
        <a:xfrm>
          <a:off x="0" y="2307072"/>
          <a:ext cx="9880424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Test Accuracy Achieved</a:t>
          </a:r>
          <a:r>
            <a:rPr lang="en-US" sz="1900" b="0" i="0" kern="1200" baseline="0" dirty="0"/>
            <a:t>: ~86.5%</a:t>
          </a:r>
          <a:endParaRPr lang="en-IN" sz="1900" kern="1200" dirty="0"/>
        </a:p>
      </dsp:txBody>
      <dsp:txXfrm>
        <a:off x="22246" y="2329318"/>
        <a:ext cx="9835932" cy="411223"/>
      </dsp:txXfrm>
    </dsp:sp>
    <dsp:sp modelId="{727D87BE-C826-496D-A9F6-FAE4F8DD77AB}">
      <dsp:nvSpPr>
        <dsp:cNvPr id="0" name=""/>
        <dsp:cNvSpPr/>
      </dsp:nvSpPr>
      <dsp:spPr>
        <a:xfrm>
          <a:off x="0" y="2817507"/>
          <a:ext cx="9880424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Deployed App</a:t>
          </a:r>
          <a:r>
            <a:rPr lang="en-US" sz="1900" b="0" i="0" kern="1200" baseline="0" dirty="0"/>
            <a:t>: Built using </a:t>
          </a:r>
          <a:r>
            <a:rPr lang="en-US" sz="1900" b="0" i="0" kern="1200" baseline="0" dirty="0" err="1"/>
            <a:t>Streamlit</a:t>
          </a:r>
          <a:r>
            <a:rPr lang="en-US" sz="1900" b="0" i="0" kern="1200" baseline="0" dirty="0"/>
            <a:t>, deployed on Grok</a:t>
          </a:r>
          <a:endParaRPr lang="en-IN" sz="1900" kern="1200" dirty="0"/>
        </a:p>
      </dsp:txBody>
      <dsp:txXfrm>
        <a:off x="22246" y="2839753"/>
        <a:ext cx="9835932" cy="41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2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977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1271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019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41283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478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86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7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5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3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2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4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1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AB24D27-1D97-B49B-2D2B-FC6964665747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2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923" y="2322644"/>
            <a:ext cx="9308153" cy="147976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accent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Employee salary prediction using machine learning algorithm with </a:t>
            </a:r>
            <a:r>
              <a:rPr lang="en-US" sz="3000" b="1" dirty="0" err="1">
                <a:solidFill>
                  <a:schemeClr val="accent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streamlit</a:t>
            </a:r>
            <a:r>
              <a:rPr lang="en-US" sz="3000" b="1" dirty="0">
                <a:solidFill>
                  <a:schemeClr val="accent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webapp integration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67324" y="635772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0137" y="4904509"/>
            <a:ext cx="900913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Farman Malik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Electronics&amp;Comm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.-FET Jamia Millia Islamia New Delhi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AB895-447E-8C18-10B3-B036B5307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244FA8-A904-F398-DDCA-418EDD8B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238" y="644892"/>
            <a:ext cx="9013720" cy="996872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Evaluation Metrics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6482D3-B0CD-9354-13A2-361515AFF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238" y="1641764"/>
            <a:ext cx="9401898" cy="8797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The model was evaluated using multiple standard classification metrics:</a:t>
            </a:r>
            <a:endParaRPr lang="en-US" sz="2800" dirty="0">
              <a:ea typeface="+mn-lt"/>
              <a:cs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20FC24-D4E7-6C59-1498-909853105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926" y="2420427"/>
            <a:ext cx="5530601" cy="41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9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ECB95-94F6-FAC8-6239-4D2AA8D4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A02CF0-EF22-F690-88D7-C7E6BED8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952" y="638636"/>
            <a:ext cx="8598084" cy="1121563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Comparison</a:t>
            </a:r>
            <a:endParaRPr lang="en-US" sz="4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F37CD2-0573-3332-71E0-A920F57EE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294" y="1614055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Multiple algorithms were trained and compared on the same preprocessed dataset:</a:t>
            </a:r>
            <a:endParaRPr lang="en-US" sz="2000" dirty="0"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97DA4-1C0C-6A6A-B92C-452169D6B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27" y="2327698"/>
            <a:ext cx="8071139" cy="3891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3F7744-0E03-3FE3-170E-FCCAA7317A9F}"/>
              </a:ext>
            </a:extLst>
          </p:cNvPr>
          <p:cNvSpPr txBox="1"/>
          <p:nvPr/>
        </p:nvSpPr>
        <p:spPr>
          <a:xfrm>
            <a:off x="1815027" y="5959176"/>
            <a:ext cx="944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📝 </a:t>
            </a:r>
            <a:r>
              <a:rPr lang="en-US" b="1" i="1" dirty="0"/>
              <a:t>Conclusion</a:t>
            </a:r>
            <a:r>
              <a:rPr lang="en-US" dirty="0"/>
              <a:t>: Gradient Boosting was selected as the final model due to optimal accuracy, acceptable training time, and better generalization on test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052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669A-09BA-B537-7383-EF1066FB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942" y="343557"/>
            <a:ext cx="8899422" cy="903354"/>
          </a:xfrm>
        </p:spPr>
        <p:txBody>
          <a:bodyPr>
            <a:normAutofit fontScale="90000"/>
          </a:bodyPr>
          <a:lstStyle/>
          <a:p>
            <a:r>
              <a:rPr lang="en-US" sz="4000" b="1" u="sng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40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App Integration of Model</a:t>
            </a:r>
            <a:endParaRPr lang="en-IN" sz="4000" b="1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C401A-9650-5441-342C-9A74CC824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191" y="1204650"/>
            <a:ext cx="6194043" cy="551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24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6A7FE-AE34-2B5E-A750-94547AB2E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1B0095-6786-6D43-4666-5842A034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725" y="592938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Model Summary</a:t>
            </a:r>
            <a:endParaRPr lang="en-US" sz="4400" b="1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FB6537-1F57-75AF-F087-70A79BED94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894651"/>
              </p:ext>
            </p:extLst>
          </p:nvPr>
        </p:nvGraphicFramePr>
        <p:xfrm>
          <a:off x="1996385" y="1873828"/>
          <a:ext cx="9880424" cy="4048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95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64C45-8F64-58A5-9D7E-605B6932A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297DE1-9F9C-0577-6B99-96147E15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864" y="624987"/>
            <a:ext cx="8911687" cy="602017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Repository</a:t>
            </a:r>
            <a:endParaRPr 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5CD15AA-0817-6E4B-8842-83408D9980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1908176"/>
            <a:ext cx="11575471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Repository Contents: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Employee_sal_Grad_boost.ipynb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– Model development, training, and evaluation notebook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gradient_boosting_salary_model.pkl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– Trained machine learning model file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app.py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–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Streamlit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web app script for real-time salary prediction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Deployment tools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– Scripts for deploying the app using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Grok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11896-F71B-0E01-F854-D0BC137824B7}"/>
              </a:ext>
            </a:extLst>
          </p:cNvPr>
          <p:cNvSpPr txBox="1"/>
          <p:nvPr/>
        </p:nvSpPr>
        <p:spPr>
          <a:xfrm>
            <a:off x="976745" y="5153286"/>
            <a:ext cx="11055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/>
                </a:solidFill>
              </a:rPr>
              <a:t>https://github.com/Farmanmalik23203/Employee-salary-predictor---Farman-Malik.git</a:t>
            </a:r>
          </a:p>
        </p:txBody>
      </p:sp>
    </p:spTree>
    <p:extLst>
      <p:ext uri="{BB962C8B-B14F-4D97-AF65-F5344CB8AC3E}">
        <p14:creationId xmlns:p14="http://schemas.microsoft.com/office/powerpoint/2010/main" val="1311801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981" y="613720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725" y="1894610"/>
            <a:ext cx="10144830" cy="4349670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/>
              <a:t>A reliable and efficient ML-based solution was developed to predict employee salaries using a well-structured feature set and advanced classification algorithm.</a:t>
            </a:r>
          </a:p>
          <a:p>
            <a:r>
              <a:rPr lang="en-US" sz="4400" dirty="0"/>
              <a:t>The </a:t>
            </a:r>
            <a:r>
              <a:rPr lang="en-US" sz="4400" b="1" dirty="0"/>
              <a:t>Gradient Boosting Classifier</a:t>
            </a:r>
            <a:r>
              <a:rPr lang="en-US" sz="4400" dirty="0"/>
              <a:t> outperformed other models due to its capability to handle mixed data types and reduce bias-variance trade-offs.</a:t>
            </a:r>
          </a:p>
          <a:p>
            <a:r>
              <a:rPr lang="en-US" sz="4400" dirty="0"/>
              <a:t>The solution was </a:t>
            </a:r>
            <a:r>
              <a:rPr lang="en-US" sz="4400" b="1" dirty="0"/>
              <a:t>successfully deployed</a:t>
            </a:r>
            <a:r>
              <a:rPr lang="en-US" sz="4400" dirty="0"/>
              <a:t> as a web application using </a:t>
            </a:r>
            <a:r>
              <a:rPr lang="en-US" sz="4400" dirty="0" err="1"/>
              <a:t>Streamlit</a:t>
            </a:r>
            <a:r>
              <a:rPr lang="en-US" sz="4400" dirty="0"/>
              <a:t> and Grok, providing a user-centric platform for live predictions.</a:t>
            </a:r>
          </a:p>
          <a:p>
            <a:r>
              <a:rPr lang="en-US" sz="4400" dirty="0"/>
              <a:t>The project demonstrates a clear use-case in </a:t>
            </a:r>
            <a:r>
              <a:rPr lang="en-US" sz="4400" b="1" dirty="0"/>
              <a:t>data-driven HR systems</a:t>
            </a:r>
            <a:r>
              <a:rPr lang="en-US" sz="4400" dirty="0"/>
              <a:t>, helping in salary benchmarking, hiring strategies, and compensation decisions.</a:t>
            </a:r>
          </a:p>
          <a:p>
            <a:pPr marL="305435" indent="-305435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1917661" y="852965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4C6AD8-B6A2-4A08-2C13-84D0C56E90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17661" y="2219383"/>
            <a:ext cx="939338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Integrate </a:t>
            </a: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real-time API data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from HR or payroll systems to         ensure continuous learning and prediction accuracy.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Include additional features such as: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Performance metrics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Certification levels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Market trends and inflation data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Expand the model to predict </a:t>
            </a: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salary ranges across multiple industries and geographies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Incorporate </a:t>
            </a: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explainable AI (XAI)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tools to provide transparency and fairness in salary prediction results.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Scikit-learn Documentation: https://scikit-learn.org</a:t>
            </a:r>
          </a:p>
          <a:p>
            <a:r>
              <a:rPr lang="en-IN" sz="2400" dirty="0" err="1"/>
              <a:t>Streamlit</a:t>
            </a:r>
            <a:r>
              <a:rPr lang="en-IN" sz="2400" dirty="0"/>
              <a:t> Docs: https://docs.streamlit.io</a:t>
            </a:r>
          </a:p>
          <a:p>
            <a:r>
              <a:rPr lang="en-IN" sz="2400" dirty="0"/>
              <a:t>Grok Deployment Docs: [Insert link if available]</a:t>
            </a:r>
          </a:p>
          <a:p>
            <a:r>
              <a:rPr lang="en-IN" sz="2400" dirty="0"/>
              <a:t>Python Official Documentation: </a:t>
            </a:r>
            <a:r>
              <a:rPr lang="en-IN" sz="2400" dirty="0">
                <a:hlinkClick r:id="rId2"/>
              </a:rPr>
              <a:t>https://python.org</a:t>
            </a:r>
            <a:endParaRPr lang="en-IN" sz="2400" dirty="0"/>
          </a:p>
          <a:p>
            <a:r>
              <a:rPr lang="en-IN" sz="2400" dirty="0"/>
              <a:t>Dataset Source: [Kaggle / Custom / University-provided]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582" y="70394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</a:t>
            </a:r>
            <a:r>
              <a:rPr lang="en-US" sz="2400" b="1" dirty="0">
                <a:latin typeface="Arial"/>
                <a:ea typeface="+mn-lt"/>
                <a:cs typeface="Arial"/>
              </a:rPr>
              <a:t> </a:t>
            </a:r>
            <a:endParaRPr lang="en-US" sz="2400" dirty="0">
              <a:latin typeface="Arial"/>
              <a:cs typeface="Arial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400" dirty="0">
                <a:latin typeface="Arial"/>
                <a:ea typeface="+mn-lt"/>
                <a:cs typeface="Arial"/>
              </a:rPr>
              <a:t>(Should not include solution)</a:t>
            </a:r>
            <a:endParaRPr lang="en-US" sz="2400" dirty="0">
              <a:latin typeface="Arial"/>
              <a:cs typeface="Arial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4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400" dirty="0">
                <a:latin typeface="Arial"/>
                <a:ea typeface="+mn-lt"/>
                <a:cs typeface="+mn-lt"/>
              </a:rPr>
              <a:t>(Technology Used) 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sz="2400" dirty="0">
              <a:latin typeface="Arial"/>
              <a:cs typeface="Calibri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Conclusion</a:t>
            </a:r>
            <a:endParaRPr lang="en-US" sz="2400" dirty="0">
              <a:latin typeface="Arial"/>
              <a:cs typeface="Arial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Future Scope(</a:t>
            </a:r>
            <a:r>
              <a:rPr lang="en-US" sz="2400" b="1" dirty="0" err="1">
                <a:latin typeface="Arial"/>
                <a:ea typeface="+mn-lt"/>
                <a:cs typeface="Arial"/>
              </a:rPr>
              <a:t>Optonal</a:t>
            </a:r>
            <a:r>
              <a:rPr lang="en-US" sz="2400" b="1" dirty="0">
                <a:latin typeface="Arial"/>
                <a:ea typeface="+mn-lt"/>
                <a:cs typeface="Arial"/>
              </a:rPr>
              <a:t>)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References</a:t>
            </a:r>
            <a:endParaRPr lang="en-US" sz="2400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97" y="2100078"/>
            <a:ext cx="11029615" cy="4673324"/>
          </a:xfrm>
        </p:spPr>
        <p:txBody>
          <a:bodyPr>
            <a:normAutofit/>
          </a:bodyPr>
          <a:lstStyle/>
          <a:p>
            <a:r>
              <a:rPr lang="en-US" sz="2800" dirty="0"/>
              <a:t>In many organizations, determining fair and accurate employee salaries is a complex task due to numerous influencing factors such as education, experience, job role, industry, and location. Manual estimation often leads to inconsistencies, biases, and inefficiencies.</a:t>
            </a:r>
          </a:p>
          <a:p>
            <a:r>
              <a:rPr lang="en-US" sz="2800" dirty="0"/>
              <a:t>The challenge is to analyze employee-related data and </a:t>
            </a:r>
            <a:r>
              <a:rPr lang="en-US" sz="2800" b="1" dirty="0"/>
              <a:t>identify hidden patterns</a:t>
            </a:r>
            <a:r>
              <a:rPr lang="en-US" sz="2800" dirty="0"/>
              <a:t> that can help in </a:t>
            </a:r>
            <a:r>
              <a:rPr lang="en-US" sz="2800" b="1" dirty="0"/>
              <a:t>predicting salaries accurately</a:t>
            </a:r>
            <a:r>
              <a:rPr lang="en-US" sz="2800" dirty="0"/>
              <a:t> for better decision-making in HR processes.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567D8-78BB-7F36-F19F-3F2E4DAC9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D709FA-1FB5-42EA-6566-2E2DE415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538" y="589835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53B6715-BA73-F374-F08E-C5D36FED9F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31374" y="1097951"/>
            <a:ext cx="8828904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Hardware Requirements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altLang="en-US" sz="2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Processor</a:t>
            </a:r>
            <a:r>
              <a:rPr lang="en-US" altLang="en-US" sz="2200" dirty="0">
                <a:solidFill>
                  <a:schemeClr val="tx1"/>
                </a:solidFill>
                <a:latin typeface="Century Gothic" panose="020B0502020202020204" pitchFamily="34" charset="0"/>
              </a:rPr>
              <a:t>: Intel Core i3 or higher (or equivalent AMD)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altLang="en-US" sz="2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RAM</a:t>
            </a:r>
            <a:r>
              <a:rPr lang="en-US" altLang="en-US" sz="2200" dirty="0">
                <a:solidFill>
                  <a:schemeClr val="tx1"/>
                </a:solidFill>
                <a:latin typeface="Century Gothic" panose="020B0502020202020204" pitchFamily="34" charset="0"/>
              </a:rPr>
              <a:t>: Minimum 8 GB (16 GB recommended for large datasets)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Python </a:t>
            </a:r>
            <a:r>
              <a:rPr lang="en-IN" sz="2400" b="1" dirty="0"/>
              <a:t>Version</a:t>
            </a:r>
            <a:r>
              <a:rPr lang="en-IN" sz="2400" dirty="0"/>
              <a:t>: 3.7 or above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Google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lang="en-I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Jupiter Notebook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Data Cleaning &amp; Manipulation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Matplotlib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Seaborn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Data Visualization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Scikit-learn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Model Training, Evaluation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Pickle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Saving Trained Model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Web App Interface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Grok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Deployment Platform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7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334" y="551374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712" y="1686790"/>
            <a:ext cx="9486900" cy="4236027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🔹 Step 1: Data Preprocessing</a:t>
            </a:r>
          </a:p>
          <a:p>
            <a:r>
              <a:rPr lang="en-US" sz="2800" dirty="0"/>
              <a:t>Loaded structured data into a </a:t>
            </a:r>
            <a:r>
              <a:rPr lang="en-US" sz="2800" dirty="0" err="1"/>
              <a:t>DataFrame</a:t>
            </a:r>
            <a:r>
              <a:rPr lang="en-US" sz="2800" dirty="0"/>
              <a:t>.</a:t>
            </a:r>
          </a:p>
          <a:p>
            <a:r>
              <a:rPr lang="en-US" sz="2800" dirty="0"/>
              <a:t>Performed </a:t>
            </a:r>
            <a:r>
              <a:rPr lang="en-US" sz="2800" b="1" dirty="0"/>
              <a:t>null value imputation</a:t>
            </a:r>
            <a:r>
              <a:rPr lang="en-US" sz="2800" dirty="0"/>
              <a:t> and cleaned outliers.</a:t>
            </a:r>
          </a:p>
          <a:p>
            <a:r>
              <a:rPr lang="en-US" sz="2800" dirty="0"/>
              <a:t>Dropped the </a:t>
            </a:r>
            <a:r>
              <a:rPr lang="en-US" sz="2800" b="1" dirty="0"/>
              <a:t>‘education’,’race’,</a:t>
            </a:r>
            <a:r>
              <a:rPr lang="en-US" sz="2800" b="1" dirty="0" err="1"/>
              <a:t>etc</a:t>
            </a:r>
            <a:r>
              <a:rPr lang="en-US" sz="2800" dirty="0"/>
              <a:t> column based on correlation and model performance validation.</a:t>
            </a:r>
          </a:p>
          <a:p>
            <a:r>
              <a:rPr lang="en-US" sz="2800" dirty="0"/>
              <a:t>Encoded categorical variables using Label Encoding and One-Hot Encoding, where appropriate.</a:t>
            </a:r>
          </a:p>
          <a:p>
            <a:r>
              <a:rPr lang="en-US" sz="2800" dirty="0"/>
              <a:t>Ensured data normalization where required to stabilize model learning.</a:t>
            </a:r>
          </a:p>
          <a:p>
            <a:pPr marL="305435" indent="-305435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F2E4-0657-1D58-B990-B6D95C84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606" y="540982"/>
            <a:ext cx="8911687" cy="81094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EA17E5-EAC1-7257-0009-C5D7DF9745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3228" y="1588245"/>
            <a:ext cx="10525990" cy="45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🔹 Step 2: Model Building</a:t>
            </a:r>
          </a:p>
          <a:p>
            <a:r>
              <a:rPr lang="en-US" sz="2400" dirty="0"/>
              <a:t>Split data into </a:t>
            </a:r>
            <a:r>
              <a:rPr lang="en-US" sz="2400" b="1" dirty="0"/>
              <a:t>training and test sets</a:t>
            </a:r>
            <a:r>
              <a:rPr lang="en-US" sz="2400" dirty="0"/>
              <a:t> (typically 80:20).</a:t>
            </a:r>
          </a:p>
          <a:p>
            <a:r>
              <a:rPr lang="en-US" sz="2400" dirty="0"/>
              <a:t>Trained and evaluated multiple ML algorithms:</a:t>
            </a:r>
          </a:p>
          <a:p>
            <a:pPr lvl="1"/>
            <a:r>
              <a:rPr lang="en-US" sz="2400" dirty="0"/>
              <a:t>Logistic Regression</a:t>
            </a:r>
          </a:p>
          <a:p>
            <a:pPr lvl="1"/>
            <a:r>
              <a:rPr lang="en-US" sz="2400" dirty="0"/>
              <a:t>Random Forest</a:t>
            </a:r>
          </a:p>
          <a:p>
            <a:pPr lvl="1"/>
            <a:r>
              <a:rPr lang="en-US" sz="2400" dirty="0"/>
              <a:t>Linear SVM</a:t>
            </a:r>
          </a:p>
          <a:p>
            <a:pPr lvl="1"/>
            <a:r>
              <a:rPr lang="en-US" sz="2400" dirty="0"/>
              <a:t>Gradient Boosting Classifier</a:t>
            </a:r>
          </a:p>
          <a:p>
            <a:r>
              <a:rPr lang="en-US" sz="2400" dirty="0"/>
              <a:t>Final selection: </a:t>
            </a:r>
            <a:r>
              <a:rPr lang="en-US" sz="2400" b="1" dirty="0"/>
              <a:t>Gradient Boosting Classifier</a:t>
            </a:r>
            <a:r>
              <a:rPr lang="en-US" sz="2400" dirty="0"/>
              <a:t> due to superior performance on test accuracy and generalization.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76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4FC2E-BB4B-923B-448A-221560C86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2E79-9E1A-6FC8-7E6E-60C99FBA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606" y="540982"/>
            <a:ext cx="8911687" cy="81094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3ECE6E-DFB2-C8AF-130B-587F556121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3700" y="1573433"/>
            <a:ext cx="1026191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🔹 Step 3: Model Evaluation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Evaluated using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accuracy, confusion matrix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cross-validation scores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Serialized final model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Joblib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for easy reuse.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🔹 Step 4: Deployment Workflow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Developed a front-end using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where users input features such as experience, company size, job title, and industry.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Integrated the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pkl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model into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using Python backend logic.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Deployed the app using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Grok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ensuring accessibility via browser on any device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5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8F9EE-4D21-E853-63E3-323965A3E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495524-D511-7CBD-9F98-E58F09B6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4E6A5B-32DD-48A6-5748-47F99F384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8580" y="3429000"/>
            <a:ext cx="3100020" cy="23578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E9DB10-6A2E-C439-82FE-64D648A82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534" y="1071158"/>
            <a:ext cx="3004111" cy="2284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CF1D68-6906-99BA-8F85-D76EB559F945}"/>
              </a:ext>
            </a:extLst>
          </p:cNvPr>
          <p:cNvSpPr txBox="1"/>
          <p:nvPr/>
        </p:nvSpPr>
        <p:spPr>
          <a:xfrm>
            <a:off x="1305581" y="1707888"/>
            <a:ext cx="556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Outlier Detection and Reduction</a:t>
            </a:r>
            <a:endParaRPr lang="en-IN" sz="2400" b="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5172163-6554-E8D3-CAD7-9F61669F8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580" y="2455737"/>
            <a:ext cx="713183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Observation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During exploratory data analysis, several features such 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experience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company 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job title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exhibited outliers that could skew model predictions.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Detection Methods Used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 Plots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visual identification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Reduction Techniques Applied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extreme data points beyond acceptable z-score thresholds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Ensured no significant data loss or class imbalance during cleaning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Enhanced data quality, reduced model variance, and improved accuracy</a:t>
            </a:r>
          </a:p>
        </p:txBody>
      </p:sp>
    </p:spTree>
    <p:extLst>
      <p:ext uri="{BB962C8B-B14F-4D97-AF65-F5344CB8AC3E}">
        <p14:creationId xmlns:p14="http://schemas.microsoft.com/office/powerpoint/2010/main" val="373457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238" y="644892"/>
            <a:ext cx="9013720" cy="996872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Evaluation Metrics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238" y="1641764"/>
            <a:ext cx="9401898" cy="8797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The model was evaluated using multiple standard classification metrics:</a:t>
            </a:r>
            <a:endParaRPr lang="en-US" sz="2800" dirty="0"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DCFB5-B437-6311-C00B-AD7843662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74" y="3011304"/>
            <a:ext cx="8841698" cy="2650337"/>
          </a:xfrm>
          <a:prstGeom prst="rect">
            <a:avLst/>
          </a:prstGeom>
          <a:effectLst>
            <a:glow rad="635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1449</TotalTime>
  <Words>902</Words>
  <Application>Microsoft Office PowerPoint</Application>
  <PresentationFormat>Widescreen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Unicode MS</vt:lpstr>
      <vt:lpstr>Calibri</vt:lpstr>
      <vt:lpstr>Calibri Light</vt:lpstr>
      <vt:lpstr>Century Gothic</vt:lpstr>
      <vt:lpstr>Wingdings</vt:lpstr>
      <vt:lpstr>Wingdings 3</vt:lpstr>
      <vt:lpstr>Wisp</vt:lpstr>
      <vt:lpstr>Employee salary prediction using machine learning algorithm with streamlit webapp integration</vt:lpstr>
      <vt:lpstr>OUTLINE</vt:lpstr>
      <vt:lpstr>Problem Statement</vt:lpstr>
      <vt:lpstr>System  Approach</vt:lpstr>
      <vt:lpstr>Algorithm &amp; Deployment</vt:lpstr>
      <vt:lpstr>Algorithm &amp; Deployment</vt:lpstr>
      <vt:lpstr>Algorithm &amp; Deployment</vt:lpstr>
      <vt:lpstr>Result</vt:lpstr>
      <vt:lpstr>Performance Evaluation Metrics</vt:lpstr>
      <vt:lpstr>Performance Evaluation Metrics</vt:lpstr>
      <vt:lpstr>Algorithm Comparison</vt:lpstr>
      <vt:lpstr>Streamlit Web App Integration of Model</vt:lpstr>
      <vt:lpstr>Final Model Summary</vt:lpstr>
      <vt:lpstr>GitHub Repository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MR FARMAN</cp:lastModifiedBy>
  <cp:revision>43</cp:revision>
  <dcterms:created xsi:type="dcterms:W3CDTF">2021-05-26T16:50:10Z</dcterms:created>
  <dcterms:modified xsi:type="dcterms:W3CDTF">2025-07-23T10:02:43Z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