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
      <p:font typeface="Roboto Mono"/>
      <p:regular r:id="rId21"/>
      <p:bold r:id="rId22"/>
      <p:italic r:id="rId23"/>
      <p:boldItalic r:id="rId24"/>
    </p:embeddedFont>
    <p:embeddedFont>
      <p:font typeface="Merriweather"/>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22" Type="http://schemas.openxmlformats.org/officeDocument/2006/relationships/font" Target="fonts/RobotoMono-bold.fntdata"/><Relationship Id="rId21" Type="http://schemas.openxmlformats.org/officeDocument/2006/relationships/font" Target="fonts/RobotoMono-regular.fntdata"/><Relationship Id="rId24" Type="http://schemas.openxmlformats.org/officeDocument/2006/relationships/font" Target="fonts/RobotoMono-boldItalic.fntdata"/><Relationship Id="rId23" Type="http://schemas.openxmlformats.org/officeDocument/2006/relationships/font" Target="fonts/RobotoMon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bold.fntdata"/><Relationship Id="rId25" Type="http://schemas.openxmlformats.org/officeDocument/2006/relationships/font" Target="fonts/Merriweather-regular.fntdata"/><Relationship Id="rId28" Type="http://schemas.openxmlformats.org/officeDocument/2006/relationships/font" Target="fonts/Merriweather-boldItalic.fntdata"/><Relationship Id="rId27" Type="http://schemas.openxmlformats.org/officeDocument/2006/relationships/font" Target="fonts/Merriweather-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19" Type="http://schemas.openxmlformats.org/officeDocument/2006/relationships/font" Target="fonts/Roboto-italic.fntdata"/><Relationship Id="rId1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fc4ed491d5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fc4ed491d5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fc4ed491d5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fc4ed491d5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fc4ed491d5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fc4ed491d5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14a3bb3fd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14a3bb3fd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14a1cf0cf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14a1cf0cf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14a3bb3fdc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14a3bb3fdc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14a1cf0cfb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14a1cf0cfb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14a1cf0cf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14a1cf0cf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14a3bb3fdc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14a3bb3fdc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fc4ed491d5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fc4ed491d5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hyperlink" Target="https://tinyurl.com/wrapperRepo"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ACM Education Wrappers Workshop</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Caleb Kim &amp; Farman Ali</a:t>
            </a:r>
            <a:endParaRPr/>
          </a:p>
        </p:txBody>
      </p:sp>
      <p:pic>
        <p:nvPicPr>
          <p:cNvPr id="66" name="Google Shape;66;p13"/>
          <p:cNvPicPr preferRelativeResize="0"/>
          <p:nvPr/>
        </p:nvPicPr>
        <p:blipFill>
          <a:blip r:embed="rId3">
            <a:alphaModFix/>
          </a:blip>
          <a:stretch>
            <a:fillRect/>
          </a:stretch>
        </p:blipFill>
        <p:spPr>
          <a:xfrm>
            <a:off x="7093975" y="3023749"/>
            <a:ext cx="1738325" cy="17383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1904550" y="1949400"/>
            <a:ext cx="5334900" cy="124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000"/>
              <a:t>Let’s Build a Chat Bot!</a:t>
            </a:r>
            <a:endParaRPr sz="6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91950" y="172050"/>
            <a:ext cx="8360100" cy="4799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7200"/>
              <a:t>Notebook Link:</a:t>
            </a:r>
            <a:endParaRPr sz="7200"/>
          </a:p>
          <a:p>
            <a:pPr indent="0" lvl="0" marL="0" rtl="0" algn="ctr">
              <a:spcBef>
                <a:spcPts val="0"/>
              </a:spcBef>
              <a:spcAft>
                <a:spcPts val="0"/>
              </a:spcAft>
              <a:buNone/>
            </a:pPr>
            <a:r>
              <a:rPr lang="en" u="sng">
                <a:solidFill>
                  <a:schemeClr val="hlink"/>
                </a:solidFill>
                <a:hlinkClick r:id="rId3"/>
              </a:rPr>
              <a:t>https://tinyurl.com/wrapperRepo</a:t>
            </a:r>
            <a:endParaRPr/>
          </a:p>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 What is a Wrapper Method in Machine Learning?</a:t>
            </a:r>
            <a:endParaRPr/>
          </a:p>
        </p:txBody>
      </p:sp>
      <p:sp>
        <p:nvSpPr>
          <p:cNvPr id="72" name="Google Shape;72;p1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Wrapper methods is a popular class of feature selection algorithm that’s used in Machine Learning.</a:t>
            </a:r>
            <a:endParaRPr/>
          </a:p>
          <a:p>
            <a:pPr indent="-311150" lvl="0" marL="457200" rtl="0" algn="l">
              <a:spcBef>
                <a:spcPts val="0"/>
              </a:spcBef>
              <a:spcAft>
                <a:spcPts val="0"/>
              </a:spcAft>
              <a:buSzPts val="1300"/>
              <a:buChar char="●"/>
            </a:pPr>
            <a:r>
              <a:rPr lang="en"/>
              <a:t>Feature selection is a process that picks out the </a:t>
            </a:r>
            <a:r>
              <a:rPr b="1" lang="en"/>
              <a:t>most important pieces</a:t>
            </a:r>
            <a:r>
              <a:rPr lang="en"/>
              <a:t> of information / features from a </a:t>
            </a:r>
            <a:r>
              <a:rPr lang="en" u="sng"/>
              <a:t>larger set</a:t>
            </a:r>
            <a:r>
              <a:rPr lang="en"/>
              <a:t>.</a:t>
            </a:r>
            <a:endParaRPr/>
          </a:p>
          <a:p>
            <a:pPr indent="-298450" lvl="1" marL="914400" rtl="0" algn="l">
              <a:spcBef>
                <a:spcPts val="0"/>
              </a:spcBef>
              <a:spcAft>
                <a:spcPts val="0"/>
              </a:spcAft>
              <a:buSzPts val="1100"/>
              <a:buChar char="○"/>
            </a:pPr>
            <a:r>
              <a:rPr lang="en"/>
              <a:t>This helps make the data </a:t>
            </a:r>
            <a:r>
              <a:rPr b="1" lang="en"/>
              <a:t>easier to work with</a:t>
            </a:r>
            <a:r>
              <a:rPr lang="en"/>
              <a:t> by reducing the total amount of information we need to analyze.</a:t>
            </a:r>
            <a:endParaRPr/>
          </a:p>
          <a:p>
            <a:pPr indent="-298450" lvl="1" marL="914400" rtl="0" algn="l">
              <a:spcBef>
                <a:spcPts val="0"/>
              </a:spcBef>
              <a:spcAft>
                <a:spcPts val="0"/>
              </a:spcAft>
              <a:buSzPts val="1100"/>
              <a:buChar char="○"/>
            </a:pPr>
            <a:r>
              <a:rPr lang="en"/>
              <a:t>(good thing btw, less features to process turns into </a:t>
            </a:r>
            <a:r>
              <a:rPr lang="en" u="sng"/>
              <a:t>better performance!</a:t>
            </a:r>
            <a:r>
              <a:rPr lang="en"/>
              <a:t>)</a:t>
            </a:r>
            <a:endParaRPr/>
          </a:p>
          <a:p>
            <a:pPr indent="-311150" lvl="0" marL="457200" rtl="0" algn="l">
              <a:spcBef>
                <a:spcPts val="0"/>
              </a:spcBef>
              <a:spcAft>
                <a:spcPts val="0"/>
              </a:spcAft>
              <a:buSzPts val="1300"/>
              <a:buChar char="●"/>
            </a:pPr>
            <a:r>
              <a:rPr lang="en"/>
              <a:t>This is important in Machine Learning as it </a:t>
            </a:r>
            <a:r>
              <a:rPr b="1" lang="en"/>
              <a:t>reduces </a:t>
            </a:r>
            <a:r>
              <a:rPr b="1" lang="en"/>
              <a:t>dimensionality</a:t>
            </a:r>
            <a:r>
              <a:rPr lang="en"/>
              <a:t> of the feature space, </a:t>
            </a:r>
            <a:r>
              <a:rPr lang="en" u="sng"/>
              <a:t>speeds up</a:t>
            </a:r>
            <a:r>
              <a:rPr lang="en"/>
              <a:t> a learning algorithm, improves predictive accuracy of a </a:t>
            </a:r>
            <a:r>
              <a:rPr lang="en"/>
              <a:t>classification</a:t>
            </a:r>
            <a:r>
              <a:rPr lang="en"/>
              <a:t> algorithm, and </a:t>
            </a:r>
            <a:r>
              <a:rPr b="1" lang="en"/>
              <a:t>improves comprehensibility</a:t>
            </a:r>
            <a:r>
              <a:rPr lang="en"/>
              <a:t> of the learning results!</a:t>
            </a:r>
            <a:endParaRPr/>
          </a:p>
        </p:txBody>
      </p:sp>
      <p:pic>
        <p:nvPicPr>
          <p:cNvPr id="73" name="Google Shape;73;p14"/>
          <p:cNvPicPr preferRelativeResize="0"/>
          <p:nvPr/>
        </p:nvPicPr>
        <p:blipFill>
          <a:blip r:embed="rId3">
            <a:alphaModFix/>
          </a:blip>
          <a:stretch>
            <a:fillRect/>
          </a:stretch>
        </p:blipFill>
        <p:spPr>
          <a:xfrm>
            <a:off x="441525" y="2770650"/>
            <a:ext cx="3446882" cy="1828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539725"/>
            <a:ext cx="5547900" cy="91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Chat Model Wrapper</a:t>
            </a:r>
            <a:endParaRPr/>
          </a:p>
        </p:txBody>
      </p:sp>
      <p:sp>
        <p:nvSpPr>
          <p:cNvPr id="79" name="Google Shape;79;p15"/>
          <p:cNvSpPr txBox="1"/>
          <p:nvPr/>
        </p:nvSpPr>
        <p:spPr>
          <a:xfrm>
            <a:off x="91875" y="1344350"/>
            <a:ext cx="5495100" cy="298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sz="1300"/>
              <a:t> Context Management and Memory</a:t>
            </a:r>
            <a:endParaRPr b="1" sz="1300"/>
          </a:p>
          <a:p>
            <a:pPr indent="-298450" lvl="0" marL="457200" rtl="0" algn="l">
              <a:lnSpc>
                <a:spcPct val="115000"/>
              </a:lnSpc>
              <a:spcBef>
                <a:spcPts val="1200"/>
              </a:spcBef>
              <a:spcAft>
                <a:spcPts val="0"/>
              </a:spcAft>
              <a:buSzPts val="1100"/>
              <a:buChar char="●"/>
            </a:pPr>
            <a:r>
              <a:rPr b="1" lang="en" sz="1100"/>
              <a:t>With the Wrapper</a:t>
            </a:r>
            <a:r>
              <a:rPr lang="en" sz="1100"/>
              <a:t>: The wrapper maintains a "memory" of the conversation, enabling responses that consider past interactions. It dynamically manages which messages to keep or remove based on token limits, ensuring key context is preserved over extended conversations.</a:t>
            </a:r>
            <a:endParaRPr sz="1100"/>
          </a:p>
          <a:p>
            <a:pPr indent="-298450" lvl="0" marL="457200" rtl="0" algn="l">
              <a:lnSpc>
                <a:spcPct val="115000"/>
              </a:lnSpc>
              <a:spcBef>
                <a:spcPts val="0"/>
              </a:spcBef>
              <a:spcAft>
                <a:spcPts val="0"/>
              </a:spcAft>
              <a:buSzPts val="1100"/>
              <a:buChar char="●"/>
            </a:pPr>
            <a:r>
              <a:rPr b="1" lang="en" sz="1100"/>
              <a:t>Without the Wrapper</a:t>
            </a:r>
            <a:r>
              <a:rPr lang="en" sz="1100"/>
              <a:t>: You would need to manually handle conversation memory, adding and removing past messages yourself. </a:t>
            </a:r>
            <a:endParaRPr sz="1100"/>
          </a:p>
          <a:p>
            <a:pPr indent="0" lvl="0" marL="0" rtl="0" algn="l">
              <a:lnSpc>
                <a:spcPct val="115000"/>
              </a:lnSpc>
              <a:spcBef>
                <a:spcPts val="1400"/>
              </a:spcBef>
              <a:spcAft>
                <a:spcPts val="0"/>
              </a:spcAft>
              <a:buNone/>
            </a:pPr>
            <a:r>
              <a:rPr b="1" lang="en" sz="1300"/>
              <a:t>Consistency and Conversation Flow</a:t>
            </a:r>
            <a:endParaRPr b="1" sz="1300"/>
          </a:p>
          <a:p>
            <a:pPr indent="-298450" lvl="0" marL="457200" rtl="0" algn="l">
              <a:lnSpc>
                <a:spcPct val="115000"/>
              </a:lnSpc>
              <a:spcBef>
                <a:spcPts val="1200"/>
              </a:spcBef>
              <a:spcAft>
                <a:spcPts val="0"/>
              </a:spcAft>
              <a:buSzPts val="1100"/>
              <a:buChar char="●"/>
            </a:pPr>
            <a:r>
              <a:rPr b="1" lang="en" sz="1100"/>
              <a:t>With the Wrapper</a:t>
            </a:r>
            <a:r>
              <a:rPr lang="en" sz="1100"/>
              <a:t>: The wrapper allows the model to prioritize recent or relevant messages, making responses consistent and coherent, especially in long conversations.</a:t>
            </a:r>
            <a:endParaRPr sz="1100"/>
          </a:p>
          <a:p>
            <a:pPr indent="-298450" lvl="0" marL="457200" rtl="0" algn="l">
              <a:lnSpc>
                <a:spcPct val="115000"/>
              </a:lnSpc>
              <a:spcBef>
                <a:spcPts val="0"/>
              </a:spcBef>
              <a:spcAft>
                <a:spcPts val="0"/>
              </a:spcAft>
              <a:buSzPts val="1100"/>
              <a:buChar char="●"/>
            </a:pPr>
            <a:r>
              <a:rPr b="1" lang="en" sz="1100"/>
              <a:t>Without the Wrapper</a:t>
            </a:r>
            <a:r>
              <a:rPr lang="en" sz="1100"/>
              <a:t>: Ensuring a coherent flow is challenging, as messages aren’t automatically sorted or prioritized. This often results in responses that feel disconnected from the prior conversation.</a:t>
            </a:r>
            <a:endParaRPr sz="1100"/>
          </a:p>
          <a:p>
            <a:pPr indent="0" lvl="0" marL="0" rtl="0" algn="l">
              <a:lnSpc>
                <a:spcPct val="115000"/>
              </a:lnSpc>
              <a:spcBef>
                <a:spcPts val="1200"/>
              </a:spcBef>
              <a:spcAft>
                <a:spcPts val="0"/>
              </a:spcAft>
              <a:buNone/>
            </a:pPr>
            <a:r>
              <a:t/>
            </a:r>
            <a:endParaRPr sz="1100"/>
          </a:p>
          <a:p>
            <a:pPr indent="0" lvl="0" marL="0" rtl="0" algn="l">
              <a:spcBef>
                <a:spcPts val="1200"/>
              </a:spcBef>
              <a:spcAft>
                <a:spcPts val="0"/>
              </a:spcAft>
              <a:buNone/>
            </a:pPr>
            <a:r>
              <a:t/>
            </a:r>
            <a:endParaRPr sz="1300">
              <a:solidFill>
                <a:schemeClr val="dk2"/>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1680150" y="195750"/>
            <a:ext cx="5783700" cy="676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400"/>
              <a:t>Block 5: Chat Model Wrapper</a:t>
            </a:r>
            <a:endParaRPr sz="2400"/>
          </a:p>
        </p:txBody>
      </p:sp>
      <p:sp>
        <p:nvSpPr>
          <p:cNvPr id="85" name="Google Shape;85;p16"/>
          <p:cNvSpPr txBox="1"/>
          <p:nvPr/>
        </p:nvSpPr>
        <p:spPr>
          <a:xfrm>
            <a:off x="0" y="615950"/>
            <a:ext cx="5319600" cy="443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sz="1200"/>
              <a:t>1. </a:t>
            </a:r>
            <a:r>
              <a:rPr b="1" lang="en" sz="1200">
                <a:solidFill>
                  <a:srgbClr val="184F80"/>
                </a:solidFill>
                <a:latin typeface="Roboto Mono"/>
                <a:ea typeface="Roboto Mono"/>
                <a:cs typeface="Roboto Mono"/>
                <a:sym typeface="Roboto Mono"/>
              </a:rPr>
              <a:t>ChatMessage</a:t>
            </a:r>
            <a:r>
              <a:rPr b="1" lang="en" sz="1200"/>
              <a:t> class</a:t>
            </a:r>
            <a:endParaRPr b="1" sz="1200"/>
          </a:p>
          <a:p>
            <a:pPr indent="-304800" lvl="0" marL="457200" rtl="0" algn="l">
              <a:lnSpc>
                <a:spcPct val="115000"/>
              </a:lnSpc>
              <a:spcBef>
                <a:spcPts val="1200"/>
              </a:spcBef>
              <a:spcAft>
                <a:spcPts val="0"/>
              </a:spcAft>
              <a:buSzPts val="1200"/>
              <a:buChar char="●"/>
            </a:pPr>
            <a:r>
              <a:rPr lang="en" sz="1200"/>
              <a:t>Represents a chat message with two attributes:</a:t>
            </a:r>
            <a:endParaRPr sz="1200"/>
          </a:p>
          <a:p>
            <a:pPr indent="-304800" lvl="1" marL="914400" rtl="0" algn="l">
              <a:lnSpc>
                <a:spcPct val="115000"/>
              </a:lnSpc>
              <a:spcBef>
                <a:spcPts val="0"/>
              </a:spcBef>
              <a:spcAft>
                <a:spcPts val="0"/>
              </a:spcAft>
              <a:buSzPts val="1200"/>
              <a:buChar char="○"/>
            </a:pPr>
            <a:r>
              <a:rPr lang="en" sz="1200">
                <a:solidFill>
                  <a:srgbClr val="184F80"/>
                </a:solidFill>
                <a:latin typeface="Roboto Mono"/>
                <a:ea typeface="Roboto Mono"/>
                <a:cs typeface="Roboto Mono"/>
                <a:sym typeface="Roboto Mono"/>
              </a:rPr>
              <a:t>role</a:t>
            </a:r>
            <a:r>
              <a:rPr lang="en" sz="1200"/>
              <a:t>: A string indicating the role (e.g., "user", "assistant").</a:t>
            </a:r>
            <a:endParaRPr sz="1200"/>
          </a:p>
          <a:p>
            <a:pPr indent="-304800" lvl="1" marL="914400" rtl="0" algn="l">
              <a:lnSpc>
                <a:spcPct val="115000"/>
              </a:lnSpc>
              <a:spcBef>
                <a:spcPts val="0"/>
              </a:spcBef>
              <a:spcAft>
                <a:spcPts val="0"/>
              </a:spcAft>
              <a:buSzPts val="1200"/>
              <a:buChar char="○"/>
            </a:pPr>
            <a:r>
              <a:rPr lang="en" sz="1200">
                <a:solidFill>
                  <a:srgbClr val="184F80"/>
                </a:solidFill>
                <a:latin typeface="Roboto Mono"/>
                <a:ea typeface="Roboto Mono"/>
                <a:cs typeface="Roboto Mono"/>
                <a:sym typeface="Roboto Mono"/>
              </a:rPr>
              <a:t>content</a:t>
            </a:r>
            <a:r>
              <a:rPr lang="en" sz="1200"/>
              <a:t>: The content of the message (text).</a:t>
            </a:r>
            <a:endParaRPr sz="1200"/>
          </a:p>
          <a:p>
            <a:pPr indent="0" lvl="0" marL="0" rtl="0" algn="l">
              <a:lnSpc>
                <a:spcPct val="115000"/>
              </a:lnSpc>
              <a:spcBef>
                <a:spcPts val="1400"/>
              </a:spcBef>
              <a:spcAft>
                <a:spcPts val="0"/>
              </a:spcAft>
              <a:buNone/>
            </a:pPr>
            <a:r>
              <a:rPr b="1" lang="en" sz="1200"/>
              <a:t>2. </a:t>
            </a:r>
            <a:r>
              <a:rPr b="1" lang="en" sz="1200">
                <a:solidFill>
                  <a:srgbClr val="184F80"/>
                </a:solidFill>
                <a:latin typeface="Roboto Mono"/>
                <a:ea typeface="Roboto Mono"/>
                <a:cs typeface="Roboto Mono"/>
                <a:sym typeface="Roboto Mono"/>
              </a:rPr>
              <a:t>ChatMessageEncoder</a:t>
            </a:r>
            <a:r>
              <a:rPr b="1" lang="en" sz="1200"/>
              <a:t> class</a:t>
            </a:r>
            <a:endParaRPr b="1" sz="1200"/>
          </a:p>
          <a:p>
            <a:pPr indent="-304800" lvl="0" marL="457200" rtl="0" algn="l">
              <a:lnSpc>
                <a:spcPct val="115000"/>
              </a:lnSpc>
              <a:spcBef>
                <a:spcPts val="1200"/>
              </a:spcBef>
              <a:spcAft>
                <a:spcPts val="0"/>
              </a:spcAft>
              <a:buSzPts val="1200"/>
              <a:buChar char="●"/>
            </a:pPr>
            <a:r>
              <a:rPr lang="en" sz="1200"/>
              <a:t>A custom JSON encoder to handle serializing </a:t>
            </a:r>
            <a:r>
              <a:rPr lang="en" sz="1200">
                <a:solidFill>
                  <a:srgbClr val="184F80"/>
                </a:solidFill>
                <a:latin typeface="Roboto Mono"/>
                <a:ea typeface="Roboto Mono"/>
                <a:cs typeface="Roboto Mono"/>
                <a:sym typeface="Roboto Mono"/>
              </a:rPr>
              <a:t>ChatMessage</a:t>
            </a:r>
            <a:r>
              <a:rPr lang="en" sz="1200"/>
              <a:t> objects.</a:t>
            </a:r>
            <a:endParaRPr sz="1200"/>
          </a:p>
          <a:p>
            <a:pPr indent="-304800" lvl="0" marL="457200" rtl="0" algn="l">
              <a:lnSpc>
                <a:spcPct val="115000"/>
              </a:lnSpc>
              <a:spcBef>
                <a:spcPts val="0"/>
              </a:spcBef>
              <a:spcAft>
                <a:spcPts val="0"/>
              </a:spcAft>
              <a:buSzPts val="1200"/>
              <a:buChar char="●"/>
            </a:pPr>
            <a:r>
              <a:rPr lang="en" sz="1200"/>
              <a:t>Overrides the </a:t>
            </a:r>
            <a:r>
              <a:rPr lang="en" sz="1200">
                <a:solidFill>
                  <a:srgbClr val="184F80"/>
                </a:solidFill>
                <a:latin typeface="Roboto Mono"/>
                <a:ea typeface="Roboto Mono"/>
                <a:cs typeface="Roboto Mono"/>
                <a:sym typeface="Roboto Mono"/>
              </a:rPr>
              <a:t>default</a:t>
            </a:r>
            <a:r>
              <a:rPr lang="en" sz="1200"/>
              <a:t> method to:</a:t>
            </a:r>
            <a:endParaRPr sz="1200"/>
          </a:p>
          <a:p>
            <a:pPr indent="-304800" lvl="1" marL="914400" rtl="0" algn="l">
              <a:lnSpc>
                <a:spcPct val="115000"/>
              </a:lnSpc>
              <a:spcBef>
                <a:spcPts val="0"/>
              </a:spcBef>
              <a:spcAft>
                <a:spcPts val="0"/>
              </a:spcAft>
              <a:buSzPts val="1200"/>
              <a:buChar char="○"/>
            </a:pPr>
            <a:r>
              <a:rPr lang="en" sz="1200"/>
              <a:t>Convert </a:t>
            </a:r>
            <a:r>
              <a:rPr lang="en" sz="1200">
                <a:solidFill>
                  <a:srgbClr val="184F80"/>
                </a:solidFill>
                <a:latin typeface="Roboto Mono"/>
                <a:ea typeface="Roboto Mono"/>
                <a:cs typeface="Roboto Mono"/>
                <a:sym typeface="Roboto Mono"/>
              </a:rPr>
              <a:t>ChatMessage</a:t>
            </a:r>
            <a:r>
              <a:rPr lang="en" sz="1200"/>
              <a:t> instances to a dictionary (</a:t>
            </a:r>
            <a:r>
              <a:rPr lang="en" sz="1200">
                <a:solidFill>
                  <a:srgbClr val="184F80"/>
                </a:solidFill>
                <a:latin typeface="Roboto Mono"/>
                <a:ea typeface="Roboto Mono"/>
                <a:cs typeface="Roboto Mono"/>
                <a:sym typeface="Roboto Mono"/>
              </a:rPr>
              <a:t>__dict__</a:t>
            </a:r>
            <a:r>
              <a:rPr lang="en" sz="1200"/>
              <a:t>).</a:t>
            </a:r>
            <a:endParaRPr sz="1200"/>
          </a:p>
          <a:p>
            <a:pPr indent="-304800" lvl="1" marL="914400" rtl="0" algn="l">
              <a:lnSpc>
                <a:spcPct val="115000"/>
              </a:lnSpc>
              <a:spcBef>
                <a:spcPts val="0"/>
              </a:spcBef>
              <a:spcAft>
                <a:spcPts val="0"/>
              </a:spcAft>
              <a:buSzPts val="1200"/>
              <a:buChar char="○"/>
            </a:pPr>
            <a:r>
              <a:rPr lang="en" sz="1200"/>
              <a:t>Handle lists of </a:t>
            </a:r>
            <a:r>
              <a:rPr lang="en" sz="1200">
                <a:solidFill>
                  <a:srgbClr val="184F80"/>
                </a:solidFill>
                <a:latin typeface="Roboto Mono"/>
                <a:ea typeface="Roboto Mono"/>
                <a:cs typeface="Roboto Mono"/>
                <a:sym typeface="Roboto Mono"/>
              </a:rPr>
              <a:t>ChatMessage</a:t>
            </a:r>
            <a:r>
              <a:rPr lang="en" sz="1200"/>
              <a:t> objects by converting each to a dictionary.</a:t>
            </a:r>
            <a:endParaRPr sz="1200"/>
          </a:p>
          <a:p>
            <a:pPr indent="-304800" lvl="1" marL="914400" rtl="0" algn="l">
              <a:lnSpc>
                <a:spcPct val="115000"/>
              </a:lnSpc>
              <a:spcBef>
                <a:spcPts val="0"/>
              </a:spcBef>
              <a:spcAft>
                <a:spcPts val="0"/>
              </a:spcAft>
              <a:buSzPts val="1200"/>
              <a:buChar char="○"/>
            </a:pPr>
            <a:r>
              <a:rPr lang="en" sz="1200"/>
              <a:t>Use the default JSON encoder if the object is neither of the above.</a:t>
            </a:r>
            <a:endParaRPr sz="1200"/>
          </a:p>
          <a:p>
            <a:pPr indent="0" lvl="0" marL="0" rtl="0" algn="l">
              <a:lnSpc>
                <a:spcPct val="115000"/>
              </a:lnSpc>
              <a:spcBef>
                <a:spcPts val="1400"/>
              </a:spcBef>
              <a:spcAft>
                <a:spcPts val="0"/>
              </a:spcAft>
              <a:buNone/>
            </a:pPr>
            <a:r>
              <a:rPr b="1" lang="en" sz="1200"/>
              <a:t>3. </a:t>
            </a:r>
            <a:r>
              <a:rPr b="1" lang="en" sz="1200">
                <a:solidFill>
                  <a:srgbClr val="184F80"/>
                </a:solidFill>
                <a:latin typeface="Roboto Mono"/>
                <a:ea typeface="Roboto Mono"/>
                <a:cs typeface="Roboto Mono"/>
                <a:sym typeface="Roboto Mono"/>
              </a:rPr>
              <a:t>ChatModelWrapper</a:t>
            </a:r>
            <a:r>
              <a:rPr b="1" lang="en" sz="1200"/>
              <a:t> class</a:t>
            </a:r>
            <a:endParaRPr b="1" sz="1200"/>
          </a:p>
          <a:p>
            <a:pPr indent="-304800" lvl="0" marL="457200" rtl="0" algn="l">
              <a:lnSpc>
                <a:spcPct val="115000"/>
              </a:lnSpc>
              <a:spcBef>
                <a:spcPts val="1200"/>
              </a:spcBef>
              <a:spcAft>
                <a:spcPts val="0"/>
              </a:spcAft>
              <a:buSzPts val="1200"/>
              <a:buChar char="●"/>
            </a:pPr>
            <a:r>
              <a:rPr lang="en" sz="1200"/>
              <a:t>A wrapper class around the OpenAI API, which allows for enhanced chat handling, including memory management and error handling.</a:t>
            </a:r>
            <a:endParaRPr sz="1200"/>
          </a:p>
          <a:p>
            <a:pPr indent="0" lvl="0" marL="0" rtl="0" algn="l">
              <a:spcBef>
                <a:spcPts val="1200"/>
              </a:spcBef>
              <a:spcAft>
                <a:spcPts val="0"/>
              </a:spcAft>
              <a:buNone/>
            </a:pPr>
            <a:r>
              <a:t/>
            </a:r>
            <a:endParaRPr sz="1200">
              <a:solidFill>
                <a:schemeClr val="dk2"/>
              </a:solidFill>
              <a:latin typeface="Roboto"/>
              <a:ea typeface="Roboto"/>
              <a:cs typeface="Roboto"/>
              <a:sym typeface="Roboto"/>
            </a:endParaRPr>
          </a:p>
        </p:txBody>
      </p:sp>
      <p:sp>
        <p:nvSpPr>
          <p:cNvPr id="86" name="Google Shape;86;p16"/>
          <p:cNvSpPr txBox="1"/>
          <p:nvPr/>
        </p:nvSpPr>
        <p:spPr>
          <a:xfrm>
            <a:off x="6215400" y="1567850"/>
            <a:ext cx="2943600" cy="5376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What is a chat model wrapper?</a:t>
            </a:r>
            <a:endParaRPr sz="1300">
              <a:solidFill>
                <a:schemeClr val="dk2"/>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Completion Model Wrapper</a:t>
            </a:r>
            <a:endParaRPr/>
          </a:p>
        </p:txBody>
      </p:sp>
      <p:sp>
        <p:nvSpPr>
          <p:cNvPr id="92" name="Google Shape;92;p17"/>
          <p:cNvSpPr txBox="1"/>
          <p:nvPr/>
        </p:nvSpPr>
        <p:spPr>
          <a:xfrm>
            <a:off x="367975" y="1401775"/>
            <a:ext cx="6617400" cy="374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sz="1300"/>
              <a:t> Context Management and Memory</a:t>
            </a:r>
            <a:endParaRPr b="1" sz="1300"/>
          </a:p>
          <a:p>
            <a:pPr indent="-298450" lvl="0" marL="457200" rtl="0" algn="l">
              <a:lnSpc>
                <a:spcPct val="115000"/>
              </a:lnSpc>
              <a:spcBef>
                <a:spcPts val="1200"/>
              </a:spcBef>
              <a:spcAft>
                <a:spcPts val="0"/>
              </a:spcAft>
              <a:buSzPts val="1100"/>
              <a:buChar char="●"/>
            </a:pPr>
            <a:r>
              <a:rPr b="1" lang="en" sz="1100"/>
              <a:t>With the Wrapper</a:t>
            </a:r>
            <a:r>
              <a:rPr lang="en" sz="1100"/>
              <a:t>: The CompletionModelWrapper keeps a memory of past conversation exchanges, so responses consider what has already been said. It automatically removes older messages if memory becomes too large, keeping recent and relevant parts of the conversation to fit within the token limit.</a:t>
            </a:r>
            <a:endParaRPr sz="1100"/>
          </a:p>
          <a:p>
            <a:pPr indent="-298450" lvl="0" marL="457200" rtl="0" algn="l">
              <a:lnSpc>
                <a:spcPct val="115000"/>
              </a:lnSpc>
              <a:spcBef>
                <a:spcPts val="0"/>
              </a:spcBef>
              <a:spcAft>
                <a:spcPts val="0"/>
              </a:spcAft>
              <a:buSzPts val="1100"/>
              <a:buChar char="●"/>
            </a:pPr>
            <a:r>
              <a:rPr b="1" lang="en" sz="1100"/>
              <a:t>Without the Wrapper</a:t>
            </a:r>
            <a:r>
              <a:rPr lang="en" sz="1100"/>
              <a:t>: You would need to manually track which past messages to keep or remove for context, making it harder to maintain coherent and relevant conversations.</a:t>
            </a:r>
            <a:endParaRPr sz="1100"/>
          </a:p>
          <a:p>
            <a:pPr indent="0" lvl="0" marL="0" rtl="0" algn="l">
              <a:lnSpc>
                <a:spcPct val="115000"/>
              </a:lnSpc>
              <a:spcBef>
                <a:spcPts val="1400"/>
              </a:spcBef>
              <a:spcAft>
                <a:spcPts val="0"/>
              </a:spcAft>
              <a:buNone/>
            </a:pPr>
            <a:r>
              <a:rPr b="1" lang="en" sz="1300"/>
              <a:t>Consistency and Conversation Flow</a:t>
            </a:r>
            <a:endParaRPr b="1" sz="1300"/>
          </a:p>
          <a:p>
            <a:pPr indent="-298450" lvl="0" marL="457200" rtl="0" algn="l">
              <a:lnSpc>
                <a:spcPct val="115000"/>
              </a:lnSpc>
              <a:spcBef>
                <a:spcPts val="1200"/>
              </a:spcBef>
              <a:spcAft>
                <a:spcPts val="0"/>
              </a:spcAft>
              <a:buSzPts val="1100"/>
              <a:buChar char="●"/>
            </a:pPr>
            <a:r>
              <a:rPr b="1" lang="en" sz="1100"/>
              <a:t>With the Wrapper</a:t>
            </a:r>
            <a:r>
              <a:rPr lang="en" sz="1100"/>
              <a:t>: The wrapper formats conversation history into a single, flowing prompt, ensuring the model understands the context from previous messages. This keeps responses consistent and relevant, especially in longer conversations.</a:t>
            </a:r>
            <a:endParaRPr sz="1100"/>
          </a:p>
          <a:p>
            <a:pPr indent="-298450" lvl="0" marL="457200" rtl="0" algn="l">
              <a:lnSpc>
                <a:spcPct val="115000"/>
              </a:lnSpc>
              <a:spcBef>
                <a:spcPts val="0"/>
              </a:spcBef>
              <a:spcAft>
                <a:spcPts val="0"/>
              </a:spcAft>
              <a:buSzPts val="1100"/>
              <a:buChar char="●"/>
            </a:pPr>
            <a:r>
              <a:rPr b="1" lang="en" sz="1100"/>
              <a:t>Without the Wrapper</a:t>
            </a:r>
            <a:r>
              <a:rPr lang="en" sz="1100"/>
              <a:t>: You’d have to handle this formatting yourself, and it’s easy to lose track of context, which can make responses feel disconnected.</a:t>
            </a:r>
            <a:endParaRPr sz="1100"/>
          </a:p>
          <a:p>
            <a:pPr indent="0" lvl="0" marL="0" rtl="0" algn="l">
              <a:lnSpc>
                <a:spcPct val="115000"/>
              </a:lnSpc>
              <a:spcBef>
                <a:spcPts val="1200"/>
              </a:spcBef>
              <a:spcAft>
                <a:spcPts val="0"/>
              </a:spcAft>
              <a:buNone/>
            </a:pPr>
            <a:r>
              <a:t/>
            </a:r>
            <a:endParaRPr sz="1100"/>
          </a:p>
          <a:p>
            <a:pPr indent="0" lvl="0" marL="0" rtl="0" algn="l">
              <a:spcBef>
                <a:spcPts val="1200"/>
              </a:spcBef>
              <a:spcAft>
                <a:spcPts val="0"/>
              </a:spcAft>
              <a:buNone/>
            </a:pPr>
            <a:r>
              <a:t/>
            </a:r>
            <a:endParaRPr sz="1300">
              <a:solidFill>
                <a:schemeClr val="dk2"/>
              </a:solidFill>
              <a:latin typeface="Roboto"/>
              <a:ea typeface="Roboto"/>
              <a:cs typeface="Roboto"/>
              <a:sym typeface="Roboto"/>
            </a:endParaRPr>
          </a:p>
          <a:p>
            <a:pPr indent="0" lvl="0" marL="0" rtl="0" algn="l">
              <a:spcBef>
                <a:spcPts val="0"/>
              </a:spcBef>
              <a:spcAft>
                <a:spcPts val="0"/>
              </a:spcAft>
              <a:buNone/>
            </a:pPr>
            <a:r>
              <a:t/>
            </a:r>
            <a:endParaRPr sz="1300">
              <a:solidFill>
                <a:schemeClr val="dk2"/>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1680150" y="195750"/>
            <a:ext cx="5783700" cy="6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Block 6: Completion Model Wrapper</a:t>
            </a:r>
            <a:endParaRPr sz="2400"/>
          </a:p>
        </p:txBody>
      </p:sp>
      <p:sp>
        <p:nvSpPr>
          <p:cNvPr id="98" name="Google Shape;98;p18"/>
          <p:cNvSpPr txBox="1"/>
          <p:nvPr/>
        </p:nvSpPr>
        <p:spPr>
          <a:xfrm>
            <a:off x="0" y="871950"/>
            <a:ext cx="5220000" cy="42717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15000"/>
              </a:lnSpc>
              <a:spcBef>
                <a:spcPts val="1400"/>
              </a:spcBef>
              <a:spcAft>
                <a:spcPts val="0"/>
              </a:spcAft>
              <a:buNone/>
            </a:pPr>
            <a:r>
              <a:rPr b="1" lang="en" sz="4128"/>
              <a:t>1. </a:t>
            </a:r>
            <a:r>
              <a:rPr b="1" lang="en" sz="4128">
                <a:solidFill>
                  <a:srgbClr val="184F80"/>
                </a:solidFill>
                <a:latin typeface="Roboto Mono"/>
                <a:ea typeface="Roboto Mono"/>
                <a:cs typeface="Roboto Mono"/>
                <a:sym typeface="Roboto Mono"/>
              </a:rPr>
              <a:t>CompletionModelWrapper</a:t>
            </a:r>
            <a:r>
              <a:rPr b="1" lang="en" sz="4128"/>
              <a:t> class</a:t>
            </a:r>
            <a:endParaRPr b="1" sz="4128"/>
          </a:p>
          <a:p>
            <a:pPr indent="0" lvl="0" marL="0" rtl="0" algn="l">
              <a:lnSpc>
                <a:spcPct val="115000"/>
              </a:lnSpc>
              <a:spcBef>
                <a:spcPts val="1200"/>
              </a:spcBef>
              <a:spcAft>
                <a:spcPts val="0"/>
              </a:spcAft>
              <a:buNone/>
            </a:pPr>
            <a:r>
              <a:rPr lang="en" sz="3928"/>
              <a:t>This class wraps around an OpenAI completion model (such as "gpt-3.5-turbo-instruct") to add functionality like managing memory, retrying on errors, and generating responses with previous context.</a:t>
            </a:r>
            <a:endParaRPr sz="3928"/>
          </a:p>
          <a:p>
            <a:pPr indent="0" lvl="0" marL="0" rtl="0" algn="l">
              <a:lnSpc>
                <a:spcPct val="115000"/>
              </a:lnSpc>
              <a:spcBef>
                <a:spcPts val="1400"/>
              </a:spcBef>
              <a:spcAft>
                <a:spcPts val="0"/>
              </a:spcAft>
              <a:buNone/>
            </a:pPr>
            <a:r>
              <a:rPr b="1" lang="en" sz="4128"/>
              <a:t>2. </a:t>
            </a:r>
            <a:r>
              <a:rPr b="1" lang="en" sz="4128">
                <a:solidFill>
                  <a:srgbClr val="184F80"/>
                </a:solidFill>
                <a:latin typeface="Roboto Mono"/>
                <a:ea typeface="Roboto Mono"/>
                <a:cs typeface="Roboto Mono"/>
                <a:sym typeface="Roboto Mono"/>
              </a:rPr>
              <a:t>_manage_memory </a:t>
            </a:r>
            <a:r>
              <a:rPr b="1" lang="en" sz="4128"/>
              <a:t>method</a:t>
            </a:r>
            <a:endParaRPr b="1" sz="4128"/>
          </a:p>
          <a:p>
            <a:pPr indent="-290961" lvl="0" marL="457200" rtl="0" algn="l">
              <a:lnSpc>
                <a:spcPct val="115000"/>
              </a:lnSpc>
              <a:spcBef>
                <a:spcPts val="1400"/>
              </a:spcBef>
              <a:spcAft>
                <a:spcPts val="0"/>
              </a:spcAft>
              <a:buSzPct val="100000"/>
              <a:buChar char="●"/>
            </a:pPr>
            <a:r>
              <a:rPr lang="en" sz="3928"/>
              <a:t>Ensures stored conversation memory stays within the max_completion_token limit by calculating the token count of current and stored conversations. </a:t>
            </a:r>
            <a:endParaRPr sz="3928"/>
          </a:p>
          <a:p>
            <a:pPr indent="-290961" lvl="0" marL="457200" rtl="0" algn="l">
              <a:lnSpc>
                <a:spcPct val="115000"/>
              </a:lnSpc>
              <a:spcBef>
                <a:spcPts val="0"/>
              </a:spcBef>
              <a:spcAft>
                <a:spcPts val="0"/>
              </a:spcAft>
              <a:buSzPct val="100000"/>
              <a:buChar char="●"/>
            </a:pPr>
            <a:r>
              <a:rPr lang="en" sz="3928"/>
              <a:t>Removes the oldest entries from memories until the token count falls within allowable limits, dynamically managing memory to prioritize the latest context.</a:t>
            </a:r>
            <a:endParaRPr sz="3928"/>
          </a:p>
          <a:p>
            <a:pPr indent="0" lvl="0" marL="0" rtl="0" algn="l">
              <a:lnSpc>
                <a:spcPct val="115000"/>
              </a:lnSpc>
              <a:spcBef>
                <a:spcPts val="1400"/>
              </a:spcBef>
              <a:spcAft>
                <a:spcPts val="0"/>
              </a:spcAft>
              <a:buNone/>
            </a:pPr>
            <a:r>
              <a:rPr b="1" lang="en" sz="4128"/>
              <a:t>3. </a:t>
            </a:r>
            <a:r>
              <a:rPr b="1" lang="en" sz="4128">
                <a:solidFill>
                  <a:srgbClr val="184F80"/>
                </a:solidFill>
                <a:latin typeface="Roboto Mono"/>
                <a:ea typeface="Roboto Mono"/>
                <a:cs typeface="Roboto Mono"/>
                <a:sym typeface="Roboto Mono"/>
              </a:rPr>
              <a:t>_format_conversation </a:t>
            </a:r>
            <a:r>
              <a:rPr b="1" lang="en" sz="4128"/>
              <a:t>method</a:t>
            </a:r>
            <a:endParaRPr b="1" sz="4128"/>
          </a:p>
          <a:p>
            <a:pPr indent="-290961" lvl="0" marL="457200" rtl="0" algn="l">
              <a:lnSpc>
                <a:spcPct val="115000"/>
              </a:lnSpc>
              <a:spcBef>
                <a:spcPts val="400"/>
              </a:spcBef>
              <a:spcAft>
                <a:spcPts val="0"/>
              </a:spcAft>
              <a:buSzPct val="100000"/>
              <a:buChar char="●"/>
            </a:pPr>
            <a:r>
              <a:rPr lang="en" sz="3928"/>
              <a:t>Constructs a conversational prompt by joining past USER and AI messages, creating continuity in the dialogue. </a:t>
            </a:r>
            <a:endParaRPr sz="3928"/>
          </a:p>
          <a:p>
            <a:pPr indent="-290961" lvl="0" marL="457200" rtl="0" algn="l">
              <a:lnSpc>
                <a:spcPct val="115000"/>
              </a:lnSpc>
              <a:spcBef>
                <a:spcPts val="0"/>
              </a:spcBef>
              <a:spcAft>
                <a:spcPts val="0"/>
              </a:spcAft>
              <a:buSzPct val="100000"/>
              <a:buChar char="●"/>
            </a:pPr>
            <a:r>
              <a:rPr lang="en" sz="3928"/>
              <a:t>Adds the current prompt to the formatted conversation history if use_memory is enabled, or returns only the current prompt if use_memory is disabled.</a:t>
            </a:r>
            <a:endParaRPr sz="3928"/>
          </a:p>
          <a:p>
            <a:pPr indent="0" lvl="0" marL="0" rtl="0" algn="l">
              <a:lnSpc>
                <a:spcPct val="115000"/>
              </a:lnSpc>
              <a:spcBef>
                <a:spcPts val="1400"/>
              </a:spcBef>
              <a:spcAft>
                <a:spcPts val="0"/>
              </a:spcAft>
              <a:buNone/>
            </a:pPr>
            <a:r>
              <a:rPr b="1" lang="en" sz="4128"/>
              <a:t>4. </a:t>
            </a:r>
            <a:r>
              <a:rPr b="1" lang="en" sz="4128">
                <a:solidFill>
                  <a:srgbClr val="184F80"/>
                </a:solidFill>
                <a:latin typeface="Roboto Mono"/>
                <a:ea typeface="Roboto Mono"/>
                <a:cs typeface="Roboto Mono"/>
                <a:sym typeface="Roboto Mono"/>
              </a:rPr>
              <a:t>_completion </a:t>
            </a:r>
            <a:r>
              <a:rPr b="1" lang="en" sz="4128"/>
              <a:t>method</a:t>
            </a:r>
            <a:endParaRPr b="1" sz="4128"/>
          </a:p>
          <a:p>
            <a:pPr indent="-294136" lvl="0" marL="457200" rtl="0" algn="l">
              <a:lnSpc>
                <a:spcPct val="115000"/>
              </a:lnSpc>
              <a:spcBef>
                <a:spcPts val="1400"/>
              </a:spcBef>
              <a:spcAft>
                <a:spcPts val="0"/>
              </a:spcAft>
              <a:buSzPct val="100000"/>
              <a:buChar char="●"/>
            </a:pPr>
            <a:r>
              <a:rPr lang="en" sz="4128"/>
              <a:t>Sends the formatted prompt to OpenAI’s API to generate a response, with built-in retry logic for handling temporary errors.</a:t>
            </a:r>
            <a:endParaRPr sz="4128"/>
          </a:p>
          <a:p>
            <a:pPr indent="-294136" lvl="0" marL="457200" rtl="0" algn="l">
              <a:lnSpc>
                <a:spcPct val="115000"/>
              </a:lnSpc>
              <a:spcBef>
                <a:spcPts val="0"/>
              </a:spcBef>
              <a:spcAft>
                <a:spcPts val="0"/>
              </a:spcAft>
              <a:buSzPct val="100000"/>
              <a:buChar char="●"/>
            </a:pPr>
            <a:r>
              <a:rPr lang="en" sz="4128"/>
              <a:t>Returns the model’s response or None if all retries are exhausted, supporting a reliable and responsive completion request.</a:t>
            </a:r>
            <a:endParaRPr sz="4128"/>
          </a:p>
          <a:p>
            <a:pPr indent="0" lvl="0" marL="0" rtl="0" algn="l">
              <a:lnSpc>
                <a:spcPct val="115000"/>
              </a:lnSpc>
              <a:spcBef>
                <a:spcPts val="1400"/>
              </a:spcBef>
              <a:spcAft>
                <a:spcPts val="0"/>
              </a:spcAft>
              <a:buNone/>
            </a:pPr>
            <a:r>
              <a:t/>
            </a:r>
            <a:endParaRPr sz="1100"/>
          </a:p>
          <a:p>
            <a:pPr indent="0" lvl="0" marL="0" rtl="0" algn="l">
              <a:lnSpc>
                <a:spcPct val="115000"/>
              </a:lnSpc>
              <a:spcBef>
                <a:spcPts val="1400"/>
              </a:spcBef>
              <a:spcAft>
                <a:spcPts val="0"/>
              </a:spcAft>
              <a:buNone/>
            </a:pPr>
            <a:r>
              <a:t/>
            </a:r>
            <a:endParaRPr b="1" sz="1300"/>
          </a:p>
          <a:p>
            <a:pPr indent="0" lvl="0" marL="0" rtl="0" algn="l">
              <a:lnSpc>
                <a:spcPct val="115000"/>
              </a:lnSpc>
              <a:spcBef>
                <a:spcPts val="1400"/>
              </a:spcBef>
              <a:spcAft>
                <a:spcPts val="400"/>
              </a:spcAft>
              <a:buNone/>
            </a:pPr>
            <a:r>
              <a:t/>
            </a:r>
            <a:endParaRPr b="1" sz="1300"/>
          </a:p>
        </p:txBody>
      </p:sp>
      <p:sp>
        <p:nvSpPr>
          <p:cNvPr id="99" name="Google Shape;99;p18"/>
          <p:cNvSpPr txBox="1"/>
          <p:nvPr/>
        </p:nvSpPr>
        <p:spPr>
          <a:xfrm>
            <a:off x="5999425" y="1567850"/>
            <a:ext cx="2943600" cy="5376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What is a completion model wrapper?</a:t>
            </a:r>
            <a:endParaRPr sz="1300">
              <a:solidFill>
                <a:schemeClr val="dk2"/>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1680150" y="195750"/>
            <a:ext cx="5783700" cy="676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400"/>
              <a:t>Block 7: LLM Wrapper</a:t>
            </a:r>
            <a:endParaRPr sz="2400"/>
          </a:p>
        </p:txBody>
      </p:sp>
      <p:sp>
        <p:nvSpPr>
          <p:cNvPr id="105" name="Google Shape;105;p19"/>
          <p:cNvSpPr txBox="1"/>
          <p:nvPr/>
        </p:nvSpPr>
        <p:spPr>
          <a:xfrm>
            <a:off x="0" y="871950"/>
            <a:ext cx="9144000" cy="427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sz="1300"/>
              <a:t> Context Management and Memory</a:t>
            </a:r>
            <a:endParaRPr b="1" sz="1300"/>
          </a:p>
          <a:p>
            <a:pPr indent="-298450" lvl="0" marL="457200" rtl="0" algn="l">
              <a:lnSpc>
                <a:spcPct val="115000"/>
              </a:lnSpc>
              <a:spcBef>
                <a:spcPts val="1200"/>
              </a:spcBef>
              <a:spcAft>
                <a:spcPts val="0"/>
              </a:spcAft>
              <a:buSzPts val="1100"/>
              <a:buChar char="●"/>
            </a:pPr>
            <a:r>
              <a:rPr b="1" lang="en" sz="1100"/>
              <a:t>With the Wrapper</a:t>
            </a:r>
            <a:r>
              <a:rPr lang="en" sz="1100"/>
              <a:t>: i</a:t>
            </a:r>
            <a:r>
              <a:rPr lang="en" sz="1100"/>
              <a:t>f </a:t>
            </a:r>
            <a:r>
              <a:rPr lang="en" sz="1100">
                <a:solidFill>
                  <a:srgbClr val="188038"/>
                </a:solidFill>
                <a:latin typeface="Roboto Mono"/>
                <a:ea typeface="Roboto Mono"/>
                <a:cs typeface="Roboto Mono"/>
                <a:sym typeface="Roboto Mono"/>
              </a:rPr>
              <a:t>use_memory</a:t>
            </a:r>
            <a:r>
              <a:rPr lang="en" sz="1100"/>
              <a:t> is enabled, the wrapper stores past messages to keep a consistent conversation flow. For chat models, it manages a message history; for completion models, it manages a prompt history. This memory is automatically managed to fit within token limits, keeping the context relevant.</a:t>
            </a:r>
            <a:endParaRPr sz="1100"/>
          </a:p>
          <a:p>
            <a:pPr indent="-298450" lvl="0" marL="457200" rtl="0" algn="l">
              <a:lnSpc>
                <a:spcPct val="115000"/>
              </a:lnSpc>
              <a:spcBef>
                <a:spcPts val="0"/>
              </a:spcBef>
              <a:spcAft>
                <a:spcPts val="0"/>
              </a:spcAft>
              <a:buSzPts val="1100"/>
              <a:buChar char="●"/>
            </a:pPr>
            <a:r>
              <a:rPr b="1" lang="en" sz="1100"/>
              <a:t>Without the Wrapper</a:t>
            </a:r>
            <a:r>
              <a:rPr lang="en" sz="1100"/>
              <a:t>: </a:t>
            </a:r>
            <a:r>
              <a:rPr lang="en" sz="1100"/>
              <a:t>You would have to manually keep track of past interactions and decide which ones to keep or remove to stay within token limits, making it more challenging to maintain context in extended conversations.</a:t>
            </a:r>
            <a:endParaRPr sz="1100"/>
          </a:p>
          <a:p>
            <a:pPr indent="0" lvl="0" marL="0" rtl="0" algn="l">
              <a:lnSpc>
                <a:spcPct val="115000"/>
              </a:lnSpc>
              <a:spcBef>
                <a:spcPts val="1400"/>
              </a:spcBef>
              <a:spcAft>
                <a:spcPts val="0"/>
              </a:spcAft>
              <a:buNone/>
            </a:pPr>
            <a:r>
              <a:rPr b="1" lang="en" sz="1300"/>
              <a:t>Consistency and Conversation Flow</a:t>
            </a:r>
            <a:endParaRPr b="1" sz="1300"/>
          </a:p>
          <a:p>
            <a:pPr indent="-298450" lvl="0" marL="457200" rtl="0" algn="l">
              <a:lnSpc>
                <a:spcPct val="115000"/>
              </a:lnSpc>
              <a:spcBef>
                <a:spcPts val="1200"/>
              </a:spcBef>
              <a:spcAft>
                <a:spcPts val="0"/>
              </a:spcAft>
              <a:buSzPts val="1100"/>
              <a:buChar char="●"/>
            </a:pPr>
            <a:r>
              <a:rPr b="1" lang="en" sz="1100"/>
              <a:t>With the Wrapper</a:t>
            </a:r>
            <a:r>
              <a:rPr lang="en" sz="1100"/>
              <a:t>: </a:t>
            </a:r>
            <a:r>
              <a:rPr lang="en" sz="1100"/>
              <a:t>The </a:t>
            </a:r>
            <a:r>
              <a:rPr lang="en" sz="1100">
                <a:solidFill>
                  <a:srgbClr val="188038"/>
                </a:solidFill>
                <a:latin typeface="Roboto Mono"/>
                <a:ea typeface="Roboto Mono"/>
                <a:cs typeface="Roboto Mono"/>
                <a:sym typeface="Roboto Mono"/>
              </a:rPr>
              <a:t>generate_response</a:t>
            </a:r>
            <a:r>
              <a:rPr lang="en" sz="1100"/>
              <a:t> method can handle both chat messages and prompts. It checks if the input is a single string (prompt) or a list of messages and then directs the request to the correct model type based on </a:t>
            </a:r>
            <a:r>
              <a:rPr lang="en" sz="1100">
                <a:solidFill>
                  <a:srgbClr val="188038"/>
                </a:solidFill>
                <a:latin typeface="Roboto Mono"/>
                <a:ea typeface="Roboto Mono"/>
                <a:cs typeface="Roboto Mono"/>
                <a:sym typeface="Roboto Mono"/>
              </a:rPr>
              <a:t>model_type</a:t>
            </a:r>
            <a:r>
              <a:rPr lang="en" sz="1100"/>
              <a:t>. This keeps the code simple and unified, with one method to generate responses for both chat and completion models.</a:t>
            </a:r>
            <a:endParaRPr sz="1100"/>
          </a:p>
          <a:p>
            <a:pPr indent="-298450" lvl="0" marL="457200" rtl="0" algn="l">
              <a:lnSpc>
                <a:spcPct val="115000"/>
              </a:lnSpc>
              <a:spcBef>
                <a:spcPts val="0"/>
              </a:spcBef>
              <a:spcAft>
                <a:spcPts val="0"/>
              </a:spcAft>
              <a:buSzPts val="1100"/>
              <a:buChar char="●"/>
            </a:pPr>
            <a:r>
              <a:rPr b="1" lang="en" sz="1100"/>
              <a:t>Without the Wrapper</a:t>
            </a:r>
            <a:r>
              <a:rPr lang="en" sz="1100"/>
              <a:t>: </a:t>
            </a:r>
            <a:r>
              <a:rPr lang="en" sz="1100"/>
              <a:t>You would need to create separate functions to generate responses for chat and completion models, making your code more complex and harder to manage.</a:t>
            </a:r>
            <a:endParaRPr sz="1100"/>
          </a:p>
          <a:p>
            <a:pPr indent="0" lvl="0" marL="0" rtl="0" algn="l">
              <a:lnSpc>
                <a:spcPct val="115000"/>
              </a:lnSpc>
              <a:spcBef>
                <a:spcPts val="1200"/>
              </a:spcBef>
              <a:spcAft>
                <a:spcPts val="0"/>
              </a:spcAft>
              <a:buNone/>
            </a:pPr>
            <a:r>
              <a:t/>
            </a:r>
            <a:endParaRPr sz="1100"/>
          </a:p>
          <a:p>
            <a:pPr indent="0" lvl="0" marL="0" rtl="0" algn="l">
              <a:spcBef>
                <a:spcPts val="1200"/>
              </a:spcBef>
              <a:spcAft>
                <a:spcPts val="0"/>
              </a:spcAft>
              <a:buNone/>
            </a:pPr>
            <a:r>
              <a:t/>
            </a:r>
            <a:endParaRPr sz="1300">
              <a:solidFill>
                <a:schemeClr val="dk2"/>
              </a:solidFill>
              <a:latin typeface="Roboto"/>
              <a:ea typeface="Roboto"/>
              <a:cs typeface="Roboto"/>
              <a:sym typeface="Roboto"/>
            </a:endParaRPr>
          </a:p>
          <a:p>
            <a:pPr indent="0" lvl="0" marL="0" rtl="0" algn="l">
              <a:spcBef>
                <a:spcPts val="0"/>
              </a:spcBef>
              <a:spcAft>
                <a:spcPts val="0"/>
              </a:spcAft>
              <a:buNone/>
            </a:pPr>
            <a:r>
              <a:t/>
            </a:r>
            <a:endParaRPr sz="1300">
              <a:solidFill>
                <a:schemeClr val="dk2"/>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LLM Wrapper</a:t>
            </a:r>
            <a:endParaRPr/>
          </a:p>
        </p:txBody>
      </p:sp>
      <p:sp>
        <p:nvSpPr>
          <p:cNvPr id="111" name="Google Shape;111;p20"/>
          <p:cNvSpPr txBox="1"/>
          <p:nvPr/>
        </p:nvSpPr>
        <p:spPr>
          <a:xfrm>
            <a:off x="376850" y="1748025"/>
            <a:ext cx="7421700" cy="30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Provides a single interface for generating responses, regardless of the model type, by delegating the underlying work to either the </a:t>
            </a:r>
            <a:r>
              <a:rPr lang="en" sz="1100">
                <a:solidFill>
                  <a:srgbClr val="188038"/>
                </a:solidFill>
                <a:latin typeface="Roboto Mono"/>
                <a:ea typeface="Roboto Mono"/>
                <a:cs typeface="Roboto Mono"/>
                <a:sym typeface="Roboto Mono"/>
              </a:rPr>
              <a:t>ChatModelWrapper</a:t>
            </a:r>
            <a:r>
              <a:rPr lang="en" sz="1100"/>
              <a:t> or </a:t>
            </a:r>
            <a:r>
              <a:rPr lang="en" sz="1100">
                <a:solidFill>
                  <a:srgbClr val="188038"/>
                </a:solidFill>
                <a:latin typeface="Roboto Mono"/>
                <a:ea typeface="Roboto Mono"/>
                <a:cs typeface="Roboto Mono"/>
                <a:sym typeface="Roboto Mono"/>
              </a:rPr>
              <a:t>CompletionModelWrapper</a:t>
            </a:r>
            <a:r>
              <a:rPr lang="en" sz="1100"/>
              <a:t>, based on the specified </a:t>
            </a:r>
            <a:r>
              <a:rPr lang="en" sz="1100">
                <a:solidFill>
                  <a:srgbClr val="188038"/>
                </a:solidFill>
                <a:latin typeface="Roboto Mono"/>
                <a:ea typeface="Roboto Mono"/>
                <a:cs typeface="Roboto Mono"/>
                <a:sym typeface="Roboto Mono"/>
              </a:rPr>
              <a:t>model_type</a:t>
            </a:r>
            <a:r>
              <a:rPr lang="en" sz="1100"/>
              <a:t>. </a:t>
            </a:r>
            <a:endParaRPr sz="1100"/>
          </a:p>
          <a:p>
            <a:pPr indent="0" lvl="0" marL="0" rtl="0" algn="l">
              <a:spcBef>
                <a:spcPts val="0"/>
              </a:spcBef>
              <a:spcAft>
                <a:spcPts val="0"/>
              </a:spcAft>
              <a:buNone/>
            </a:pPr>
            <a:r>
              <a:t/>
            </a:r>
            <a:endParaRPr sz="1100"/>
          </a:p>
          <a:p>
            <a:pPr indent="0" lvl="0" marL="0" rtl="0" algn="l">
              <a:lnSpc>
                <a:spcPct val="115000"/>
              </a:lnSpc>
              <a:spcBef>
                <a:spcPts val="1400"/>
              </a:spcBef>
              <a:spcAft>
                <a:spcPts val="0"/>
              </a:spcAft>
              <a:buNone/>
            </a:pPr>
            <a:r>
              <a:rPr b="1" lang="en" sz="1300"/>
              <a:t>Unified Interface for Chat and Completion Models</a:t>
            </a:r>
            <a:endParaRPr b="1" sz="1300"/>
          </a:p>
          <a:p>
            <a:pPr indent="-298450" lvl="0" marL="457200" rtl="0" algn="l">
              <a:lnSpc>
                <a:spcPct val="115000"/>
              </a:lnSpc>
              <a:spcBef>
                <a:spcPts val="1200"/>
              </a:spcBef>
              <a:spcAft>
                <a:spcPts val="0"/>
              </a:spcAft>
              <a:buSzPts val="1100"/>
              <a:buChar char="●"/>
            </a:pPr>
            <a:r>
              <a:rPr b="1" lang="en" sz="1100"/>
              <a:t>Purpose</a:t>
            </a:r>
            <a:r>
              <a:rPr lang="en" sz="1100"/>
              <a:t>: The </a:t>
            </a:r>
            <a:r>
              <a:rPr lang="en" sz="1100">
                <a:solidFill>
                  <a:srgbClr val="188038"/>
                </a:solidFill>
                <a:latin typeface="Roboto Mono"/>
                <a:ea typeface="Roboto Mono"/>
                <a:cs typeface="Roboto Mono"/>
                <a:sym typeface="Roboto Mono"/>
              </a:rPr>
              <a:t>LLMWrapper</a:t>
            </a:r>
            <a:r>
              <a:rPr lang="en" sz="1100"/>
              <a:t> acts as a single point of access to both chat-based and completion-based language models.</a:t>
            </a:r>
            <a:endParaRPr sz="1100"/>
          </a:p>
          <a:p>
            <a:pPr indent="-298450" lvl="0" marL="457200" rtl="0" algn="l">
              <a:lnSpc>
                <a:spcPct val="115000"/>
              </a:lnSpc>
              <a:spcBef>
                <a:spcPts val="0"/>
              </a:spcBef>
              <a:spcAft>
                <a:spcPts val="0"/>
              </a:spcAft>
              <a:buSzPts val="1100"/>
              <a:buChar char="●"/>
            </a:pPr>
            <a:r>
              <a:rPr b="1" lang="en" sz="1100"/>
              <a:t>How it Works</a:t>
            </a:r>
            <a:r>
              <a:rPr lang="en" sz="1100"/>
              <a:t>: Based on the value of </a:t>
            </a:r>
            <a:r>
              <a:rPr lang="en" sz="1100">
                <a:solidFill>
                  <a:srgbClr val="188038"/>
                </a:solidFill>
                <a:latin typeface="Roboto Mono"/>
                <a:ea typeface="Roboto Mono"/>
                <a:cs typeface="Roboto Mono"/>
                <a:sym typeface="Roboto Mono"/>
              </a:rPr>
              <a:t>model_type</a:t>
            </a:r>
            <a:r>
              <a:rPr lang="en" sz="1100"/>
              <a:t> ("Chat" or "Completion"), the wrapper chooses which underlying wrapper to use (either </a:t>
            </a:r>
            <a:r>
              <a:rPr lang="en" sz="1100">
                <a:solidFill>
                  <a:srgbClr val="188038"/>
                </a:solidFill>
                <a:latin typeface="Roboto Mono"/>
                <a:ea typeface="Roboto Mono"/>
                <a:cs typeface="Roboto Mono"/>
                <a:sym typeface="Roboto Mono"/>
              </a:rPr>
              <a:t>ChatModelWrapper</a:t>
            </a:r>
            <a:r>
              <a:rPr lang="en" sz="1100"/>
              <a:t> for chat models or </a:t>
            </a:r>
            <a:r>
              <a:rPr lang="en" sz="1100">
                <a:solidFill>
                  <a:srgbClr val="188038"/>
                </a:solidFill>
                <a:latin typeface="Roboto Mono"/>
                <a:ea typeface="Roboto Mono"/>
                <a:cs typeface="Roboto Mono"/>
                <a:sym typeface="Roboto Mono"/>
              </a:rPr>
              <a:t>CompletionModelWrapper</a:t>
            </a:r>
            <a:r>
              <a:rPr lang="en" sz="1100"/>
              <a:t> for completion models).</a:t>
            </a:r>
            <a:endParaRPr sz="1100"/>
          </a:p>
          <a:p>
            <a:pPr indent="-298450" lvl="0" marL="457200" rtl="0" algn="l">
              <a:lnSpc>
                <a:spcPct val="115000"/>
              </a:lnSpc>
              <a:spcBef>
                <a:spcPts val="0"/>
              </a:spcBef>
              <a:spcAft>
                <a:spcPts val="0"/>
              </a:spcAft>
              <a:buSzPts val="1100"/>
              <a:buChar char="●"/>
            </a:pPr>
            <a:r>
              <a:rPr b="1" lang="en" sz="1100"/>
              <a:t>Benefit</a:t>
            </a:r>
            <a:r>
              <a:rPr lang="en" sz="1100"/>
              <a:t>: This unifies the API call interface so users don’t need to worry about the specifics of which model type they’re using—they simply pass input and receive output.</a:t>
            </a:r>
            <a:endParaRPr sz="1100"/>
          </a:p>
          <a:p>
            <a:pPr indent="0" lvl="0" marL="0" rtl="0" algn="l">
              <a:spcBef>
                <a:spcPts val="120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are Wrapper Methods Useful?</a:t>
            </a:r>
            <a:endParaRPr/>
          </a:p>
        </p:txBody>
      </p:sp>
      <p:sp>
        <p:nvSpPr>
          <p:cNvPr id="117" name="Google Shape;117;p21"/>
          <p:cNvSpPr txBox="1"/>
          <p:nvPr/>
        </p:nvSpPr>
        <p:spPr>
          <a:xfrm>
            <a:off x="332175" y="1288575"/>
            <a:ext cx="8520600" cy="38550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dk2"/>
              </a:buClr>
              <a:buSzPts val="1300"/>
              <a:buFont typeface="Roboto"/>
              <a:buChar char="●"/>
            </a:pPr>
            <a:r>
              <a:rPr b="1" lang="en" sz="1300">
                <a:solidFill>
                  <a:schemeClr val="dk2"/>
                </a:solidFill>
                <a:latin typeface="Roboto"/>
                <a:ea typeface="Roboto"/>
                <a:cs typeface="Roboto"/>
                <a:sym typeface="Roboto"/>
              </a:rPr>
              <a:t>Classification Problems:</a:t>
            </a:r>
            <a:endParaRPr b="1" sz="1300">
              <a:solidFill>
                <a:schemeClr val="dk2"/>
              </a:solidFill>
              <a:latin typeface="Roboto"/>
              <a:ea typeface="Roboto"/>
              <a:cs typeface="Roboto"/>
              <a:sym typeface="Roboto"/>
            </a:endParaRPr>
          </a:p>
          <a:p>
            <a:pPr indent="-298450" lvl="1" marL="914400" rtl="0" algn="l">
              <a:spcBef>
                <a:spcPts val="0"/>
              </a:spcBef>
              <a:spcAft>
                <a:spcPts val="0"/>
              </a:spcAft>
              <a:buClr>
                <a:schemeClr val="dk2"/>
              </a:buClr>
              <a:buSzPts val="1100"/>
              <a:buFont typeface="Roboto"/>
              <a:buChar char="○"/>
            </a:pPr>
            <a:r>
              <a:rPr lang="en" sz="1100">
                <a:solidFill>
                  <a:schemeClr val="dk2"/>
                </a:solidFill>
                <a:latin typeface="Roboto"/>
                <a:ea typeface="Roboto"/>
                <a:cs typeface="Roboto"/>
                <a:sym typeface="Roboto"/>
              </a:rPr>
              <a:t>Helps select the most </a:t>
            </a:r>
            <a:r>
              <a:rPr lang="en" sz="1100">
                <a:solidFill>
                  <a:schemeClr val="dk2"/>
                </a:solidFill>
                <a:latin typeface="Roboto"/>
                <a:ea typeface="Roboto"/>
                <a:cs typeface="Roboto"/>
                <a:sym typeface="Roboto"/>
              </a:rPr>
              <a:t>relevant</a:t>
            </a:r>
            <a:r>
              <a:rPr lang="en" sz="1100">
                <a:solidFill>
                  <a:schemeClr val="dk2"/>
                </a:solidFill>
                <a:latin typeface="Roboto"/>
                <a:ea typeface="Roboto"/>
                <a:cs typeface="Roboto"/>
                <a:sym typeface="Roboto"/>
              </a:rPr>
              <a:t> features (like certain words, symptoms, or signals) to improve classification accuracy.</a:t>
            </a:r>
            <a:endParaRPr sz="1100">
              <a:solidFill>
                <a:schemeClr val="dk2"/>
              </a:solidFill>
              <a:latin typeface="Roboto"/>
              <a:ea typeface="Roboto"/>
              <a:cs typeface="Roboto"/>
              <a:sym typeface="Roboto"/>
            </a:endParaRPr>
          </a:p>
          <a:p>
            <a:pPr indent="-298450" lvl="1" marL="914400" rtl="0" algn="l">
              <a:spcBef>
                <a:spcPts val="0"/>
              </a:spcBef>
              <a:spcAft>
                <a:spcPts val="0"/>
              </a:spcAft>
              <a:buClr>
                <a:schemeClr val="dk2"/>
              </a:buClr>
              <a:buSzPts val="1100"/>
              <a:buFont typeface="Roboto"/>
              <a:buChar char="○"/>
            </a:pPr>
            <a:r>
              <a:rPr lang="en" sz="1100">
                <a:solidFill>
                  <a:schemeClr val="dk2"/>
                </a:solidFill>
                <a:latin typeface="Roboto"/>
                <a:ea typeface="Roboto"/>
                <a:cs typeface="Roboto"/>
                <a:sym typeface="Roboto"/>
              </a:rPr>
              <a:t>Examples: Spam detection &amp; medical diagnosis.</a:t>
            </a:r>
            <a:endParaRPr sz="1100">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b="1" lang="en" sz="1300">
                <a:solidFill>
                  <a:schemeClr val="dk2"/>
                </a:solidFill>
                <a:latin typeface="Roboto"/>
                <a:ea typeface="Roboto"/>
                <a:cs typeface="Roboto"/>
                <a:sym typeface="Roboto"/>
              </a:rPr>
              <a:t>Regression Problems:</a:t>
            </a:r>
            <a:endParaRPr b="1" sz="1300">
              <a:solidFill>
                <a:schemeClr val="dk2"/>
              </a:solidFill>
              <a:latin typeface="Roboto"/>
              <a:ea typeface="Roboto"/>
              <a:cs typeface="Roboto"/>
              <a:sym typeface="Roboto"/>
            </a:endParaRPr>
          </a:p>
          <a:p>
            <a:pPr indent="-298450" lvl="1" marL="914400" rtl="0" algn="l">
              <a:spcBef>
                <a:spcPts val="0"/>
              </a:spcBef>
              <a:spcAft>
                <a:spcPts val="0"/>
              </a:spcAft>
              <a:buClr>
                <a:schemeClr val="dk2"/>
              </a:buClr>
              <a:buSzPts val="1100"/>
              <a:buFont typeface="Roboto"/>
              <a:buChar char="○"/>
            </a:pPr>
            <a:r>
              <a:rPr lang="en" sz="1100">
                <a:solidFill>
                  <a:schemeClr val="dk2"/>
                </a:solidFill>
                <a:latin typeface="Roboto"/>
                <a:ea typeface="Roboto"/>
                <a:cs typeface="Roboto"/>
                <a:sym typeface="Roboto"/>
              </a:rPr>
              <a:t>Helps predictive modeling as they’re used to identify key predictors that can minimize prediction errors.</a:t>
            </a:r>
            <a:endParaRPr sz="1100">
              <a:solidFill>
                <a:schemeClr val="dk2"/>
              </a:solidFill>
              <a:latin typeface="Roboto"/>
              <a:ea typeface="Roboto"/>
              <a:cs typeface="Roboto"/>
              <a:sym typeface="Roboto"/>
            </a:endParaRPr>
          </a:p>
          <a:p>
            <a:pPr indent="-298450" lvl="1" marL="914400" rtl="0" algn="l">
              <a:spcBef>
                <a:spcPts val="0"/>
              </a:spcBef>
              <a:spcAft>
                <a:spcPts val="0"/>
              </a:spcAft>
              <a:buClr>
                <a:schemeClr val="dk2"/>
              </a:buClr>
              <a:buSzPts val="1100"/>
              <a:buFont typeface="Roboto"/>
              <a:buChar char="○"/>
            </a:pPr>
            <a:r>
              <a:rPr lang="en" sz="1100">
                <a:solidFill>
                  <a:schemeClr val="dk2"/>
                </a:solidFill>
                <a:latin typeface="Roboto"/>
                <a:ea typeface="Roboto"/>
                <a:cs typeface="Roboto"/>
                <a:sym typeface="Roboto"/>
              </a:rPr>
              <a:t>Examples: Predicting house prices &amp; stock prices.</a:t>
            </a:r>
            <a:endParaRPr sz="1100">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b="1" lang="en" sz="1300">
                <a:solidFill>
                  <a:schemeClr val="dk2"/>
                </a:solidFill>
                <a:latin typeface="Roboto"/>
                <a:ea typeface="Roboto"/>
                <a:cs typeface="Roboto"/>
                <a:sym typeface="Roboto"/>
              </a:rPr>
              <a:t>Natural Language Processing:</a:t>
            </a:r>
            <a:endParaRPr b="1" sz="1300">
              <a:solidFill>
                <a:schemeClr val="dk2"/>
              </a:solidFill>
              <a:latin typeface="Roboto"/>
              <a:ea typeface="Roboto"/>
              <a:cs typeface="Roboto"/>
              <a:sym typeface="Roboto"/>
            </a:endParaRPr>
          </a:p>
          <a:p>
            <a:pPr indent="-298450" lvl="1" marL="914400" rtl="0" algn="l">
              <a:spcBef>
                <a:spcPts val="0"/>
              </a:spcBef>
              <a:spcAft>
                <a:spcPts val="0"/>
              </a:spcAft>
              <a:buClr>
                <a:schemeClr val="dk2"/>
              </a:buClr>
              <a:buSzPts val="1100"/>
              <a:buFont typeface="Roboto"/>
              <a:buChar char="○"/>
            </a:pPr>
            <a:r>
              <a:rPr lang="en" sz="1100">
                <a:solidFill>
                  <a:schemeClr val="dk2"/>
                </a:solidFill>
                <a:latin typeface="Roboto"/>
                <a:ea typeface="Roboto"/>
                <a:cs typeface="Roboto"/>
                <a:sym typeface="Roboto"/>
              </a:rPr>
              <a:t>Helps in text-based applications as they’re used to identify key terms or phrases that influence the model’s prediction the most.</a:t>
            </a:r>
            <a:endParaRPr sz="1100">
              <a:solidFill>
                <a:schemeClr val="dk2"/>
              </a:solidFill>
              <a:latin typeface="Roboto"/>
              <a:ea typeface="Roboto"/>
              <a:cs typeface="Roboto"/>
              <a:sym typeface="Roboto"/>
            </a:endParaRPr>
          </a:p>
          <a:p>
            <a:pPr indent="-298450" lvl="1" marL="914400" rtl="0" algn="l">
              <a:spcBef>
                <a:spcPts val="0"/>
              </a:spcBef>
              <a:spcAft>
                <a:spcPts val="0"/>
              </a:spcAft>
              <a:buClr>
                <a:schemeClr val="dk2"/>
              </a:buClr>
              <a:buSzPts val="1100"/>
              <a:buFont typeface="Roboto"/>
              <a:buChar char="○"/>
            </a:pPr>
            <a:r>
              <a:rPr lang="en" sz="1100">
                <a:solidFill>
                  <a:schemeClr val="dk2"/>
                </a:solidFill>
                <a:latin typeface="Roboto"/>
                <a:ea typeface="Roboto"/>
                <a:cs typeface="Roboto"/>
                <a:sym typeface="Roboto"/>
              </a:rPr>
              <a:t>Examples: Document classification &amp; sentiment analysis.</a:t>
            </a:r>
            <a:endParaRPr sz="1100">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b="1" lang="en" sz="1300">
                <a:solidFill>
                  <a:schemeClr val="dk2"/>
                </a:solidFill>
                <a:latin typeface="Roboto"/>
                <a:ea typeface="Roboto"/>
                <a:cs typeface="Roboto"/>
                <a:sym typeface="Roboto"/>
              </a:rPr>
              <a:t>Computer Vision:</a:t>
            </a:r>
            <a:endParaRPr b="1" sz="1300">
              <a:solidFill>
                <a:schemeClr val="dk2"/>
              </a:solidFill>
              <a:latin typeface="Roboto"/>
              <a:ea typeface="Roboto"/>
              <a:cs typeface="Roboto"/>
              <a:sym typeface="Roboto"/>
            </a:endParaRPr>
          </a:p>
          <a:p>
            <a:pPr indent="-298450" lvl="1" marL="914400" rtl="0" algn="l">
              <a:spcBef>
                <a:spcPts val="0"/>
              </a:spcBef>
              <a:spcAft>
                <a:spcPts val="0"/>
              </a:spcAft>
              <a:buClr>
                <a:schemeClr val="dk2"/>
              </a:buClr>
              <a:buSzPts val="1100"/>
              <a:buFont typeface="Roboto"/>
              <a:buChar char="○"/>
            </a:pPr>
            <a:r>
              <a:rPr lang="en" sz="1100">
                <a:solidFill>
                  <a:schemeClr val="dk2"/>
                </a:solidFill>
                <a:latin typeface="Roboto"/>
                <a:ea typeface="Roboto"/>
                <a:cs typeface="Roboto"/>
                <a:sym typeface="Roboto"/>
              </a:rPr>
              <a:t>Helps application to image classification tasks (e.g. identifying objects in photos) to select the most relevant image features (like edges, textures) for improving performance.</a:t>
            </a:r>
            <a:endParaRPr sz="1100">
              <a:solidFill>
                <a:schemeClr val="dk2"/>
              </a:solidFill>
              <a:latin typeface="Roboto"/>
              <a:ea typeface="Roboto"/>
              <a:cs typeface="Roboto"/>
              <a:sym typeface="Roboto"/>
            </a:endParaRPr>
          </a:p>
          <a:p>
            <a:pPr indent="-298450" lvl="1" marL="914400" rtl="0" algn="l">
              <a:spcBef>
                <a:spcPts val="0"/>
              </a:spcBef>
              <a:spcAft>
                <a:spcPts val="0"/>
              </a:spcAft>
              <a:buClr>
                <a:schemeClr val="dk2"/>
              </a:buClr>
              <a:buSzPts val="1100"/>
              <a:buFont typeface="Roboto"/>
              <a:buChar char="○"/>
            </a:pPr>
            <a:r>
              <a:rPr lang="en" sz="1100">
                <a:solidFill>
                  <a:schemeClr val="dk2"/>
                </a:solidFill>
                <a:latin typeface="Roboto"/>
                <a:ea typeface="Roboto"/>
                <a:cs typeface="Roboto"/>
                <a:sym typeface="Roboto"/>
              </a:rPr>
              <a:t>Examples: Facial recognition, object detection, &amp; autonomous vehicles.</a:t>
            </a:r>
            <a:endParaRPr sz="1100">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b="1" lang="en" sz="1300">
                <a:solidFill>
                  <a:schemeClr val="dk2"/>
                </a:solidFill>
                <a:latin typeface="Roboto"/>
                <a:ea typeface="Roboto"/>
                <a:cs typeface="Roboto"/>
                <a:sym typeface="Roboto"/>
              </a:rPr>
              <a:t>Marketing &amp; Customer Analytics:</a:t>
            </a:r>
            <a:endParaRPr b="1" sz="1300">
              <a:solidFill>
                <a:schemeClr val="dk2"/>
              </a:solidFill>
              <a:latin typeface="Roboto"/>
              <a:ea typeface="Roboto"/>
              <a:cs typeface="Roboto"/>
              <a:sym typeface="Roboto"/>
            </a:endParaRPr>
          </a:p>
          <a:p>
            <a:pPr indent="-298450" lvl="1" marL="914400" rtl="0" algn="l">
              <a:spcBef>
                <a:spcPts val="0"/>
              </a:spcBef>
              <a:spcAft>
                <a:spcPts val="0"/>
              </a:spcAft>
              <a:buClr>
                <a:schemeClr val="dk2"/>
              </a:buClr>
              <a:buSzPts val="1100"/>
              <a:buFont typeface="Roboto"/>
              <a:buChar char="○"/>
            </a:pPr>
            <a:r>
              <a:rPr lang="en" sz="1100">
                <a:solidFill>
                  <a:schemeClr val="dk2"/>
                </a:solidFill>
                <a:latin typeface="Roboto"/>
                <a:ea typeface="Roboto"/>
                <a:cs typeface="Roboto"/>
                <a:sym typeface="Roboto"/>
              </a:rPr>
              <a:t>Helps select features that predict customer behavior which helps in targeting marketing efforts or improving customer </a:t>
            </a:r>
            <a:r>
              <a:rPr lang="en" sz="1100">
                <a:solidFill>
                  <a:schemeClr val="dk2"/>
                </a:solidFill>
                <a:latin typeface="Roboto"/>
                <a:ea typeface="Roboto"/>
                <a:cs typeface="Roboto"/>
                <a:sym typeface="Roboto"/>
              </a:rPr>
              <a:t>retention</a:t>
            </a:r>
            <a:r>
              <a:rPr lang="en" sz="1100">
                <a:solidFill>
                  <a:schemeClr val="dk2"/>
                </a:solidFill>
                <a:latin typeface="Roboto"/>
                <a:ea typeface="Roboto"/>
                <a:cs typeface="Roboto"/>
                <a:sym typeface="Roboto"/>
              </a:rPr>
              <a:t> models.</a:t>
            </a:r>
            <a:endParaRPr sz="1100">
              <a:solidFill>
                <a:schemeClr val="dk2"/>
              </a:solidFill>
              <a:latin typeface="Roboto"/>
              <a:ea typeface="Roboto"/>
              <a:cs typeface="Roboto"/>
              <a:sym typeface="Roboto"/>
            </a:endParaRPr>
          </a:p>
          <a:p>
            <a:pPr indent="-298450" lvl="1" marL="914400" rtl="0" algn="l">
              <a:spcBef>
                <a:spcPts val="0"/>
              </a:spcBef>
              <a:spcAft>
                <a:spcPts val="0"/>
              </a:spcAft>
              <a:buClr>
                <a:schemeClr val="dk2"/>
              </a:buClr>
              <a:buSzPts val="1100"/>
              <a:buFont typeface="Roboto"/>
              <a:buChar char="○"/>
            </a:pPr>
            <a:r>
              <a:rPr lang="en" sz="1100">
                <a:solidFill>
                  <a:schemeClr val="dk2"/>
                </a:solidFill>
                <a:latin typeface="Roboto"/>
                <a:ea typeface="Roboto"/>
                <a:cs typeface="Roboto"/>
                <a:sym typeface="Roboto"/>
              </a:rPr>
              <a:t>Examples: buying patterns &amp; customer churn.</a:t>
            </a:r>
            <a:endParaRPr sz="1100">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b="1" lang="en" sz="1300">
                <a:solidFill>
                  <a:schemeClr val="dk2"/>
                </a:solidFill>
                <a:latin typeface="Roboto"/>
                <a:ea typeface="Roboto"/>
                <a:cs typeface="Roboto"/>
                <a:sym typeface="Roboto"/>
              </a:rPr>
              <a:t>Time-Series Analysis:</a:t>
            </a:r>
            <a:endParaRPr b="1" sz="1300">
              <a:solidFill>
                <a:schemeClr val="dk2"/>
              </a:solidFill>
              <a:latin typeface="Roboto"/>
              <a:ea typeface="Roboto"/>
              <a:cs typeface="Roboto"/>
              <a:sym typeface="Roboto"/>
            </a:endParaRPr>
          </a:p>
          <a:p>
            <a:pPr indent="-298450" lvl="1" marL="914400" rtl="0" algn="l">
              <a:spcBef>
                <a:spcPts val="0"/>
              </a:spcBef>
              <a:spcAft>
                <a:spcPts val="0"/>
              </a:spcAft>
              <a:buClr>
                <a:schemeClr val="dk2"/>
              </a:buClr>
              <a:buSzPts val="1100"/>
              <a:buFont typeface="Roboto"/>
              <a:buChar char="○"/>
            </a:pPr>
            <a:r>
              <a:rPr lang="en" sz="1100">
                <a:solidFill>
                  <a:schemeClr val="dk2"/>
                </a:solidFill>
                <a:latin typeface="Roboto"/>
                <a:ea typeface="Roboto"/>
                <a:cs typeface="Roboto"/>
                <a:sym typeface="Roboto"/>
              </a:rPr>
              <a:t>Helps identify which time-related features are most relevant for making accurate predictions.</a:t>
            </a:r>
            <a:endParaRPr sz="1100">
              <a:solidFill>
                <a:schemeClr val="dk2"/>
              </a:solidFill>
              <a:latin typeface="Roboto"/>
              <a:ea typeface="Roboto"/>
              <a:cs typeface="Roboto"/>
              <a:sym typeface="Roboto"/>
            </a:endParaRPr>
          </a:p>
          <a:p>
            <a:pPr indent="-298450" lvl="1" marL="914400" rtl="0" algn="l">
              <a:spcBef>
                <a:spcPts val="0"/>
              </a:spcBef>
              <a:spcAft>
                <a:spcPts val="0"/>
              </a:spcAft>
              <a:buClr>
                <a:schemeClr val="dk2"/>
              </a:buClr>
              <a:buSzPts val="1100"/>
              <a:buFont typeface="Roboto"/>
              <a:buChar char="○"/>
            </a:pPr>
            <a:r>
              <a:rPr lang="en" sz="1100">
                <a:solidFill>
                  <a:schemeClr val="dk2"/>
                </a:solidFill>
                <a:latin typeface="Roboto"/>
                <a:ea typeface="Roboto"/>
                <a:cs typeface="Roboto"/>
                <a:sym typeface="Roboto"/>
              </a:rPr>
              <a:t>Examples: weather prediction &amp; stock market analysis.</a:t>
            </a:r>
            <a:endParaRPr sz="1100">
              <a:solidFill>
                <a:schemeClr val="dk2"/>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