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notesMasterIdLst>
    <p:notesMasterId r:id="rId16"/>
  </p:notesMasterIdLst>
  <p:handoutMasterIdLst>
    <p:handoutMasterId r:id="rId17"/>
  </p:handoutMasterIdLst>
  <p:sldIdLst>
    <p:sldId id="485" r:id="rId2"/>
    <p:sldId id="472" r:id="rId3"/>
    <p:sldId id="497" r:id="rId4"/>
    <p:sldId id="498" r:id="rId5"/>
    <p:sldId id="499" r:id="rId6"/>
    <p:sldId id="275" r:id="rId7"/>
    <p:sldId id="390" r:id="rId8"/>
    <p:sldId id="488" r:id="rId9"/>
    <p:sldId id="501" r:id="rId10"/>
    <p:sldId id="500" r:id="rId11"/>
    <p:sldId id="469" r:id="rId12"/>
    <p:sldId id="406" r:id="rId13"/>
    <p:sldId id="491" r:id="rId14"/>
    <p:sldId id="492" r:id="rId15"/>
  </p:sldIdLst>
  <p:sldSz cx="9144000" cy="5143500" type="screen16x9"/>
  <p:notesSz cx="6858000" cy="9144000"/>
  <p:custDataLst>
    <p:tags r:id="rId18"/>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1">
          <p15:clr>
            <a:srgbClr val="A4A3A4"/>
          </p15:clr>
        </p15:guide>
        <p15:guide id="4" orient="horz" pos="680">
          <p15:clr>
            <a:srgbClr val="A4A3A4"/>
          </p15:clr>
        </p15:guide>
        <p15:guide id="5" orient="horz" pos="2927">
          <p15:clr>
            <a:srgbClr val="A4A3A4"/>
          </p15:clr>
        </p15:guide>
        <p15:guide id="6" pos="2875">
          <p15:clr>
            <a:srgbClr val="A4A3A4"/>
          </p15:clr>
        </p15:guide>
        <p15:guide id="7" pos="373">
          <p15:clr>
            <a:srgbClr val="A4A3A4"/>
          </p15:clr>
        </p15:guide>
        <p15:guide id="8" pos="5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9700"/>
    <a:srgbClr val="909090"/>
    <a:srgbClr val="454545"/>
    <a:srgbClr val="FF8607"/>
    <a:srgbClr val="282828"/>
    <a:srgbClr val="071F65"/>
    <a:srgbClr val="006CB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17" autoAdjust="0"/>
    <p:restoredTop sz="95494" autoAdjust="0"/>
  </p:normalViewPr>
  <p:slideViewPr>
    <p:cSldViewPr snapToGrid="0" snapToObjects="1">
      <p:cViewPr varScale="1">
        <p:scale>
          <a:sx n="90" d="100"/>
          <a:sy n="90" d="100"/>
        </p:scale>
        <p:origin x="67" y="1200"/>
      </p:cViewPr>
      <p:guideLst>
        <p:guide orient="horz" pos="2160"/>
        <p:guide pos="3840"/>
        <p:guide orient="horz" pos="1621"/>
        <p:guide orient="horz" pos="680"/>
        <p:guide orient="horz" pos="2927"/>
        <p:guide pos="2875"/>
        <p:guide pos="373"/>
        <p:guide pos="53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t>2021/6/26</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t>‹#›</a:t>
            </a:fld>
            <a:endParaRPr kumimoji="1" lang="zh-CN" altLang="en-US"/>
          </a:p>
        </p:txBody>
      </p:sp>
    </p:spTree>
    <p:extLst>
      <p:ext uri="{BB962C8B-B14F-4D97-AF65-F5344CB8AC3E}">
        <p14:creationId xmlns:p14="http://schemas.microsoft.com/office/powerpoint/2010/main" val="566196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2021/6/26</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1820028297"/>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a:t>
            </a:fld>
            <a:endParaRPr kumimoji="1" lang="zh-CN" altLang="en-US"/>
          </a:p>
        </p:txBody>
      </p:sp>
    </p:spTree>
    <p:extLst>
      <p:ext uri="{BB962C8B-B14F-4D97-AF65-F5344CB8AC3E}">
        <p14:creationId xmlns:p14="http://schemas.microsoft.com/office/powerpoint/2010/main" val="2325077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10</a:t>
            </a:fld>
            <a:endParaRPr kumimoji="1" lang="zh-CN" altLang="en-US"/>
          </a:p>
        </p:txBody>
      </p:sp>
    </p:spTree>
    <p:extLst>
      <p:ext uri="{BB962C8B-B14F-4D97-AF65-F5344CB8AC3E}">
        <p14:creationId xmlns:p14="http://schemas.microsoft.com/office/powerpoint/2010/main" val="2902432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extLst>
      <p:ext uri="{BB962C8B-B14F-4D97-AF65-F5344CB8AC3E}">
        <p14:creationId xmlns:p14="http://schemas.microsoft.com/office/powerpoint/2010/main" val="2325077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12</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13</a:t>
            </a:fld>
            <a:endParaRPr kumimoji="1" lang="zh-CN" altLang="en-US"/>
          </a:p>
        </p:txBody>
      </p:sp>
    </p:spTree>
    <p:extLst>
      <p:ext uri="{BB962C8B-B14F-4D97-AF65-F5344CB8AC3E}">
        <p14:creationId xmlns:p14="http://schemas.microsoft.com/office/powerpoint/2010/main" val="1897413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14</a:t>
            </a:fld>
            <a:endParaRPr kumimoji="1" lang="zh-CN" altLang="en-US"/>
          </a:p>
        </p:txBody>
      </p:sp>
    </p:spTree>
    <p:extLst>
      <p:ext uri="{BB962C8B-B14F-4D97-AF65-F5344CB8AC3E}">
        <p14:creationId xmlns:p14="http://schemas.microsoft.com/office/powerpoint/2010/main" val="1968451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extLst>
      <p:ext uri="{BB962C8B-B14F-4D97-AF65-F5344CB8AC3E}">
        <p14:creationId xmlns:p14="http://schemas.microsoft.com/office/powerpoint/2010/main" val="4007029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extLst>
      <p:ext uri="{BB962C8B-B14F-4D97-AF65-F5344CB8AC3E}">
        <p14:creationId xmlns:p14="http://schemas.microsoft.com/office/powerpoint/2010/main" val="232453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extLst>
      <p:ext uri="{BB962C8B-B14F-4D97-AF65-F5344CB8AC3E}">
        <p14:creationId xmlns:p14="http://schemas.microsoft.com/office/powerpoint/2010/main" val="3733677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extLst>
      <p:ext uri="{BB962C8B-B14F-4D97-AF65-F5344CB8AC3E}">
        <p14:creationId xmlns:p14="http://schemas.microsoft.com/office/powerpoint/2010/main" val="2605934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extLst>
      <p:ext uri="{BB962C8B-B14F-4D97-AF65-F5344CB8AC3E}">
        <p14:creationId xmlns:p14="http://schemas.microsoft.com/office/powerpoint/2010/main" val="510614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9</a:t>
            </a:fld>
            <a:endParaRPr kumimoji="1" lang="zh-CN" altLang="en-US"/>
          </a:p>
        </p:txBody>
      </p:sp>
    </p:spTree>
    <p:extLst>
      <p:ext uri="{BB962C8B-B14F-4D97-AF65-F5344CB8AC3E}">
        <p14:creationId xmlns:p14="http://schemas.microsoft.com/office/powerpoint/2010/main" val="4287767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5E12CB2-A74F-417D-9778-4B491DE5BCA5}"/>
              </a:ext>
            </a:extLst>
          </p:cNvPr>
          <p:cNvPicPr>
            <a:picLocks noChangeAspect="1"/>
          </p:cNvPicPr>
          <p:nvPr userDrawn="1"/>
        </p:nvPicPr>
        <p:blipFill>
          <a:blip r:embed="rId2"/>
          <a:stretch>
            <a:fillRect/>
          </a:stretch>
        </p:blipFill>
        <p:spPr>
          <a:xfrm>
            <a:off x="6502400" y="270510"/>
            <a:ext cx="2423164" cy="424958"/>
          </a:xfrm>
          <a:prstGeom prst="rect">
            <a:avLst/>
          </a:prstGeom>
        </p:spPr>
      </p:pic>
    </p:spTree>
    <p:extLst>
      <p:ext uri="{BB962C8B-B14F-4D97-AF65-F5344CB8AC3E}">
        <p14:creationId xmlns:p14="http://schemas.microsoft.com/office/powerpoint/2010/main" val="1371339205"/>
      </p:ext>
    </p:extLst>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itchFamily="34" charset="-122"/>
                <a:ea typeface="微软雅黑" pitchFamily="34" charset="-122"/>
              </a:rPr>
              <a:t>第 </a:t>
            </a:r>
            <a:fld id="{2EEF1883-7A0E-4F66-9932-E581691AD397}" type="slidenum">
              <a:rPr lang="zh-CN" altLang="en-US" sz="1200">
                <a:solidFill>
                  <a:schemeClr val="tx1">
                    <a:lumMod val="65000"/>
                    <a:lumOff val="35000"/>
                  </a:schemeClr>
                </a:solidFill>
              </a:rPr>
              <a:pPr algn="ctr">
                <a:defRPr/>
              </a:pPr>
              <a:t>‹#›</a:t>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itchFamily="34" charset="-122"/>
                <a:ea typeface="微软雅黑" pitchFamily="34" charset="-122"/>
              </a:rPr>
              <a:t>页</a:t>
            </a:r>
          </a:p>
        </p:txBody>
      </p:sp>
      <p:pic>
        <p:nvPicPr>
          <p:cNvPr id="5" name="图片 4">
            <a:extLst>
              <a:ext uri="{FF2B5EF4-FFF2-40B4-BE49-F238E27FC236}">
                <a16:creationId xmlns:a16="http://schemas.microsoft.com/office/drawing/2014/main" id="{17150F54-844E-43D4-85B9-CC2833D3AA69}"/>
              </a:ext>
            </a:extLst>
          </p:cNvPr>
          <p:cNvPicPr>
            <a:picLocks noChangeAspect="1"/>
          </p:cNvPicPr>
          <p:nvPr userDrawn="1"/>
        </p:nvPicPr>
        <p:blipFill>
          <a:blip r:embed="rId2"/>
          <a:stretch>
            <a:fillRect/>
          </a:stretch>
        </p:blipFill>
        <p:spPr>
          <a:xfrm>
            <a:off x="6502400" y="270510"/>
            <a:ext cx="2423164" cy="424958"/>
          </a:xfrm>
          <a:prstGeom prst="rect">
            <a:avLst/>
          </a:prstGeom>
        </p:spPr>
      </p:pic>
    </p:spTree>
    <p:extLst>
      <p:ext uri="{BB962C8B-B14F-4D97-AF65-F5344CB8AC3E}">
        <p14:creationId xmlns:p14="http://schemas.microsoft.com/office/powerpoint/2010/main" val="3392802762"/>
      </p:ext>
    </p:extLst>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52839BF-5BFA-407E-9EE1-C6B2407A08DA}"/>
              </a:ext>
            </a:extLst>
          </p:cNvPr>
          <p:cNvPicPr>
            <a:picLocks noChangeAspect="1"/>
          </p:cNvPicPr>
          <p:nvPr userDrawn="1"/>
        </p:nvPicPr>
        <p:blipFill>
          <a:blip r:embed="rId2"/>
          <a:stretch>
            <a:fillRect/>
          </a:stretch>
        </p:blipFill>
        <p:spPr>
          <a:xfrm>
            <a:off x="6424600" y="229868"/>
            <a:ext cx="2523324" cy="432000"/>
          </a:xfrm>
          <a:prstGeom prst="rect">
            <a:avLst/>
          </a:prstGeom>
        </p:spPr>
      </p:pic>
    </p:spTree>
    <p:extLst>
      <p:ext uri="{BB962C8B-B14F-4D97-AF65-F5344CB8AC3E}">
        <p14:creationId xmlns:p14="http://schemas.microsoft.com/office/powerpoint/2010/main" val="3506787259"/>
      </p:ext>
    </p:extLst>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2079579"/>
      </p:ext>
    </p:extLst>
  </p:cSld>
  <p:clrMap bg1="lt1" tx1="dk1" bg2="lt2" tx2="dk2" accent1="accent1" accent2="accent2" accent3="accent3" accent4="accent4" accent5="accent5" accent6="accent6" hlink="hlink" folHlink="folHlink"/>
  <p:sldLayoutIdLst>
    <p:sldLayoutId id="2147483718" r:id="rId1"/>
    <p:sldLayoutId id="2147483725" r:id="rId2"/>
    <p:sldLayoutId id="2147483724" r:id="rId3"/>
  </p:sldLayoutIdLst>
  <p:transition spd="slow" advClick="0" advTm="0">
    <p:wipe/>
  </p:transition>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891" indent="-267891"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farmer233.asuscomm.com:800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itee.com/Farmer-chong/vuejs-examples/tree/master/todo-list-app" TargetMode="External"/><Relationship Id="rId4" Type="http://schemas.openxmlformats.org/officeDocument/2006/relationships/hyperlink" Target="https://gitee.com/Farmer-chong/my-nooooob-code/tree/master/springBootDemo"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ee.com/Farmer-chong/simple-http-serv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529001" y="2948830"/>
            <a:ext cx="3422909" cy="354328"/>
          </a:xfrm>
          <a:prstGeom prst="rect">
            <a:avLst/>
          </a:prstGeom>
        </p:spPr>
        <p:txBody>
          <a:bodyPr wrap="square" lIns="68580" tIns="34290" rIns="68580" bIns="34290">
            <a:spAutoFit/>
          </a:bodyPr>
          <a:lstStyle/>
          <a:p>
            <a:pPr>
              <a:lnSpc>
                <a:spcPct val="150000"/>
              </a:lnSpc>
              <a:spcBef>
                <a:spcPct val="0"/>
              </a:spcBef>
            </a:pPr>
            <a:r>
              <a:rPr lang="zh-CN" altLang="en-US" b="1" dirty="0">
                <a:latin typeface="+mj-ea"/>
                <a:ea typeface="+mj-ea"/>
              </a:rPr>
              <a:t>计算机学院 </a:t>
            </a:r>
            <a:r>
              <a:rPr lang="en-US" altLang="zh-CN" b="1" dirty="0">
                <a:latin typeface="+mj-ea"/>
                <a:ea typeface="+mj-ea"/>
              </a:rPr>
              <a:t>18</a:t>
            </a:r>
            <a:r>
              <a:rPr lang="zh-CN" altLang="en-US" b="1" dirty="0">
                <a:latin typeface="+mj-ea"/>
                <a:ea typeface="+mj-ea"/>
              </a:rPr>
              <a:t>级软件工程</a:t>
            </a:r>
            <a:r>
              <a:rPr lang="en-US" altLang="zh-CN" b="1" dirty="0">
                <a:latin typeface="+mj-ea"/>
                <a:ea typeface="+mj-ea"/>
              </a:rPr>
              <a:t>2</a:t>
            </a:r>
            <a:r>
              <a:rPr lang="zh-CN" altLang="en-US" b="1" dirty="0">
                <a:latin typeface="+mj-ea"/>
                <a:ea typeface="+mj-ea"/>
              </a:rPr>
              <a:t>班</a:t>
            </a:r>
          </a:p>
        </p:txBody>
      </p:sp>
      <p:sp>
        <p:nvSpPr>
          <p:cNvPr id="22" name="矩形 21"/>
          <p:cNvSpPr/>
          <p:nvPr/>
        </p:nvSpPr>
        <p:spPr>
          <a:xfrm>
            <a:off x="2542581" y="3501938"/>
            <a:ext cx="1395254" cy="284693"/>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a:rPr>
              <a:t>答辩人：黎文翀</a:t>
            </a:r>
            <a:endParaRPr kumimoji="1" lang="en-US" altLang="zh-CN" b="1" dirty="0">
              <a:latin typeface="微软雅黑" panose="020B0503020204020204" pitchFamily="34" charset="-122"/>
              <a:ea typeface="微软雅黑" panose="020B0503020204020204" pitchFamily="34" charset="-122"/>
              <a:cs typeface="微软雅黑"/>
            </a:endParaRPr>
          </a:p>
        </p:txBody>
      </p:sp>
      <p:sp>
        <p:nvSpPr>
          <p:cNvPr id="23" name="矩形 22"/>
          <p:cNvSpPr/>
          <p:nvPr/>
        </p:nvSpPr>
        <p:spPr>
          <a:xfrm>
            <a:off x="2491470" y="2387138"/>
            <a:ext cx="6583409" cy="561692"/>
          </a:xfrm>
          <a:prstGeom prst="rect">
            <a:avLst/>
          </a:prstGeom>
        </p:spPr>
        <p:txBody>
          <a:bodyPr wrap="square" lIns="68580" tIns="34290" rIns="68580" bIns="34290">
            <a:spAutoFit/>
          </a:bodyPr>
          <a:lstStyle/>
          <a:p>
            <a:r>
              <a:rPr lang="en-US" altLang="zh-CN" sz="3200" b="1" dirty="0" err="1">
                <a:solidFill>
                  <a:srgbClr val="071F65"/>
                </a:solidFill>
                <a:latin typeface="+mj-ea"/>
                <a:ea typeface="+mj-ea"/>
              </a:rPr>
              <a:t>TodoList</a:t>
            </a:r>
            <a:r>
              <a:rPr lang="zh-CN" altLang="en-US" sz="3200" b="1" dirty="0">
                <a:solidFill>
                  <a:srgbClr val="071F65"/>
                </a:solidFill>
                <a:latin typeface="+mj-ea"/>
                <a:ea typeface="+mj-ea"/>
              </a:rPr>
              <a:t>系统的设计与实现</a:t>
            </a:r>
          </a:p>
        </p:txBody>
      </p:sp>
      <p:cxnSp>
        <p:nvCxnSpPr>
          <p:cNvPr id="24" name="直接连接符 23"/>
          <p:cNvCxnSpPr/>
          <p:nvPr/>
        </p:nvCxnSpPr>
        <p:spPr>
          <a:xfrm flipH="1">
            <a:off x="2542581" y="2900164"/>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91231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par>
                          <p:cTn id="22" fill="hold">
                            <p:stCondLst>
                              <p:cond delay="2500"/>
                            </p:stCondLst>
                            <p:childTnLst>
                              <p:par>
                                <p:cTn id="23" presetID="14" presetClass="entr" presetSubtype="1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randombar(horizontal)">
                                      <p:cBhvr>
                                        <p:cTn id="25" dur="500"/>
                                        <p:tgtEl>
                                          <p:spTgt spid="21"/>
                                        </p:tgtEl>
                                      </p:cBhvr>
                                    </p:animEffect>
                                  </p:childTnLst>
                                </p:cTn>
                              </p:par>
                            </p:childTnLst>
                          </p:cTn>
                        </p:par>
                        <p:par>
                          <p:cTn id="26" fill="hold">
                            <p:stCondLst>
                              <p:cond delay="3000"/>
                            </p:stCondLst>
                            <p:childTnLst>
                              <p:par>
                                <p:cTn id="27" presetID="2" presetClass="entr" presetSubtype="2"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1+#ppt_w/2"/>
                                          </p:val>
                                        </p:tav>
                                        <p:tav tm="100000">
                                          <p:val>
                                            <p:strVal val="#ppt_x"/>
                                          </p:val>
                                        </p:tav>
                                      </p:tavLst>
                                    </p:anim>
                                    <p:anim calcmode="lin" valueType="num">
                                      <p:cBhvr additive="base">
                                        <p:cTn id="30"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980F7E6-630C-434B-924E-81F874F73386}"/>
              </a:ext>
            </a:extLst>
          </p:cNvPr>
          <p:cNvPicPr>
            <a:picLocks noChangeAspect="1"/>
          </p:cNvPicPr>
          <p:nvPr/>
        </p:nvPicPr>
        <p:blipFill>
          <a:blip r:embed="rId3"/>
          <a:stretch>
            <a:fillRect/>
          </a:stretch>
        </p:blipFill>
        <p:spPr>
          <a:xfrm>
            <a:off x="1067486" y="425579"/>
            <a:ext cx="3792239" cy="4540079"/>
          </a:xfrm>
          <a:prstGeom prst="rect">
            <a:avLst/>
          </a:prstGeom>
        </p:spPr>
      </p:pic>
      <p:sp>
        <p:nvSpPr>
          <p:cNvPr id="19"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系统扩展与设计</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cxnSp>
        <p:nvCxnSpPr>
          <p:cNvPr id="27" name="直接连接符 26"/>
          <p:cNvCxnSpPr/>
          <p:nvPr/>
        </p:nvCxnSpPr>
        <p:spPr>
          <a:xfrm>
            <a:off x="4364364" y="966197"/>
            <a:ext cx="2992847"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8" name="文本框 40"/>
          <p:cNvSpPr txBox="1"/>
          <p:nvPr/>
        </p:nvSpPr>
        <p:spPr>
          <a:xfrm>
            <a:off x="5021979" y="980491"/>
            <a:ext cx="2889906" cy="584773"/>
          </a:xfrm>
          <a:prstGeom prst="rect">
            <a:avLst/>
          </a:prstGeom>
          <a:noFill/>
        </p:spPr>
        <p:txBody>
          <a:bodyPr wrap="square" lIns="91438" tIns="45719" rIns="91438" bIns="45719" rtlCol="0">
            <a:spAutoFit/>
          </a:bodyPr>
          <a:lstStyle/>
          <a:p>
            <a:r>
              <a:rPr lang="zh-CN" altLang="en-US" sz="1600" dirty="0">
                <a:solidFill>
                  <a:schemeClr val="tx1">
                    <a:lumMod val="85000"/>
                    <a:lumOff val="15000"/>
                  </a:schemeClr>
                </a:solidFill>
                <a:latin typeface="微软雅黑" pitchFamily="34" charset="-122"/>
                <a:ea typeface="微软雅黑" pitchFamily="34" charset="-122"/>
              </a:rPr>
              <a:t>以网页为例常用请求方式：</a:t>
            </a:r>
            <a:r>
              <a:rPr lang="en-US" altLang="zh-CN" sz="1600" dirty="0">
                <a:solidFill>
                  <a:schemeClr val="tx1">
                    <a:lumMod val="85000"/>
                    <a:lumOff val="15000"/>
                  </a:schemeClr>
                </a:solidFill>
                <a:latin typeface="微软雅黑" pitchFamily="34" charset="-122"/>
                <a:ea typeface="微软雅黑" pitchFamily="34" charset="-122"/>
              </a:rPr>
              <a:t>GET</a:t>
            </a:r>
            <a:r>
              <a:rPr lang="zh-CN" altLang="en-US" sz="1600" dirty="0">
                <a:solidFill>
                  <a:schemeClr val="tx1">
                    <a:lumMod val="85000"/>
                    <a:lumOff val="15000"/>
                  </a:schemeClr>
                </a:solidFill>
                <a:latin typeface="微软雅黑" pitchFamily="34" charset="-122"/>
                <a:ea typeface="微软雅黑" pitchFamily="34" charset="-122"/>
              </a:rPr>
              <a:t>、</a:t>
            </a:r>
            <a:r>
              <a:rPr lang="en-US" altLang="zh-CN" sz="1600" dirty="0">
                <a:solidFill>
                  <a:schemeClr val="tx1">
                    <a:lumMod val="85000"/>
                    <a:lumOff val="15000"/>
                  </a:schemeClr>
                </a:solidFill>
                <a:latin typeface="微软雅黑" pitchFamily="34" charset="-122"/>
                <a:ea typeface="微软雅黑" pitchFamily="34" charset="-122"/>
              </a:rPr>
              <a:t>POST</a:t>
            </a:r>
            <a:r>
              <a:rPr lang="zh-CN" altLang="en-US" sz="1600" dirty="0">
                <a:solidFill>
                  <a:schemeClr val="tx1">
                    <a:lumMod val="85000"/>
                    <a:lumOff val="15000"/>
                  </a:schemeClr>
                </a:solidFill>
                <a:latin typeface="微软雅黑" pitchFamily="34" charset="-122"/>
                <a:ea typeface="微软雅黑" pitchFamily="34" charset="-122"/>
              </a:rPr>
              <a:t>、</a:t>
            </a:r>
            <a:r>
              <a:rPr lang="en-US" altLang="zh-CN" sz="1600" dirty="0">
                <a:solidFill>
                  <a:schemeClr val="tx1">
                    <a:lumMod val="85000"/>
                    <a:lumOff val="15000"/>
                  </a:schemeClr>
                </a:solidFill>
                <a:latin typeface="微软雅黑" pitchFamily="34" charset="-122"/>
                <a:ea typeface="微软雅黑" pitchFamily="34" charset="-122"/>
              </a:rPr>
              <a:t>PUT</a:t>
            </a:r>
            <a:r>
              <a:rPr lang="zh-CN" altLang="en-US" sz="1600" dirty="0">
                <a:solidFill>
                  <a:schemeClr val="tx1">
                    <a:lumMod val="85000"/>
                    <a:lumOff val="15000"/>
                  </a:schemeClr>
                </a:solidFill>
                <a:latin typeface="微软雅黑" pitchFamily="34" charset="-122"/>
                <a:ea typeface="微软雅黑" pitchFamily="34" charset="-122"/>
              </a:rPr>
              <a:t>、</a:t>
            </a:r>
            <a:r>
              <a:rPr lang="en-US" altLang="zh-CN" sz="1600" dirty="0">
                <a:solidFill>
                  <a:schemeClr val="tx1">
                    <a:lumMod val="85000"/>
                    <a:lumOff val="15000"/>
                  </a:schemeClr>
                </a:solidFill>
                <a:latin typeface="微软雅黑" pitchFamily="34" charset="-122"/>
                <a:ea typeface="微软雅黑" pitchFamily="34" charset="-122"/>
              </a:rPr>
              <a:t>HEAD</a:t>
            </a:r>
            <a:r>
              <a:rPr lang="zh-CN" altLang="en-US" sz="1600" dirty="0">
                <a:solidFill>
                  <a:schemeClr val="tx1">
                    <a:lumMod val="85000"/>
                    <a:lumOff val="15000"/>
                  </a:schemeClr>
                </a:solidFill>
                <a:latin typeface="微软雅黑" pitchFamily="34" charset="-122"/>
                <a:ea typeface="微软雅黑" pitchFamily="34" charset="-122"/>
              </a:rPr>
              <a:t>等</a:t>
            </a:r>
            <a:endParaRPr lang="en-US" altLang="zh-CN" sz="1600" dirty="0">
              <a:solidFill>
                <a:schemeClr val="tx1">
                  <a:lumMod val="85000"/>
                  <a:lumOff val="15000"/>
                </a:schemeClr>
              </a:solidFill>
              <a:latin typeface="微软雅黑" pitchFamily="34" charset="-122"/>
              <a:ea typeface="微软雅黑" pitchFamily="34" charset="-122"/>
            </a:endParaRPr>
          </a:p>
        </p:txBody>
      </p:sp>
      <p:sp>
        <p:nvSpPr>
          <p:cNvPr id="29" name="文本框 41"/>
          <p:cNvSpPr txBox="1"/>
          <p:nvPr/>
        </p:nvSpPr>
        <p:spPr>
          <a:xfrm>
            <a:off x="5021978" y="657541"/>
            <a:ext cx="1960007" cy="369330"/>
          </a:xfrm>
          <a:prstGeom prst="rect">
            <a:avLst/>
          </a:prstGeom>
          <a:noFill/>
        </p:spPr>
        <p:txBody>
          <a:bodyPr wrap="square" lIns="91438" tIns="45719" rIns="91438" bIns="45719" rtlCol="0">
            <a:spAutoFit/>
          </a:bodyPr>
          <a:lstStyle/>
          <a:p>
            <a:r>
              <a:rPr lang="zh-CN" altLang="en-US" sz="1800" dirty="0">
                <a:solidFill>
                  <a:schemeClr val="tx1">
                    <a:lumMod val="85000"/>
                    <a:lumOff val="15000"/>
                  </a:schemeClr>
                </a:solidFill>
                <a:latin typeface="微软雅黑" pitchFamily="34" charset="-122"/>
                <a:ea typeface="微软雅黑" pitchFamily="34" charset="-122"/>
              </a:rPr>
              <a:t>前端（请求端）：</a:t>
            </a:r>
          </a:p>
        </p:txBody>
      </p:sp>
      <p:cxnSp>
        <p:nvCxnSpPr>
          <p:cNvPr id="33" name="直接连接符 32">
            <a:extLst>
              <a:ext uri="{FF2B5EF4-FFF2-40B4-BE49-F238E27FC236}">
                <a16:creationId xmlns:a16="http://schemas.microsoft.com/office/drawing/2014/main" id="{557F6901-BD97-4C76-B929-AEF601E16603}"/>
              </a:ext>
            </a:extLst>
          </p:cNvPr>
          <p:cNvCxnSpPr/>
          <p:nvPr/>
        </p:nvCxnSpPr>
        <p:spPr>
          <a:xfrm>
            <a:off x="4364364" y="2250046"/>
            <a:ext cx="2992847"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文本框 40">
            <a:extLst>
              <a:ext uri="{FF2B5EF4-FFF2-40B4-BE49-F238E27FC236}">
                <a16:creationId xmlns:a16="http://schemas.microsoft.com/office/drawing/2014/main" id="{806D709E-7B9C-48F6-8ED8-AB2E7F95D47C}"/>
              </a:ext>
            </a:extLst>
          </p:cNvPr>
          <p:cNvSpPr txBox="1"/>
          <p:nvPr/>
        </p:nvSpPr>
        <p:spPr>
          <a:xfrm>
            <a:off x="5021978" y="2264340"/>
            <a:ext cx="3761077" cy="584773"/>
          </a:xfrm>
          <a:prstGeom prst="rect">
            <a:avLst/>
          </a:prstGeom>
          <a:noFill/>
        </p:spPr>
        <p:txBody>
          <a:bodyPr wrap="square" lIns="91438" tIns="45719" rIns="91438" bIns="45719" rtlCol="0">
            <a:spAutoFit/>
          </a:bodyPr>
          <a:lstStyle/>
          <a:p>
            <a:r>
              <a:rPr lang="zh-CN" altLang="en-US" sz="1600" dirty="0">
                <a:solidFill>
                  <a:schemeClr val="tx1">
                    <a:lumMod val="85000"/>
                    <a:lumOff val="15000"/>
                  </a:schemeClr>
                </a:solidFill>
                <a:latin typeface="微软雅黑" pitchFamily="34" charset="-122"/>
                <a:ea typeface="微软雅黑" pitchFamily="34" charset="-122"/>
              </a:rPr>
              <a:t>编写报文控制器、报文头解析器、路由跳转控制器以及动态静态资源处理器</a:t>
            </a:r>
            <a:endParaRPr lang="en-US" altLang="zh-CN" sz="1600" dirty="0">
              <a:solidFill>
                <a:schemeClr val="tx1">
                  <a:lumMod val="85000"/>
                  <a:lumOff val="15000"/>
                </a:schemeClr>
              </a:solidFill>
              <a:latin typeface="微软雅黑" pitchFamily="34" charset="-122"/>
              <a:ea typeface="微软雅黑" pitchFamily="34" charset="-122"/>
            </a:endParaRPr>
          </a:p>
        </p:txBody>
      </p:sp>
      <p:sp>
        <p:nvSpPr>
          <p:cNvPr id="35" name="文本框 41">
            <a:extLst>
              <a:ext uri="{FF2B5EF4-FFF2-40B4-BE49-F238E27FC236}">
                <a16:creationId xmlns:a16="http://schemas.microsoft.com/office/drawing/2014/main" id="{216B46D7-FA4E-482D-9804-61CADB458018}"/>
              </a:ext>
            </a:extLst>
          </p:cNvPr>
          <p:cNvSpPr txBox="1"/>
          <p:nvPr/>
        </p:nvSpPr>
        <p:spPr>
          <a:xfrm>
            <a:off x="5021979" y="1941390"/>
            <a:ext cx="1851892" cy="369330"/>
          </a:xfrm>
          <a:prstGeom prst="rect">
            <a:avLst/>
          </a:prstGeom>
          <a:noFill/>
        </p:spPr>
        <p:txBody>
          <a:bodyPr wrap="square" lIns="91438" tIns="45719" rIns="91438" bIns="45719" rtlCol="0">
            <a:spAutoFit/>
          </a:bodyPr>
          <a:lstStyle/>
          <a:p>
            <a:r>
              <a:rPr lang="zh-CN" altLang="en-US" sz="1800" dirty="0">
                <a:solidFill>
                  <a:schemeClr val="tx1">
                    <a:lumMod val="85000"/>
                    <a:lumOff val="15000"/>
                  </a:schemeClr>
                </a:solidFill>
                <a:latin typeface="微软雅黑" pitchFamily="34" charset="-122"/>
                <a:ea typeface="微软雅黑" pitchFamily="34" charset="-122"/>
              </a:rPr>
              <a:t>服务端：</a:t>
            </a:r>
          </a:p>
        </p:txBody>
      </p:sp>
      <p:cxnSp>
        <p:nvCxnSpPr>
          <p:cNvPr id="36" name="直接连接符 35">
            <a:extLst>
              <a:ext uri="{FF2B5EF4-FFF2-40B4-BE49-F238E27FC236}">
                <a16:creationId xmlns:a16="http://schemas.microsoft.com/office/drawing/2014/main" id="{46585F41-E63F-4FC5-9C11-E0E1AF11BBD4}"/>
              </a:ext>
            </a:extLst>
          </p:cNvPr>
          <p:cNvCxnSpPr>
            <a:cxnSpLocks/>
          </p:cNvCxnSpPr>
          <p:nvPr/>
        </p:nvCxnSpPr>
        <p:spPr>
          <a:xfrm flipH="1">
            <a:off x="-24064" y="4500758"/>
            <a:ext cx="1900809"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9" name="文本框 40">
            <a:extLst>
              <a:ext uri="{FF2B5EF4-FFF2-40B4-BE49-F238E27FC236}">
                <a16:creationId xmlns:a16="http://schemas.microsoft.com/office/drawing/2014/main" id="{F00D9DD0-76B0-4E3B-A812-9EB8ECE85AD9}"/>
              </a:ext>
            </a:extLst>
          </p:cNvPr>
          <p:cNvSpPr txBox="1"/>
          <p:nvPr/>
        </p:nvSpPr>
        <p:spPr>
          <a:xfrm>
            <a:off x="24852" y="4466932"/>
            <a:ext cx="2417793" cy="338552"/>
          </a:xfrm>
          <a:prstGeom prst="rect">
            <a:avLst/>
          </a:prstGeom>
          <a:noFill/>
        </p:spPr>
        <p:txBody>
          <a:bodyPr wrap="square" lIns="91438" tIns="45719" rIns="91438" bIns="45719" rtlCol="0">
            <a:spAutoFit/>
          </a:bodyPr>
          <a:lstStyle/>
          <a:p>
            <a:r>
              <a:rPr lang="zh-CN" altLang="en-US" sz="1600" dirty="0">
                <a:solidFill>
                  <a:schemeClr val="tx1">
                    <a:lumMod val="85000"/>
                    <a:lumOff val="15000"/>
                  </a:schemeClr>
                </a:solidFill>
                <a:latin typeface="微软雅黑" pitchFamily="34" charset="-122"/>
                <a:ea typeface="微软雅黑" pitchFamily="34" charset="-122"/>
              </a:rPr>
              <a:t>系统文件存储系统</a:t>
            </a:r>
            <a:endParaRPr lang="en-US" altLang="zh-CN" sz="1600" dirty="0">
              <a:solidFill>
                <a:schemeClr val="tx1">
                  <a:lumMod val="85000"/>
                  <a:lumOff val="15000"/>
                </a:schemeClr>
              </a:solidFill>
              <a:latin typeface="微软雅黑" pitchFamily="34" charset="-122"/>
              <a:ea typeface="微软雅黑" pitchFamily="34" charset="-122"/>
            </a:endParaRPr>
          </a:p>
        </p:txBody>
      </p:sp>
      <p:sp>
        <p:nvSpPr>
          <p:cNvPr id="40" name="文本框 41">
            <a:extLst>
              <a:ext uri="{FF2B5EF4-FFF2-40B4-BE49-F238E27FC236}">
                <a16:creationId xmlns:a16="http://schemas.microsoft.com/office/drawing/2014/main" id="{D78F1BD6-77B7-4400-BF59-7A27CB6FCA14}"/>
              </a:ext>
            </a:extLst>
          </p:cNvPr>
          <p:cNvSpPr txBox="1"/>
          <p:nvPr/>
        </p:nvSpPr>
        <p:spPr>
          <a:xfrm>
            <a:off x="24853" y="4143982"/>
            <a:ext cx="1851892" cy="369330"/>
          </a:xfrm>
          <a:prstGeom prst="rect">
            <a:avLst/>
          </a:prstGeom>
          <a:noFill/>
        </p:spPr>
        <p:txBody>
          <a:bodyPr wrap="square" lIns="91438" tIns="45719" rIns="91438" bIns="45719" rtlCol="0">
            <a:spAutoFit/>
          </a:bodyPr>
          <a:lstStyle/>
          <a:p>
            <a:r>
              <a:rPr lang="zh-CN" altLang="en-US" sz="1800" dirty="0">
                <a:solidFill>
                  <a:schemeClr val="tx1">
                    <a:lumMod val="85000"/>
                    <a:lumOff val="15000"/>
                  </a:schemeClr>
                </a:solidFill>
                <a:latin typeface="微软雅黑" pitchFamily="34" charset="-122"/>
                <a:ea typeface="微软雅黑" pitchFamily="34" charset="-122"/>
              </a:rPr>
              <a:t>系统层：</a:t>
            </a:r>
          </a:p>
        </p:txBody>
      </p:sp>
      <p:sp>
        <p:nvSpPr>
          <p:cNvPr id="41" name="文本框 40">
            <a:extLst>
              <a:ext uri="{FF2B5EF4-FFF2-40B4-BE49-F238E27FC236}">
                <a16:creationId xmlns:a16="http://schemas.microsoft.com/office/drawing/2014/main" id="{7EEFF073-18CA-49F7-A044-F4AF9D1E08CA}"/>
              </a:ext>
            </a:extLst>
          </p:cNvPr>
          <p:cNvSpPr txBox="1"/>
          <p:nvPr/>
        </p:nvSpPr>
        <p:spPr>
          <a:xfrm>
            <a:off x="4872790" y="2893454"/>
            <a:ext cx="3910265" cy="2062103"/>
          </a:xfrm>
          <a:prstGeom prst="rect">
            <a:avLst/>
          </a:prstGeom>
          <a:noFill/>
        </p:spPr>
        <p:txBody>
          <a:bodyPr wrap="square">
            <a:spAutoFit/>
          </a:bodyPr>
          <a:lstStyle/>
          <a:p>
            <a:r>
              <a:rPr lang="zh-CN" altLang="en-US" sz="1600" b="1" dirty="0"/>
              <a:t>关键技术：</a:t>
            </a:r>
            <a:endParaRPr lang="en-US" altLang="zh-CN" sz="1600" b="1" dirty="0"/>
          </a:p>
          <a:p>
            <a:r>
              <a:rPr lang="zh-CN" altLang="en-US" sz="1600" dirty="0"/>
              <a:t>服务端是</a:t>
            </a:r>
            <a:r>
              <a:rPr lang="en-US" altLang="zh-CN" sz="1600" dirty="0"/>
              <a:t>MVC</a:t>
            </a:r>
            <a:r>
              <a:rPr lang="zh-CN" altLang="en-US" sz="1600" dirty="0"/>
              <a:t>架构，报文控制器负责</a:t>
            </a:r>
            <a:r>
              <a:rPr lang="en-US" altLang="zh-CN" sz="1600" dirty="0"/>
              <a:t>http</a:t>
            </a:r>
            <a:r>
              <a:rPr lang="zh-CN" altLang="en-US" sz="1600" dirty="0"/>
              <a:t>报文的序列化和序列化</a:t>
            </a:r>
            <a:r>
              <a:rPr lang="en-US" altLang="zh-CN" sz="1600" dirty="0"/>
              <a:t>; </a:t>
            </a:r>
            <a:r>
              <a:rPr lang="zh-CN" altLang="en-US" sz="1600" dirty="0"/>
              <a:t>报文头解析负责解析报文头部的信息，比如请求方式、请求路由、请求头等信息</a:t>
            </a:r>
            <a:r>
              <a:rPr lang="en-US" altLang="zh-CN" sz="1600" dirty="0"/>
              <a:t>; </a:t>
            </a:r>
            <a:r>
              <a:rPr lang="zh-CN" altLang="en-US" sz="1600" dirty="0"/>
              <a:t>路由控制器负责将解析后的报文根据路由分发到对应的路由处理器完成后续处理</a:t>
            </a:r>
            <a:r>
              <a:rPr lang="en-US" altLang="zh-CN" sz="1600" dirty="0"/>
              <a:t>; </a:t>
            </a:r>
            <a:r>
              <a:rPr lang="zh-CN" altLang="en-US" sz="1600" dirty="0"/>
              <a:t>系统层则是由对应的</a:t>
            </a:r>
            <a:r>
              <a:rPr lang="en-US" altLang="zh-CN" sz="1600" dirty="0" err="1"/>
              <a:t>io</a:t>
            </a:r>
            <a:r>
              <a:rPr lang="zh-CN" altLang="en-US" sz="1600" dirty="0"/>
              <a:t>操作</a:t>
            </a:r>
            <a:r>
              <a:rPr lang="en-US" altLang="zh-CN" sz="1600" dirty="0" err="1"/>
              <a:t>api</a:t>
            </a:r>
            <a:r>
              <a:rPr lang="zh-CN" altLang="en-US" sz="1600" dirty="0"/>
              <a:t>来实现</a:t>
            </a:r>
            <a:r>
              <a:rPr lang="en-US" altLang="zh-CN" sz="1600" dirty="0"/>
              <a:t>;</a:t>
            </a:r>
            <a:endParaRPr lang="zh-CN" altLang="en-US" sz="1600" dirty="0"/>
          </a:p>
        </p:txBody>
      </p:sp>
    </p:spTree>
    <p:extLst>
      <p:ext uri="{BB962C8B-B14F-4D97-AF65-F5344CB8AC3E}">
        <p14:creationId xmlns:p14="http://schemas.microsoft.com/office/powerpoint/2010/main" val="1952761383"/>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458991" y="1941827"/>
            <a:ext cx="5839485" cy="830997"/>
          </a:xfrm>
          <a:prstGeom prst="rect">
            <a:avLst/>
          </a:prstGeom>
        </p:spPr>
        <p:txBody>
          <a:bodyPr wrap="square" lIns="68580" tIns="34290" rIns="68580" bIns="34290">
            <a:spAutoFit/>
          </a:bodyPr>
          <a:lstStyle/>
          <a:p>
            <a:r>
              <a:rPr lang="zh-CN" altLang="en-US" sz="5000" b="1" dirty="0">
                <a:solidFill>
                  <a:srgbClr val="071F65"/>
                </a:solidFill>
                <a:latin typeface="+mj-ea"/>
                <a:ea typeface="+mj-ea"/>
              </a:rPr>
              <a:t>演示完毕 感谢聆听</a:t>
            </a:r>
          </a:p>
        </p:txBody>
      </p:sp>
      <p:cxnSp>
        <p:nvCxnSpPr>
          <p:cNvPr id="28" name="直接连接符 27"/>
          <p:cNvCxnSpPr/>
          <p:nvPr/>
        </p:nvCxnSpPr>
        <p:spPr>
          <a:xfrm flipH="1">
            <a:off x="2542581" y="2900164"/>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矩形 14">
            <a:extLst>
              <a:ext uri="{FF2B5EF4-FFF2-40B4-BE49-F238E27FC236}">
                <a16:creationId xmlns:a16="http://schemas.microsoft.com/office/drawing/2014/main" id="{3AAD86C5-202F-4641-A784-A6DBE51B8912}"/>
              </a:ext>
            </a:extLst>
          </p:cNvPr>
          <p:cNvSpPr/>
          <p:nvPr/>
        </p:nvSpPr>
        <p:spPr>
          <a:xfrm>
            <a:off x="2529001" y="2948830"/>
            <a:ext cx="3422909" cy="354328"/>
          </a:xfrm>
          <a:prstGeom prst="rect">
            <a:avLst/>
          </a:prstGeom>
        </p:spPr>
        <p:txBody>
          <a:bodyPr wrap="square" lIns="68580" tIns="34290" rIns="68580" bIns="34290">
            <a:spAutoFit/>
          </a:bodyPr>
          <a:lstStyle/>
          <a:p>
            <a:pPr>
              <a:lnSpc>
                <a:spcPct val="150000"/>
              </a:lnSpc>
              <a:spcBef>
                <a:spcPct val="0"/>
              </a:spcBef>
            </a:pPr>
            <a:r>
              <a:rPr lang="en-US" altLang="zh-CN" b="1" dirty="0" err="1">
                <a:latin typeface="+mj-ea"/>
                <a:ea typeface="+mj-ea"/>
              </a:rPr>
              <a:t>Todo</a:t>
            </a:r>
            <a:r>
              <a:rPr lang="en-US" altLang="zh-CN" b="1" dirty="0">
                <a:latin typeface="+mj-ea"/>
                <a:ea typeface="+mj-ea"/>
              </a:rPr>
              <a:t> List</a:t>
            </a:r>
            <a:r>
              <a:rPr lang="zh-CN" altLang="en-US" b="1" dirty="0">
                <a:latin typeface="+mj-ea"/>
                <a:ea typeface="+mj-ea"/>
              </a:rPr>
              <a:t>系统的设计与实现</a:t>
            </a:r>
          </a:p>
        </p:txBody>
      </p:sp>
      <p:sp>
        <p:nvSpPr>
          <p:cNvPr id="16" name="矩形 15">
            <a:extLst>
              <a:ext uri="{FF2B5EF4-FFF2-40B4-BE49-F238E27FC236}">
                <a16:creationId xmlns:a16="http://schemas.microsoft.com/office/drawing/2014/main" id="{7F6BA448-A75E-4302-BD4B-2B906EDF6B57}"/>
              </a:ext>
            </a:extLst>
          </p:cNvPr>
          <p:cNvSpPr/>
          <p:nvPr/>
        </p:nvSpPr>
        <p:spPr>
          <a:xfrm>
            <a:off x="2542581" y="3501938"/>
            <a:ext cx="1395254" cy="284693"/>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a:rPr>
              <a:t>答辩人：黎文翀</a:t>
            </a:r>
            <a:endParaRPr kumimoji="1" lang="en-US" altLang="zh-CN" b="1" dirty="0">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27467526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978345" y="1190801"/>
            <a:ext cx="753299" cy="7532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700" b="1" dirty="0">
                <a:latin typeface="微软雅黑" panose="020B0503020204020204" pitchFamily="34" charset="-122"/>
                <a:ea typeface="微软雅黑" panose="020B0503020204020204" pitchFamily="34" charset="-122"/>
              </a:rPr>
              <a:t>A</a:t>
            </a:r>
            <a:endParaRPr lang="zh-HK" altLang="en-US" sz="2700" b="1" dirty="0">
              <a:latin typeface="微软雅黑" panose="020B0503020204020204" pitchFamily="34" charset="-122"/>
              <a:ea typeface="微软雅黑" panose="020B0503020204020204" pitchFamily="34" charset="-122"/>
            </a:endParaRPr>
          </a:p>
        </p:txBody>
      </p:sp>
      <p:sp>
        <p:nvSpPr>
          <p:cNvPr id="7" name="椭圆 6"/>
          <p:cNvSpPr/>
          <p:nvPr/>
        </p:nvSpPr>
        <p:spPr>
          <a:xfrm>
            <a:off x="2731645" y="2517561"/>
            <a:ext cx="753299" cy="7532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700" b="1" dirty="0">
                <a:latin typeface="微软雅黑" panose="020B0503020204020204" pitchFamily="34" charset="-122"/>
                <a:ea typeface="微软雅黑" panose="020B0503020204020204" pitchFamily="34" charset="-122"/>
              </a:rPr>
              <a:t>B</a:t>
            </a:r>
            <a:endParaRPr lang="zh-HK" altLang="en-US" sz="2700" b="1" dirty="0">
              <a:latin typeface="微软雅黑" panose="020B0503020204020204" pitchFamily="34" charset="-122"/>
              <a:ea typeface="微软雅黑" panose="020B0503020204020204" pitchFamily="34" charset="-122"/>
            </a:endParaRPr>
          </a:p>
        </p:txBody>
      </p:sp>
      <p:sp>
        <p:nvSpPr>
          <p:cNvPr id="8" name="椭圆 7"/>
          <p:cNvSpPr/>
          <p:nvPr/>
        </p:nvSpPr>
        <p:spPr>
          <a:xfrm>
            <a:off x="1978345" y="3805200"/>
            <a:ext cx="753299" cy="7532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700" b="1" dirty="0">
                <a:latin typeface="微软雅黑" panose="020B0503020204020204" pitchFamily="34" charset="-122"/>
                <a:ea typeface="微软雅黑" panose="020B0503020204020204" pitchFamily="34" charset="-122"/>
              </a:rPr>
              <a:t>C</a:t>
            </a:r>
            <a:endParaRPr lang="zh-HK" altLang="en-US" sz="2700" b="1" dirty="0">
              <a:latin typeface="微软雅黑" panose="020B0503020204020204" pitchFamily="34" charset="-122"/>
              <a:ea typeface="微软雅黑" panose="020B0503020204020204" pitchFamily="34" charset="-122"/>
            </a:endParaRPr>
          </a:p>
        </p:txBody>
      </p:sp>
      <p:cxnSp>
        <p:nvCxnSpPr>
          <p:cNvPr id="9" name="直接连接符 8"/>
          <p:cNvCxnSpPr/>
          <p:nvPr/>
        </p:nvCxnSpPr>
        <p:spPr>
          <a:xfrm flipV="1">
            <a:off x="1198540" y="1842145"/>
            <a:ext cx="666390" cy="39566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364018" y="2894210"/>
            <a:ext cx="119742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p:cNvCxnSpPr>
          <p:nvPr/>
        </p:nvCxnSpPr>
        <p:spPr>
          <a:xfrm>
            <a:off x="1171514" y="3542657"/>
            <a:ext cx="720442" cy="38036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09416" y="902742"/>
            <a:ext cx="4566499" cy="1294844"/>
            <a:chOff x="4012556" y="1375083"/>
            <a:chExt cx="5516462" cy="1726460"/>
          </a:xfrm>
        </p:grpSpPr>
        <p:sp>
          <p:nvSpPr>
            <p:cNvPr id="12" name="矩形 11"/>
            <p:cNvSpPr/>
            <p:nvPr/>
          </p:nvSpPr>
          <p:spPr>
            <a:xfrm>
              <a:off x="4012556" y="1729714"/>
              <a:ext cx="5516462" cy="1371829"/>
            </a:xfrm>
            <a:prstGeom prst="rect">
              <a:avLst/>
            </a:prstGeom>
          </p:spPr>
          <p:txBody>
            <a:bodyPr wrap="square">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员工使用浏览器即可传输文件，通过该系统只需要告诉同事对应文件的收件码，即可完成文件传输，而且通过企业内部局域网传输，在传输视频、压缩包等大文件时更能体现出传输速度上的优势，提高工作效率。</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42"/>
            <p:cNvSpPr txBox="1"/>
            <p:nvPr/>
          </p:nvSpPr>
          <p:spPr>
            <a:xfrm>
              <a:off x="4012556" y="1375083"/>
              <a:ext cx="2374014" cy="410370"/>
            </a:xfrm>
            <a:prstGeom prst="rect">
              <a:avLst/>
            </a:prstGeom>
            <a:noFill/>
          </p:spPr>
          <p:txBody>
            <a:bodyPr wrap="square"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企业办公场景</a:t>
              </a:r>
            </a:p>
          </p:txBody>
        </p:sp>
      </p:grpSp>
      <p:grpSp>
        <p:nvGrpSpPr>
          <p:cNvPr id="5" name="组合 4"/>
          <p:cNvGrpSpPr/>
          <p:nvPr/>
        </p:nvGrpSpPr>
        <p:grpSpPr>
          <a:xfrm>
            <a:off x="3655150" y="2399998"/>
            <a:ext cx="5404629" cy="1294843"/>
            <a:chOff x="4873534" y="3109566"/>
            <a:chExt cx="5516462" cy="1726456"/>
          </a:xfrm>
        </p:grpSpPr>
        <p:sp>
          <p:nvSpPr>
            <p:cNvPr id="14" name="矩形 13"/>
            <p:cNvSpPr/>
            <p:nvPr/>
          </p:nvSpPr>
          <p:spPr>
            <a:xfrm>
              <a:off x="4873534" y="3464195"/>
              <a:ext cx="5516462" cy="1371827"/>
            </a:xfrm>
            <a:prstGeom prst="rect">
              <a:avLst/>
            </a:prstGeom>
          </p:spPr>
          <p:txBody>
            <a:bodyPr wrap="square">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使用该系统，老师只需要上传一次课件，再把取件码告诉同学，同学们就可以自行通过取件码下载对应课件，减少了工作量。将系统部署在校园网中，每个班级注册一个账号共享使用，建立属于自己班级的“班级云盘”，将教学视频等学习资料上传至云盘，通过校园局域网快速分享。</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44"/>
            <p:cNvSpPr txBox="1"/>
            <p:nvPr/>
          </p:nvSpPr>
          <p:spPr>
            <a:xfrm>
              <a:off x="4873534" y="3109566"/>
              <a:ext cx="2374014" cy="410369"/>
            </a:xfrm>
            <a:prstGeom prst="rect">
              <a:avLst/>
            </a:prstGeom>
            <a:noFill/>
          </p:spPr>
          <p:txBody>
            <a:bodyPr wrap="square"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学校教学场景</a:t>
              </a:r>
            </a:p>
          </p:txBody>
        </p:sp>
      </p:grpSp>
      <p:grpSp>
        <p:nvGrpSpPr>
          <p:cNvPr id="19" name="组合 18"/>
          <p:cNvGrpSpPr/>
          <p:nvPr/>
        </p:nvGrpSpPr>
        <p:grpSpPr>
          <a:xfrm>
            <a:off x="3009417" y="3703334"/>
            <a:ext cx="4566499" cy="814713"/>
            <a:chOff x="4012556" y="5002204"/>
            <a:chExt cx="5516462" cy="1086285"/>
          </a:xfrm>
        </p:grpSpPr>
        <p:sp>
          <p:nvSpPr>
            <p:cNvPr id="16" name="矩形 15"/>
            <p:cNvSpPr/>
            <p:nvPr/>
          </p:nvSpPr>
          <p:spPr>
            <a:xfrm>
              <a:off x="4012556" y="5356835"/>
              <a:ext cx="5516462" cy="731654"/>
            </a:xfrm>
            <a:prstGeom prst="rect">
              <a:avLst/>
            </a:prstGeom>
          </p:spPr>
          <p:txBody>
            <a:bodyPr wrap="square">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在打印店打印文件时，使用该系统就可以不用带</a:t>
              </a:r>
              <a:r>
                <a:rPr lang="en-US" altLang="zh-CN" sz="1200" dirty="0">
                  <a:solidFill>
                    <a:schemeClr val="tx1">
                      <a:lumMod val="75000"/>
                      <a:lumOff val="25000"/>
                    </a:schemeClr>
                  </a:solidFill>
                  <a:latin typeface="微软雅黑" pitchFamily="34" charset="-122"/>
                  <a:ea typeface="微软雅黑" pitchFamily="34" charset="-122"/>
                </a:rPr>
                <a:t>U</a:t>
              </a:r>
              <a:r>
                <a:rPr lang="zh-CN" altLang="en-US" sz="1200" dirty="0">
                  <a:solidFill>
                    <a:schemeClr val="tx1">
                      <a:lumMod val="75000"/>
                      <a:lumOff val="25000"/>
                    </a:schemeClr>
                  </a:solidFill>
                  <a:latin typeface="微软雅黑" pitchFamily="34" charset="-122"/>
                  <a:ea typeface="微软雅黑" pitchFamily="34" charset="-122"/>
                </a:rPr>
                <a:t>盘，通过打印店的电脑浏览器即可完成文件接收，省去许多不必要的步骤。</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46"/>
            <p:cNvSpPr txBox="1"/>
            <p:nvPr/>
          </p:nvSpPr>
          <p:spPr>
            <a:xfrm>
              <a:off x="4012556" y="5002204"/>
              <a:ext cx="2374014" cy="410370"/>
            </a:xfrm>
            <a:prstGeom prst="rect">
              <a:avLst/>
            </a:prstGeom>
            <a:noFill/>
          </p:spPr>
          <p:txBody>
            <a:bodyPr wrap="square"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日常场景</a:t>
              </a:r>
            </a:p>
          </p:txBody>
        </p:sp>
      </p:grpSp>
      <p:pic>
        <p:nvPicPr>
          <p:cNvPr id="18" name="图片 17"/>
          <p:cNvPicPr>
            <a:picLocks noChangeAspect="1"/>
          </p:cNvPicPr>
          <p:nvPr/>
        </p:nvPicPr>
        <p:blipFill rotWithShape="1">
          <a:blip r:embed="rId3">
            <a:duotone>
              <a:schemeClr val="accent1">
                <a:shade val="45000"/>
                <a:satMod val="135000"/>
              </a:schemeClr>
              <a:prstClr val="white"/>
            </a:duotone>
          </a:blip>
          <a:srcRect l="48604"/>
          <a:stretch/>
        </p:blipFill>
        <p:spPr>
          <a:xfrm>
            <a:off x="0" y="1618550"/>
            <a:ext cx="1217495" cy="2368933"/>
          </a:xfrm>
          <a:prstGeom prst="rect">
            <a:avLst/>
          </a:prstGeom>
        </p:spPr>
      </p:pic>
      <p:sp>
        <p:nvSpPr>
          <p:cNvPr id="22" name="矩形 21"/>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系统总结</a:t>
            </a:r>
          </a:p>
        </p:txBody>
      </p:sp>
      <p:sp>
        <p:nvSpPr>
          <p:cNvPr id="23" name="等腰三角形 22"/>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1878504932"/>
      </p:ext>
    </p:extLst>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475001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系统实现 </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管理员后台之用户管理</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pic>
        <p:nvPicPr>
          <p:cNvPr id="3" name="图片 2">
            <a:extLst>
              <a:ext uri="{FF2B5EF4-FFF2-40B4-BE49-F238E27FC236}">
                <a16:creationId xmlns:a16="http://schemas.microsoft.com/office/drawing/2014/main" id="{0DA04B78-8A77-44D8-8AA4-343423D1B34E}"/>
              </a:ext>
            </a:extLst>
          </p:cNvPr>
          <p:cNvPicPr>
            <a:picLocks noChangeAspect="1"/>
          </p:cNvPicPr>
          <p:nvPr/>
        </p:nvPicPr>
        <p:blipFill>
          <a:blip r:embed="rId3"/>
          <a:stretch>
            <a:fillRect/>
          </a:stretch>
        </p:blipFill>
        <p:spPr>
          <a:xfrm>
            <a:off x="201628" y="759002"/>
            <a:ext cx="7450914" cy="4384498"/>
          </a:xfrm>
          <a:prstGeom prst="rect">
            <a:avLst/>
          </a:prstGeom>
        </p:spPr>
      </p:pic>
    </p:spTree>
    <p:extLst>
      <p:ext uri="{BB962C8B-B14F-4D97-AF65-F5344CB8AC3E}">
        <p14:creationId xmlns:p14="http://schemas.microsoft.com/office/powerpoint/2010/main" val="2637917464"/>
      </p:ext>
    </p:extLst>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475001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系统实现 </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管理员后台之系统日志</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pic>
        <p:nvPicPr>
          <p:cNvPr id="4" name="图片 3">
            <a:extLst>
              <a:ext uri="{FF2B5EF4-FFF2-40B4-BE49-F238E27FC236}">
                <a16:creationId xmlns:a16="http://schemas.microsoft.com/office/drawing/2014/main" id="{2CA97521-F978-4317-8774-0FEEF00690C8}"/>
              </a:ext>
            </a:extLst>
          </p:cNvPr>
          <p:cNvPicPr>
            <a:picLocks noChangeAspect="1"/>
          </p:cNvPicPr>
          <p:nvPr/>
        </p:nvPicPr>
        <p:blipFill>
          <a:blip r:embed="rId3"/>
          <a:stretch>
            <a:fillRect/>
          </a:stretch>
        </p:blipFill>
        <p:spPr>
          <a:xfrm>
            <a:off x="280392" y="759002"/>
            <a:ext cx="7316631" cy="4384498"/>
          </a:xfrm>
          <a:prstGeom prst="rect">
            <a:avLst/>
          </a:prstGeom>
        </p:spPr>
      </p:pic>
    </p:spTree>
    <p:extLst>
      <p:ext uri="{BB962C8B-B14F-4D97-AF65-F5344CB8AC3E}">
        <p14:creationId xmlns:p14="http://schemas.microsoft.com/office/powerpoint/2010/main" val="726869925"/>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64372" y="898656"/>
            <a:ext cx="3356040" cy="3356040"/>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CBC8AFBF-1A80-4A9E-8679-6DAE8CE433C0}"/>
              </a:ext>
            </a:extLst>
          </p:cNvPr>
          <p:cNvSpPr/>
          <p:nvPr/>
        </p:nvSpPr>
        <p:spPr>
          <a:xfrm>
            <a:off x="4072265" y="1024531"/>
            <a:ext cx="3417819" cy="43088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0"/>
              </a:spcAft>
              <a:defRPr/>
            </a:pPr>
            <a:r>
              <a:rPr lang="en-US" altLang="zh-CN" sz="22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01 / </a:t>
            </a:r>
            <a:r>
              <a:rPr lang="zh-CN" altLang="en-US" sz="22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系统简介与时间安排</a:t>
            </a:r>
            <a:endParaRPr lang="zh-CN" altLang="zh-CN" sz="22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 name="矩形 39">
            <a:extLst>
              <a:ext uri="{FF2B5EF4-FFF2-40B4-BE49-F238E27FC236}">
                <a16:creationId xmlns:a16="http://schemas.microsoft.com/office/drawing/2014/main" id="{B44375C4-1D2A-4670-8A6A-B27DAFDF7F9A}"/>
              </a:ext>
            </a:extLst>
          </p:cNvPr>
          <p:cNvSpPr/>
          <p:nvPr/>
        </p:nvSpPr>
        <p:spPr>
          <a:xfrm>
            <a:off x="4072266" y="1703919"/>
            <a:ext cx="3555213" cy="43088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0"/>
              </a:spcAft>
              <a:defRPr/>
            </a:pPr>
            <a:r>
              <a:rPr lang="en-US" altLang="zh-CN" sz="22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02 / </a:t>
            </a:r>
            <a:r>
              <a:rPr lang="zh-CN" altLang="en-US" sz="22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系统分析与设计</a:t>
            </a:r>
            <a:endParaRPr lang="zh-CN" altLang="zh-CN" sz="22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矩形 40">
            <a:extLst>
              <a:ext uri="{FF2B5EF4-FFF2-40B4-BE49-F238E27FC236}">
                <a16:creationId xmlns:a16="http://schemas.microsoft.com/office/drawing/2014/main" id="{CD7B3145-BE78-46F1-8D54-48CF4673EF47}"/>
              </a:ext>
            </a:extLst>
          </p:cNvPr>
          <p:cNvSpPr/>
          <p:nvPr/>
        </p:nvSpPr>
        <p:spPr>
          <a:xfrm>
            <a:off x="4072266" y="2385225"/>
            <a:ext cx="3954134" cy="43088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0"/>
              </a:spcAft>
              <a:defRPr/>
            </a:pPr>
            <a:r>
              <a:rPr lang="en-US" altLang="zh-CN" sz="22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03 / </a:t>
            </a:r>
            <a:r>
              <a:rPr lang="zh-CN" altLang="en-US" sz="22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系统实现</a:t>
            </a:r>
            <a:endParaRPr lang="zh-CN" altLang="zh-CN" sz="22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6" name="矩形 75">
            <a:extLst>
              <a:ext uri="{FF2B5EF4-FFF2-40B4-BE49-F238E27FC236}">
                <a16:creationId xmlns:a16="http://schemas.microsoft.com/office/drawing/2014/main" id="{979E5AC8-F6BA-4F08-B15B-2D8E070C0A07}"/>
              </a:ext>
            </a:extLst>
          </p:cNvPr>
          <p:cNvSpPr/>
          <p:nvPr/>
        </p:nvSpPr>
        <p:spPr>
          <a:xfrm>
            <a:off x="4072266" y="3066531"/>
            <a:ext cx="2713064" cy="43088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0"/>
              </a:spcAft>
              <a:defRPr/>
            </a:pPr>
            <a:r>
              <a:rPr lang="en-US" altLang="zh-CN" sz="22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04 / </a:t>
            </a:r>
            <a:r>
              <a:rPr lang="zh-CN" altLang="en-US" sz="22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系统扩展</a:t>
            </a:r>
            <a:endParaRPr lang="zh-CN" altLang="zh-CN" sz="22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8" name="Freeform 5">
            <a:extLst>
              <a:ext uri="{FF2B5EF4-FFF2-40B4-BE49-F238E27FC236}">
                <a16:creationId xmlns:a16="http://schemas.microsoft.com/office/drawing/2014/main" id="{6F233B6B-36A7-40A8-A651-8BCEA794D058}"/>
              </a:ext>
            </a:extLst>
          </p:cNvPr>
          <p:cNvSpPr>
            <a:spLocks/>
          </p:cNvSpPr>
          <p:nvPr/>
        </p:nvSpPr>
        <p:spPr bwMode="auto">
          <a:xfrm>
            <a:off x="-286695" y="754689"/>
            <a:ext cx="3200686" cy="363412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TextBox 59">
            <a:extLst>
              <a:ext uri="{FF2B5EF4-FFF2-40B4-BE49-F238E27FC236}">
                <a16:creationId xmlns:a16="http://schemas.microsoft.com/office/drawing/2014/main" id="{C1DEC727-3E8E-459E-AB1E-3C07292AEAE7}"/>
              </a:ext>
            </a:extLst>
          </p:cNvPr>
          <p:cNvSpPr txBox="1">
            <a:spLocks noChangeArrowheads="1"/>
          </p:cNvSpPr>
          <p:nvPr/>
        </p:nvSpPr>
        <p:spPr bwMode="auto">
          <a:xfrm flipH="1">
            <a:off x="205161" y="2092838"/>
            <a:ext cx="2217871" cy="1015663"/>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3600" b="1" kern="0" dirty="0">
                <a:solidFill>
                  <a:schemeClr val="bg1"/>
                </a:solidFill>
                <a:latin typeface="微软雅黑" pitchFamily="34" charset="-122"/>
                <a:ea typeface="微软雅黑" pitchFamily="34" charset="-122"/>
              </a:rPr>
              <a:t>目录</a:t>
            </a:r>
            <a:endParaRPr lang="en-US" altLang="zh-CN" sz="3600" b="1" kern="0" dirty="0">
              <a:solidFill>
                <a:schemeClr val="bg1"/>
              </a:solidFill>
              <a:latin typeface="微软雅黑" pitchFamily="34" charset="-122"/>
              <a:ea typeface="微软雅黑" pitchFamily="34" charset="-122"/>
            </a:endParaRPr>
          </a:p>
          <a:p>
            <a:pPr algn="ctr">
              <a:defRPr/>
            </a:pPr>
            <a:r>
              <a:rPr lang="en-US" altLang="zh-CN" sz="2400" kern="0" dirty="0">
                <a:solidFill>
                  <a:schemeClr val="bg1"/>
                </a:solidFill>
                <a:latin typeface="微软雅黑" pitchFamily="34" charset="-122"/>
                <a:ea typeface="微软雅黑" pitchFamily="34" charset="-122"/>
              </a:rPr>
              <a:t>CONTENTS</a:t>
            </a:r>
            <a:endParaRPr lang="en-US" altLang="ko-KR" sz="2400" kern="0" dirty="0">
              <a:solidFill>
                <a:schemeClr val="bg1"/>
              </a:solidFill>
              <a:latin typeface="微软雅黑" pitchFamily="34" charset="-122"/>
              <a:ea typeface="微软雅黑" pitchFamily="34" charset="-122"/>
            </a:endParaRPr>
          </a:p>
        </p:txBody>
      </p:sp>
      <p:sp>
        <p:nvSpPr>
          <p:cNvPr id="80" name="等腰三角形 79">
            <a:extLst>
              <a:ext uri="{FF2B5EF4-FFF2-40B4-BE49-F238E27FC236}">
                <a16:creationId xmlns:a16="http://schemas.microsoft.com/office/drawing/2014/main" id="{513FD6B8-6AD7-4E5F-8101-2A3983E0A362}"/>
              </a:ext>
            </a:extLst>
          </p:cNvPr>
          <p:cNvSpPr/>
          <p:nvPr/>
        </p:nvSpPr>
        <p:spPr>
          <a:xfrm rot="16200000">
            <a:off x="8812141" y="2285382"/>
            <a:ext cx="664374" cy="572736"/>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矩形 10">
            <a:extLst>
              <a:ext uri="{FF2B5EF4-FFF2-40B4-BE49-F238E27FC236}">
                <a16:creationId xmlns:a16="http://schemas.microsoft.com/office/drawing/2014/main" id="{66BB3DDA-3EF7-4D24-ABB3-F1BDCF5E71BC}"/>
              </a:ext>
            </a:extLst>
          </p:cNvPr>
          <p:cNvSpPr/>
          <p:nvPr/>
        </p:nvSpPr>
        <p:spPr>
          <a:xfrm>
            <a:off x="4072266" y="3747837"/>
            <a:ext cx="2713064" cy="43088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0"/>
              </a:spcAft>
              <a:defRPr/>
            </a:pPr>
            <a:r>
              <a:rPr lang="en-US" altLang="zh-CN" sz="22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05 / </a:t>
            </a:r>
            <a:r>
              <a:rPr lang="zh-CN" altLang="en-US" sz="22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系统总结</a:t>
            </a:r>
            <a:endParaRPr lang="zh-CN" altLang="zh-CN" sz="22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4844033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系统简介</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17" name="箭头3"/>
          <p:cNvSpPr>
            <a:spLocks/>
          </p:cNvSpPr>
          <p:nvPr/>
        </p:nvSpPr>
        <p:spPr bwMode="gray">
          <a:xfrm flipV="1">
            <a:off x="1531850" y="2889667"/>
            <a:ext cx="819764"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a:ea typeface="宋体"/>
            </a:endParaRPr>
          </a:p>
        </p:txBody>
      </p:sp>
      <p:sp>
        <p:nvSpPr>
          <p:cNvPr id="18" name="箭头2"/>
          <p:cNvSpPr>
            <a:spLocks/>
          </p:cNvSpPr>
          <p:nvPr/>
        </p:nvSpPr>
        <p:spPr bwMode="gray">
          <a:xfrm rot="16200000">
            <a:off x="1747861" y="2415012"/>
            <a:ext cx="243647" cy="97440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a:ea typeface="宋体"/>
            </a:endParaRPr>
          </a:p>
        </p:txBody>
      </p:sp>
      <p:sp>
        <p:nvSpPr>
          <p:cNvPr id="19" name="箭头1"/>
          <p:cNvSpPr>
            <a:spLocks/>
          </p:cNvSpPr>
          <p:nvPr/>
        </p:nvSpPr>
        <p:spPr bwMode="gray">
          <a:xfrm>
            <a:off x="1526579" y="1643759"/>
            <a:ext cx="819764"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a:ea typeface="宋体"/>
            </a:endParaRPr>
          </a:p>
        </p:txBody>
      </p:sp>
      <p:sp>
        <p:nvSpPr>
          <p:cNvPr id="20" name="文本1"/>
          <p:cNvSpPr>
            <a:spLocks noChangeArrowheads="1"/>
          </p:cNvSpPr>
          <p:nvPr/>
        </p:nvSpPr>
        <p:spPr bwMode="gray">
          <a:xfrm>
            <a:off x="3378267" y="1352205"/>
            <a:ext cx="4434093" cy="896993"/>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600" dirty="0">
                <a:solidFill>
                  <a:schemeClr val="tx1">
                    <a:lumMod val="75000"/>
                    <a:lumOff val="25000"/>
                  </a:schemeClr>
                </a:solidFill>
                <a:latin typeface="微软雅黑" pitchFamily="34" charset="-122"/>
                <a:ea typeface="微软雅黑" pitchFamily="34" charset="-122"/>
              </a:rPr>
              <a:t>打造一个便捷、高效且易用的跨设备代办事项列表清单。</a:t>
            </a:r>
            <a:endParaRPr lang="zh-CN" altLang="zh-CN" sz="1600" dirty="0">
              <a:solidFill>
                <a:schemeClr val="tx1">
                  <a:lumMod val="75000"/>
                  <a:lumOff val="25000"/>
                </a:schemeClr>
              </a:solidFill>
              <a:latin typeface="微软雅黑" pitchFamily="34" charset="-122"/>
              <a:ea typeface="微软雅黑" pitchFamily="34" charset="-122"/>
            </a:endParaRPr>
          </a:p>
        </p:txBody>
      </p:sp>
      <p:sp>
        <p:nvSpPr>
          <p:cNvPr id="21" name="标题1"/>
          <p:cNvSpPr>
            <a:spLocks noChangeArrowheads="1"/>
          </p:cNvSpPr>
          <p:nvPr/>
        </p:nvSpPr>
        <p:spPr bwMode="gray">
          <a:xfrm>
            <a:off x="2446313" y="1347614"/>
            <a:ext cx="931954" cy="901585"/>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研究</a:t>
            </a:r>
            <a:endParaRPr lang="en-US" altLang="zh-CN" b="1" dirty="0">
              <a:solidFill>
                <a:sysClr val="window" lastClr="FFFFFF">
                  <a:lumMod val="95000"/>
                </a:sysClr>
              </a:solidFill>
              <a:latin typeface="微软雅黑" pitchFamily="34" charset="-122"/>
              <a:ea typeface="微软雅黑" pitchFamily="34" charset="-122"/>
            </a:endParaRPr>
          </a:p>
          <a:p>
            <a:pPr algn="ctr"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内容</a:t>
            </a:r>
            <a:endParaRPr lang="zh-CN" altLang="zh-CN" b="1" dirty="0">
              <a:solidFill>
                <a:sysClr val="window" lastClr="FFFFFF">
                  <a:lumMod val="95000"/>
                </a:sysClr>
              </a:solidFill>
              <a:latin typeface="微软雅黑" pitchFamily="34" charset="-122"/>
              <a:ea typeface="微软雅黑" pitchFamily="34" charset="-122"/>
            </a:endParaRPr>
          </a:p>
        </p:txBody>
      </p:sp>
      <p:sp>
        <p:nvSpPr>
          <p:cNvPr id="22" name="文本2"/>
          <p:cNvSpPr>
            <a:spLocks noChangeArrowheads="1"/>
          </p:cNvSpPr>
          <p:nvPr/>
        </p:nvSpPr>
        <p:spPr bwMode="gray">
          <a:xfrm>
            <a:off x="3378267" y="2442238"/>
            <a:ext cx="4434093" cy="894027"/>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600" dirty="0">
                <a:solidFill>
                  <a:schemeClr val="tx1">
                    <a:lumMod val="75000"/>
                    <a:lumOff val="25000"/>
                  </a:schemeClr>
                </a:solidFill>
                <a:latin typeface="微软雅黑" pitchFamily="34" charset="-122"/>
                <a:ea typeface="微软雅黑" pitchFamily="34" charset="-122"/>
              </a:rPr>
              <a:t>（</a:t>
            </a:r>
            <a:r>
              <a:rPr lang="en-US" altLang="zh-CN" sz="1600" dirty="0">
                <a:solidFill>
                  <a:schemeClr val="tx1">
                    <a:lumMod val="75000"/>
                    <a:lumOff val="25000"/>
                  </a:schemeClr>
                </a:solidFill>
                <a:latin typeface="微软雅黑" pitchFamily="34" charset="-122"/>
                <a:ea typeface="微软雅黑" pitchFamily="34" charset="-122"/>
              </a:rPr>
              <a:t>1</a:t>
            </a:r>
            <a:r>
              <a:rPr lang="zh-CN" altLang="en-US" sz="1600" dirty="0">
                <a:solidFill>
                  <a:schemeClr val="tx1">
                    <a:lumMod val="75000"/>
                    <a:lumOff val="25000"/>
                  </a:schemeClr>
                </a:solidFill>
                <a:latin typeface="微软雅黑" pitchFamily="34" charset="-122"/>
                <a:ea typeface="微软雅黑" pitchFamily="34" charset="-122"/>
              </a:rPr>
              <a:t>）代办事项查看无需用户登录。</a:t>
            </a:r>
            <a:endParaRPr lang="en-US" altLang="zh-CN" sz="1600" dirty="0">
              <a:solidFill>
                <a:schemeClr val="tx1">
                  <a:lumMod val="75000"/>
                  <a:lumOff val="25000"/>
                </a:schemeClr>
              </a:solidFill>
              <a:latin typeface="微软雅黑" pitchFamily="34" charset="-122"/>
              <a:ea typeface="微软雅黑" pitchFamily="34" charset="-122"/>
            </a:endParaRPr>
          </a:p>
          <a:p>
            <a:pPr fontAlgn="base">
              <a:lnSpc>
                <a:spcPct val="120000"/>
              </a:lnSpc>
              <a:spcBef>
                <a:spcPct val="0"/>
              </a:spcBef>
              <a:spcAft>
                <a:spcPct val="0"/>
              </a:spcAft>
              <a:defRPr/>
            </a:pPr>
            <a:r>
              <a:rPr lang="zh-CN" altLang="en-US" sz="1600" dirty="0">
                <a:solidFill>
                  <a:schemeClr val="tx1">
                    <a:lumMod val="75000"/>
                    <a:lumOff val="25000"/>
                  </a:schemeClr>
                </a:solidFill>
                <a:latin typeface="微软雅黑" pitchFamily="34" charset="-122"/>
                <a:ea typeface="微软雅黑" pitchFamily="34" charset="-122"/>
              </a:rPr>
              <a:t>（</a:t>
            </a:r>
            <a:r>
              <a:rPr lang="en-US" altLang="zh-CN" sz="1600" dirty="0">
                <a:solidFill>
                  <a:schemeClr val="tx1">
                    <a:lumMod val="75000"/>
                    <a:lumOff val="25000"/>
                  </a:schemeClr>
                </a:solidFill>
                <a:latin typeface="微软雅黑" pitchFamily="34" charset="-122"/>
                <a:ea typeface="微软雅黑" pitchFamily="34" charset="-122"/>
              </a:rPr>
              <a:t>2</a:t>
            </a:r>
            <a:r>
              <a:rPr lang="zh-CN" altLang="en-US" sz="1600" dirty="0">
                <a:solidFill>
                  <a:schemeClr val="tx1">
                    <a:lumMod val="75000"/>
                    <a:lumOff val="25000"/>
                  </a:schemeClr>
                </a:solidFill>
                <a:latin typeface="微软雅黑" pitchFamily="34" charset="-122"/>
                <a:ea typeface="微软雅黑" pitchFamily="34" charset="-122"/>
              </a:rPr>
              <a:t>）支持多用户使用。</a:t>
            </a:r>
            <a:endParaRPr lang="en-US" altLang="zh-CN" sz="1600" dirty="0">
              <a:solidFill>
                <a:schemeClr val="tx1">
                  <a:lumMod val="75000"/>
                  <a:lumOff val="25000"/>
                </a:schemeClr>
              </a:solidFill>
              <a:latin typeface="微软雅黑" pitchFamily="34" charset="-122"/>
              <a:ea typeface="微软雅黑" pitchFamily="34" charset="-122"/>
            </a:endParaRPr>
          </a:p>
          <a:p>
            <a:pPr fontAlgn="base">
              <a:lnSpc>
                <a:spcPct val="120000"/>
              </a:lnSpc>
              <a:spcBef>
                <a:spcPct val="0"/>
              </a:spcBef>
              <a:spcAft>
                <a:spcPct val="0"/>
              </a:spcAft>
              <a:defRPr/>
            </a:pPr>
            <a:r>
              <a:rPr lang="zh-CN" altLang="en-US" sz="1600" dirty="0">
                <a:solidFill>
                  <a:schemeClr val="tx1">
                    <a:lumMod val="75000"/>
                    <a:lumOff val="25000"/>
                  </a:schemeClr>
                </a:solidFill>
                <a:latin typeface="微软雅黑" pitchFamily="34" charset="-122"/>
                <a:ea typeface="微软雅黑" pitchFamily="34" charset="-122"/>
              </a:rPr>
              <a:t>（</a:t>
            </a:r>
            <a:r>
              <a:rPr lang="en-US" altLang="zh-CN" sz="1600" dirty="0">
                <a:solidFill>
                  <a:schemeClr val="tx1">
                    <a:lumMod val="75000"/>
                    <a:lumOff val="25000"/>
                  </a:schemeClr>
                </a:solidFill>
                <a:latin typeface="微软雅黑" pitchFamily="34" charset="-122"/>
                <a:ea typeface="微软雅黑" pitchFamily="34" charset="-122"/>
              </a:rPr>
              <a:t>3</a:t>
            </a:r>
            <a:r>
              <a:rPr lang="zh-CN" altLang="en-US" sz="1600" dirty="0">
                <a:solidFill>
                  <a:schemeClr val="tx1">
                    <a:lumMod val="75000"/>
                    <a:lumOff val="25000"/>
                  </a:schemeClr>
                </a:solidFill>
                <a:latin typeface="微软雅黑" pitchFamily="34" charset="-122"/>
                <a:ea typeface="微软雅黑" pitchFamily="34" charset="-122"/>
              </a:rPr>
              <a:t>）前后端分离架构，后续三端开发更便捷。</a:t>
            </a:r>
            <a:endParaRPr lang="zh-CN" altLang="zh-CN" sz="1600" dirty="0">
              <a:solidFill>
                <a:schemeClr val="tx1">
                  <a:lumMod val="75000"/>
                  <a:lumOff val="25000"/>
                </a:schemeClr>
              </a:solidFill>
              <a:latin typeface="微软雅黑" pitchFamily="34" charset="-122"/>
              <a:ea typeface="微软雅黑" pitchFamily="34" charset="-122"/>
            </a:endParaRPr>
          </a:p>
        </p:txBody>
      </p:sp>
      <p:sp>
        <p:nvSpPr>
          <p:cNvPr id="23" name="标题2"/>
          <p:cNvSpPr>
            <a:spLocks noChangeArrowheads="1"/>
          </p:cNvSpPr>
          <p:nvPr/>
        </p:nvSpPr>
        <p:spPr bwMode="gray">
          <a:xfrm>
            <a:off x="2446313" y="2442238"/>
            <a:ext cx="931955" cy="894027"/>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项目</a:t>
            </a:r>
            <a:endParaRPr lang="en-US" altLang="zh-CN" b="1" dirty="0">
              <a:solidFill>
                <a:sysClr val="window" lastClr="FFFFFF">
                  <a:lumMod val="95000"/>
                </a:sysClr>
              </a:solidFill>
              <a:latin typeface="微软雅黑" pitchFamily="34" charset="-122"/>
              <a:ea typeface="微软雅黑" pitchFamily="34" charset="-122"/>
            </a:endParaRPr>
          </a:p>
          <a:p>
            <a:pPr algn="ctr"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特色</a:t>
            </a:r>
            <a:endParaRPr lang="zh-CN" altLang="zh-CN" b="1" dirty="0">
              <a:solidFill>
                <a:sysClr val="window" lastClr="FFFFFF">
                  <a:lumMod val="95000"/>
                </a:sysClr>
              </a:solidFill>
              <a:latin typeface="微软雅黑" pitchFamily="34" charset="-122"/>
              <a:ea typeface="微软雅黑" pitchFamily="34" charset="-122"/>
            </a:endParaRPr>
          </a:p>
        </p:txBody>
      </p:sp>
      <p:sp>
        <p:nvSpPr>
          <p:cNvPr id="24" name="文本3"/>
          <p:cNvSpPr>
            <a:spLocks noChangeArrowheads="1"/>
          </p:cNvSpPr>
          <p:nvPr/>
        </p:nvSpPr>
        <p:spPr bwMode="ltGray">
          <a:xfrm>
            <a:off x="3378267" y="3523042"/>
            <a:ext cx="4434093" cy="886051"/>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600" dirty="0">
                <a:solidFill>
                  <a:schemeClr val="tx1">
                    <a:lumMod val="75000"/>
                    <a:lumOff val="25000"/>
                  </a:schemeClr>
                </a:solidFill>
                <a:latin typeface="微软雅黑" pitchFamily="34" charset="-122"/>
                <a:ea typeface="微软雅黑" pitchFamily="34" charset="-122"/>
              </a:rPr>
              <a:t>（</a:t>
            </a:r>
            <a:r>
              <a:rPr lang="en-US" altLang="zh-CN" sz="1600" dirty="0">
                <a:solidFill>
                  <a:schemeClr val="tx1">
                    <a:lumMod val="75000"/>
                    <a:lumOff val="25000"/>
                  </a:schemeClr>
                </a:solidFill>
                <a:latin typeface="微软雅黑" pitchFamily="34" charset="-122"/>
                <a:ea typeface="微软雅黑" pitchFamily="34" charset="-122"/>
              </a:rPr>
              <a:t>1</a:t>
            </a:r>
            <a:r>
              <a:rPr lang="zh-CN" altLang="en-US" sz="1600" dirty="0">
                <a:solidFill>
                  <a:schemeClr val="tx1">
                    <a:lumMod val="75000"/>
                    <a:lumOff val="25000"/>
                  </a:schemeClr>
                </a:solidFill>
                <a:latin typeface="微软雅黑" pitchFamily="34" charset="-122"/>
                <a:ea typeface="微软雅黑" pitchFamily="34" charset="-122"/>
              </a:rPr>
              <a:t>）微信小程序</a:t>
            </a:r>
            <a:endParaRPr lang="en-US" altLang="zh-CN" sz="1600" dirty="0">
              <a:solidFill>
                <a:schemeClr val="tx1">
                  <a:lumMod val="75000"/>
                  <a:lumOff val="25000"/>
                </a:schemeClr>
              </a:solidFill>
              <a:latin typeface="微软雅黑" pitchFamily="34" charset="-122"/>
              <a:ea typeface="微软雅黑" pitchFamily="34" charset="-122"/>
            </a:endParaRPr>
          </a:p>
          <a:p>
            <a:pPr fontAlgn="base">
              <a:lnSpc>
                <a:spcPct val="120000"/>
              </a:lnSpc>
              <a:spcBef>
                <a:spcPct val="0"/>
              </a:spcBef>
              <a:spcAft>
                <a:spcPct val="0"/>
              </a:spcAft>
              <a:defRPr/>
            </a:pPr>
            <a:r>
              <a:rPr lang="zh-CN" altLang="en-US" sz="1600" dirty="0">
                <a:solidFill>
                  <a:schemeClr val="tx1">
                    <a:lumMod val="75000"/>
                    <a:lumOff val="25000"/>
                  </a:schemeClr>
                </a:solidFill>
                <a:latin typeface="微软雅黑" pitchFamily="34" charset="-122"/>
                <a:ea typeface="微软雅黑" pitchFamily="34" charset="-122"/>
              </a:rPr>
              <a:t>（</a:t>
            </a:r>
            <a:r>
              <a:rPr lang="en-US" altLang="zh-CN" sz="1600" dirty="0">
                <a:solidFill>
                  <a:schemeClr val="tx1">
                    <a:lumMod val="75000"/>
                    <a:lumOff val="25000"/>
                  </a:schemeClr>
                </a:solidFill>
                <a:latin typeface="微软雅黑" pitchFamily="34" charset="-122"/>
                <a:ea typeface="微软雅黑" pitchFamily="34" charset="-122"/>
              </a:rPr>
              <a:t>2</a:t>
            </a:r>
            <a:r>
              <a:rPr lang="zh-CN" altLang="en-US" sz="1600" dirty="0">
                <a:solidFill>
                  <a:schemeClr val="tx1">
                    <a:lumMod val="75000"/>
                    <a:lumOff val="25000"/>
                  </a:schemeClr>
                </a:solidFill>
                <a:latin typeface="微软雅黑" pitchFamily="34" charset="-122"/>
                <a:ea typeface="微软雅黑" pitchFamily="34" charset="-122"/>
              </a:rPr>
              <a:t>）完善移动端触摸交互。</a:t>
            </a:r>
            <a:endParaRPr lang="zh-CN" altLang="zh-CN" sz="1600" dirty="0">
              <a:solidFill>
                <a:schemeClr val="tx1">
                  <a:lumMod val="75000"/>
                  <a:lumOff val="25000"/>
                </a:schemeClr>
              </a:solidFill>
              <a:latin typeface="微软雅黑" pitchFamily="34" charset="-122"/>
              <a:ea typeface="微软雅黑" pitchFamily="34" charset="-122"/>
            </a:endParaRPr>
          </a:p>
        </p:txBody>
      </p:sp>
      <p:sp>
        <p:nvSpPr>
          <p:cNvPr id="25" name="标题3"/>
          <p:cNvSpPr>
            <a:spLocks noChangeArrowheads="1"/>
          </p:cNvSpPr>
          <p:nvPr/>
        </p:nvSpPr>
        <p:spPr bwMode="gray">
          <a:xfrm>
            <a:off x="2446313" y="3523042"/>
            <a:ext cx="931954" cy="886051"/>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未来</a:t>
            </a:r>
            <a:endParaRPr lang="en-US" altLang="zh-CN" b="1" dirty="0">
              <a:solidFill>
                <a:sysClr val="window" lastClr="FFFFFF">
                  <a:lumMod val="95000"/>
                </a:sysClr>
              </a:solidFill>
              <a:latin typeface="微软雅黑" pitchFamily="34" charset="-122"/>
              <a:ea typeface="微软雅黑" pitchFamily="34" charset="-122"/>
            </a:endParaRPr>
          </a:p>
          <a:p>
            <a:pPr algn="ctr"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展望</a:t>
            </a:r>
            <a:endParaRPr lang="zh-CN" altLang="zh-CN" b="1" dirty="0">
              <a:solidFill>
                <a:sysClr val="window" lastClr="FFFFFF">
                  <a:lumMod val="95000"/>
                </a:sysClr>
              </a:solidFill>
              <a:latin typeface="微软雅黑" pitchFamily="34" charset="-122"/>
              <a:ea typeface="微软雅黑" pitchFamily="34" charset="-122"/>
            </a:endParaRPr>
          </a:p>
        </p:txBody>
      </p:sp>
      <p:sp>
        <p:nvSpPr>
          <p:cNvPr id="26" name="Oval 19"/>
          <p:cNvSpPr>
            <a:spLocks noChangeArrowheads="1"/>
          </p:cNvSpPr>
          <p:nvPr/>
        </p:nvSpPr>
        <p:spPr bwMode="auto">
          <a:xfrm>
            <a:off x="1111928" y="2442238"/>
            <a:ext cx="892911" cy="894027"/>
          </a:xfrm>
          <a:prstGeom prst="ellipse">
            <a:avLst/>
          </a:prstGeom>
          <a:solidFill>
            <a:schemeClr val="accent1"/>
          </a:solidFill>
          <a:ln w="9525">
            <a:noFill/>
            <a:round/>
            <a:headEnd/>
            <a:tailEnd/>
          </a:ln>
          <a:effectLst/>
        </p:spPr>
        <p:txBody>
          <a:bodyPr lIns="62118" tIns="31058" rIns="62118" bIns="31058" anchor="ctr"/>
          <a:lstStyle/>
          <a:p>
            <a:pPr algn="ctr">
              <a:lnSpc>
                <a:spcPct val="120000"/>
              </a:lnSpc>
              <a:defRPr/>
            </a:pPr>
            <a:r>
              <a:rPr lang="zh-CN" altLang="en-US" sz="1900" b="1" kern="0" dirty="0">
                <a:solidFill>
                  <a:schemeClr val="bg1"/>
                </a:solidFill>
                <a:latin typeface="Arial" pitchFamily="34" charset="0"/>
                <a:ea typeface="微软雅黑" pitchFamily="34" charset="-122"/>
              </a:rPr>
              <a:t>系统介绍</a:t>
            </a:r>
          </a:p>
        </p:txBody>
      </p:sp>
    </p:spTree>
    <p:extLst>
      <p:ext uri="{BB962C8B-B14F-4D97-AF65-F5344CB8AC3E}">
        <p14:creationId xmlns:p14="http://schemas.microsoft.com/office/powerpoint/2010/main" val="4220080194"/>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871612" y="780096"/>
            <a:ext cx="674461" cy="6794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700" b="1" dirty="0">
                <a:latin typeface="微软雅黑" panose="020B0503020204020204" pitchFamily="34" charset="-122"/>
                <a:ea typeface="微软雅黑" panose="020B0503020204020204" pitchFamily="34" charset="-122"/>
              </a:rPr>
              <a:t>A</a:t>
            </a:r>
            <a:endParaRPr lang="zh-HK" altLang="en-US" sz="2700" b="1" dirty="0">
              <a:latin typeface="微软雅黑" panose="020B0503020204020204" pitchFamily="34" charset="-122"/>
              <a:ea typeface="微软雅黑" panose="020B0503020204020204" pitchFamily="34" charset="-122"/>
            </a:endParaRPr>
          </a:p>
        </p:txBody>
      </p:sp>
      <p:sp>
        <p:nvSpPr>
          <p:cNvPr id="7" name="椭圆 6"/>
          <p:cNvSpPr/>
          <p:nvPr/>
        </p:nvSpPr>
        <p:spPr>
          <a:xfrm>
            <a:off x="1978605" y="1936482"/>
            <a:ext cx="753299" cy="7532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700" b="1" dirty="0">
                <a:latin typeface="微软雅黑" panose="020B0503020204020204" pitchFamily="34" charset="-122"/>
                <a:ea typeface="微软雅黑" panose="020B0503020204020204" pitchFamily="34" charset="-122"/>
              </a:rPr>
              <a:t>B</a:t>
            </a:r>
            <a:endParaRPr lang="zh-HK" altLang="en-US" sz="2700" b="1" dirty="0">
              <a:latin typeface="微软雅黑" panose="020B0503020204020204" pitchFamily="34" charset="-122"/>
              <a:ea typeface="微软雅黑" panose="020B0503020204020204" pitchFamily="34" charset="-122"/>
            </a:endParaRPr>
          </a:p>
        </p:txBody>
      </p:sp>
      <p:sp>
        <p:nvSpPr>
          <p:cNvPr id="8" name="椭圆 7"/>
          <p:cNvSpPr/>
          <p:nvPr/>
        </p:nvSpPr>
        <p:spPr>
          <a:xfrm>
            <a:off x="1436196" y="3367615"/>
            <a:ext cx="753299" cy="7532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700" b="1" dirty="0">
                <a:latin typeface="微软雅黑" panose="020B0503020204020204" pitchFamily="34" charset="-122"/>
                <a:ea typeface="微软雅黑" panose="020B0503020204020204" pitchFamily="34" charset="-122"/>
              </a:rPr>
              <a:t>C</a:t>
            </a:r>
            <a:endParaRPr lang="zh-HK" altLang="en-US" sz="2700" b="1" dirty="0">
              <a:latin typeface="微软雅黑" panose="020B0503020204020204" pitchFamily="34" charset="-122"/>
              <a:ea typeface="微软雅黑" panose="020B0503020204020204" pitchFamily="34" charset="-122"/>
            </a:endParaRPr>
          </a:p>
        </p:txBody>
      </p:sp>
      <p:cxnSp>
        <p:nvCxnSpPr>
          <p:cNvPr id="9" name="直接连接符 8"/>
          <p:cNvCxnSpPr>
            <a:cxnSpLocks/>
          </p:cNvCxnSpPr>
          <p:nvPr/>
        </p:nvCxnSpPr>
        <p:spPr>
          <a:xfrm flipV="1">
            <a:off x="779760" y="1245122"/>
            <a:ext cx="923159" cy="4408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cxnSpLocks/>
          </p:cNvCxnSpPr>
          <p:nvPr/>
        </p:nvCxnSpPr>
        <p:spPr>
          <a:xfrm flipV="1">
            <a:off x="1258870" y="2328230"/>
            <a:ext cx="612742" cy="12826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p:cNvCxnSpPr>
          <p:nvPr/>
        </p:nvCxnSpPr>
        <p:spPr>
          <a:xfrm>
            <a:off x="1022472" y="3612880"/>
            <a:ext cx="355679" cy="12523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2833206" y="667547"/>
            <a:ext cx="4566500" cy="813495"/>
            <a:chOff x="4012555" y="1375083"/>
            <a:chExt cx="5516463" cy="1084661"/>
          </a:xfrm>
        </p:grpSpPr>
        <p:sp>
          <p:nvSpPr>
            <p:cNvPr id="12" name="矩形 11"/>
            <p:cNvSpPr/>
            <p:nvPr/>
          </p:nvSpPr>
          <p:spPr>
            <a:xfrm>
              <a:off x="4012556" y="1729714"/>
              <a:ext cx="5516462" cy="730030"/>
            </a:xfrm>
            <a:prstGeom prst="rect">
              <a:avLst/>
            </a:prstGeom>
          </p:spPr>
          <p:txBody>
            <a:bodyPr wrap="square">
              <a:spAutoFit/>
            </a:bodyPr>
            <a:lstStyle/>
            <a:p>
              <a:pPr marL="228600" indent="-228600">
                <a:lnSpc>
                  <a:spcPct val="130000"/>
                </a:lnSpc>
                <a:buAutoNum type="arabicPeriod"/>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用户无需登录即可查看自己的代办事项</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228600" indent="-228600">
                <a:lnSpc>
                  <a:spcPct val="130000"/>
                </a:lnSpc>
                <a:buAutoNum type="arabicPeriod"/>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用户登录后可以对代办事项增删查改</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42"/>
            <p:cNvSpPr txBox="1"/>
            <p:nvPr/>
          </p:nvSpPr>
          <p:spPr>
            <a:xfrm>
              <a:off x="4012555" y="1375083"/>
              <a:ext cx="4090292" cy="410370"/>
            </a:xfrm>
            <a:prstGeom prst="rect">
              <a:avLst/>
            </a:prstGeom>
            <a:noFill/>
          </p:spPr>
          <p:txBody>
            <a:bodyPr wrap="square"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选题</a:t>
              </a:r>
              <a:r>
                <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&amp;</a:t>
              </a:r>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需求分析（时间花费</a:t>
              </a:r>
              <a:r>
                <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5</a:t>
              </a:r>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天）</a:t>
              </a:r>
            </a:p>
          </p:txBody>
        </p:sp>
      </p:grpSp>
      <p:grpSp>
        <p:nvGrpSpPr>
          <p:cNvPr id="5" name="组合 4"/>
          <p:cNvGrpSpPr/>
          <p:nvPr/>
        </p:nvGrpSpPr>
        <p:grpSpPr>
          <a:xfrm>
            <a:off x="2833206" y="1726939"/>
            <a:ext cx="5404030" cy="1300874"/>
            <a:chOff x="4878737" y="3101525"/>
            <a:chExt cx="2374014" cy="1734497"/>
          </a:xfrm>
        </p:grpSpPr>
        <p:sp>
          <p:nvSpPr>
            <p:cNvPr id="14" name="矩形 13"/>
            <p:cNvSpPr/>
            <p:nvPr/>
          </p:nvSpPr>
          <p:spPr>
            <a:xfrm>
              <a:off x="4896913" y="3464195"/>
              <a:ext cx="1026513" cy="1371827"/>
            </a:xfrm>
            <a:prstGeom prst="rect">
              <a:avLst/>
            </a:prstGeom>
          </p:spPr>
          <p:txBody>
            <a:bodyPr wrap="square">
              <a:spAutoFit/>
            </a:bodyPr>
            <a:lstStyle/>
            <a:p>
              <a:pPr marL="228600" indent="-228600">
                <a:lnSpc>
                  <a:spcPct val="130000"/>
                </a:lnSpc>
                <a:buAutoNum type="arabicPeriod"/>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数据库设计</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两天</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p>
            <a:p>
              <a:pPr marL="228600" indent="-228600">
                <a:lnSpc>
                  <a:spcPct val="130000"/>
                </a:lnSpc>
                <a:buAutoNum type="arabicPeriod"/>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接口设计</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一天</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p>
            <a:p>
              <a:pPr marL="571500" lvl="1" indent="-228600">
                <a:lnSpc>
                  <a:spcPct val="130000"/>
                </a:lnSpc>
                <a:buAutoNum type="arabicPeriod"/>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接口命名设计</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571500" lvl="1" indent="-228600">
                <a:lnSpc>
                  <a:spcPct val="130000"/>
                </a:lnSpc>
                <a:buAutoNum type="arabicPeriod"/>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接口响应体设计</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44"/>
            <p:cNvSpPr txBox="1"/>
            <p:nvPr/>
          </p:nvSpPr>
          <p:spPr>
            <a:xfrm>
              <a:off x="4878737" y="3101525"/>
              <a:ext cx="2374014" cy="410369"/>
            </a:xfrm>
            <a:prstGeom prst="rect">
              <a:avLst/>
            </a:prstGeom>
            <a:noFill/>
          </p:spPr>
          <p:txBody>
            <a:bodyPr wrap="square"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系统设计（时间花费</a:t>
              </a:r>
              <a:r>
                <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8</a:t>
              </a:r>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天）</a:t>
              </a:r>
            </a:p>
          </p:txBody>
        </p:sp>
      </p:grpSp>
      <p:grpSp>
        <p:nvGrpSpPr>
          <p:cNvPr id="19" name="组合 18"/>
          <p:cNvGrpSpPr/>
          <p:nvPr/>
        </p:nvGrpSpPr>
        <p:grpSpPr>
          <a:xfrm>
            <a:off x="2247540" y="3160799"/>
            <a:ext cx="4548738" cy="1578897"/>
            <a:chOff x="4012556" y="5002204"/>
            <a:chExt cx="3624749" cy="2105198"/>
          </a:xfrm>
        </p:grpSpPr>
        <p:sp>
          <p:nvSpPr>
            <p:cNvPr id="16" name="矩形 15"/>
            <p:cNvSpPr/>
            <p:nvPr/>
          </p:nvSpPr>
          <p:spPr>
            <a:xfrm>
              <a:off x="4012557" y="5356835"/>
              <a:ext cx="3624748" cy="1750567"/>
            </a:xfrm>
            <a:prstGeom prst="rect">
              <a:avLst/>
            </a:prstGeom>
          </p:spPr>
          <p:txBody>
            <a:bodyPr wrap="square">
              <a:spAutoFit/>
            </a:bodyPr>
            <a:lstStyle/>
            <a:p>
              <a:pPr marL="228600" indent="-228600">
                <a:lnSpc>
                  <a:spcPct val="130000"/>
                </a:lnSpc>
                <a:buAutoNum type="arabicPeriod"/>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后端编码</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571500" lvl="1" indent="-228600">
                <a:lnSpc>
                  <a:spcPct val="130000"/>
                </a:lnSpc>
                <a:buAutoNum type="arabicPeriod"/>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用户鉴权编码（半天）</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571500" lvl="1" indent="-228600">
                <a:lnSpc>
                  <a:spcPct val="130000"/>
                </a:lnSpc>
                <a:buAutoNum type="arabicPeriod"/>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控制器编码（半天）</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571500" lvl="1" indent="-228600">
                <a:lnSpc>
                  <a:spcPct val="130000"/>
                </a:lnSpc>
                <a:buAutoNum type="arabicPeriod"/>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拦截器编码（半天）</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571500" lvl="1" indent="-228600">
                <a:lnSpc>
                  <a:spcPct val="130000"/>
                </a:lnSpc>
                <a:buAutoNum type="arabicPeriod"/>
              </a:pPr>
              <a:r>
                <a:rPr lang="en-US" altLang="zh-CN" sz="1000" dirty="0" err="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Jwt</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序列化、反序列化编码（半天）</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571500" lvl="1" indent="-228600">
                <a:lnSpc>
                  <a:spcPct val="130000"/>
                </a:lnSpc>
                <a:buAutoNum type="arabicPeriod"/>
              </a:pP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Po</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类编码、</a:t>
              </a: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Dao</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层编码</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46"/>
            <p:cNvSpPr txBox="1"/>
            <p:nvPr/>
          </p:nvSpPr>
          <p:spPr>
            <a:xfrm>
              <a:off x="4012556" y="5002204"/>
              <a:ext cx="2374014" cy="410370"/>
            </a:xfrm>
            <a:prstGeom prst="rect">
              <a:avLst/>
            </a:prstGeom>
            <a:noFill/>
          </p:spPr>
          <p:txBody>
            <a:bodyPr wrap="square"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系统编码（时间花费</a:t>
              </a:r>
              <a:r>
                <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5</a:t>
              </a:r>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天）</a:t>
              </a:r>
            </a:p>
          </p:txBody>
        </p:sp>
      </p:grpSp>
      <p:pic>
        <p:nvPicPr>
          <p:cNvPr id="18" name="图片 17"/>
          <p:cNvPicPr>
            <a:picLocks noChangeAspect="1"/>
          </p:cNvPicPr>
          <p:nvPr/>
        </p:nvPicPr>
        <p:blipFill rotWithShape="1">
          <a:blip r:embed="rId3">
            <a:duotone>
              <a:schemeClr val="accent1">
                <a:shade val="45000"/>
                <a:satMod val="135000"/>
              </a:schemeClr>
              <a:prstClr val="white"/>
            </a:duotone>
          </a:blip>
          <a:srcRect l="48604"/>
          <a:stretch/>
        </p:blipFill>
        <p:spPr>
          <a:xfrm>
            <a:off x="0" y="1618550"/>
            <a:ext cx="1217495" cy="2368933"/>
          </a:xfrm>
          <a:prstGeom prst="rect">
            <a:avLst/>
          </a:prstGeom>
        </p:spPr>
      </p:pic>
      <p:sp>
        <p:nvSpPr>
          <p:cNvPr id="22" name="矩形 21"/>
          <p:cNvSpPr>
            <a:spLocks noChangeArrowheads="1"/>
          </p:cNvSpPr>
          <p:nvPr/>
        </p:nvSpPr>
        <p:spPr bwMode="auto">
          <a:xfrm>
            <a:off x="418131" y="117502"/>
            <a:ext cx="203613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开发时间安排</a:t>
            </a:r>
          </a:p>
        </p:txBody>
      </p:sp>
      <p:sp>
        <p:nvSpPr>
          <p:cNvPr id="23" name="等腰三角形 22"/>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26" name="矩形 25">
            <a:extLst>
              <a:ext uri="{FF2B5EF4-FFF2-40B4-BE49-F238E27FC236}">
                <a16:creationId xmlns:a16="http://schemas.microsoft.com/office/drawing/2014/main" id="{C4EBAFDA-A7AC-463D-B592-D531ADF5F663}"/>
              </a:ext>
            </a:extLst>
          </p:cNvPr>
          <p:cNvSpPr/>
          <p:nvPr/>
        </p:nvSpPr>
        <p:spPr>
          <a:xfrm>
            <a:off x="5035717" y="1909623"/>
            <a:ext cx="2564561" cy="1267719"/>
          </a:xfrm>
          <a:prstGeom prst="rect">
            <a:avLst/>
          </a:prstGeom>
        </p:spPr>
        <p:txBody>
          <a:bodyPr wrap="square">
            <a:spAutoFit/>
          </a:bodyPr>
          <a:lstStyle/>
          <a:p>
            <a:pPr>
              <a:lnSpc>
                <a:spcPct val="130000"/>
              </a:lnSpc>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3. </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前端原型图设计</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两天</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p>
          <a:p>
            <a:pPr>
              <a:lnSpc>
                <a:spcPct val="130000"/>
              </a:lnSpc>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1. </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页面</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UI</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设计、交互设计</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2. </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页面组件设计</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4. </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系统扩展设计</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两天</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p>
          <a:p>
            <a:pPr>
              <a:lnSpc>
                <a:spcPct val="130000"/>
              </a:lnSpc>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5. </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项目管理、分支设计</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一天</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p>
        </p:txBody>
      </p:sp>
      <p:sp>
        <p:nvSpPr>
          <p:cNvPr id="29" name="矩形 28">
            <a:extLst>
              <a:ext uri="{FF2B5EF4-FFF2-40B4-BE49-F238E27FC236}">
                <a16:creationId xmlns:a16="http://schemas.microsoft.com/office/drawing/2014/main" id="{3066C2A4-201D-4374-8097-7C9C99D3A50C}"/>
              </a:ext>
            </a:extLst>
          </p:cNvPr>
          <p:cNvSpPr/>
          <p:nvPr/>
        </p:nvSpPr>
        <p:spPr>
          <a:xfrm>
            <a:off x="4948631" y="3612880"/>
            <a:ext cx="3895655" cy="940707"/>
          </a:xfrm>
          <a:prstGeom prst="rect">
            <a:avLst/>
          </a:prstGeom>
        </p:spPr>
        <p:txBody>
          <a:bodyPr wrap="square">
            <a:spAutoFit/>
          </a:bodyPr>
          <a:lstStyle/>
          <a:p>
            <a:pPr>
              <a:lnSpc>
                <a:spcPct val="130000"/>
              </a:lnSpc>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2. </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前端编码（三天）</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1. </a:t>
            </a: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添加组件、过滤组件、列表组件、列表元素组件的编码</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2. </a:t>
            </a: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视图页面编码</a:t>
            </a: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首页视图、登录视图、管理视图</a:t>
            </a: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p>
          <a:p>
            <a:pPr>
              <a:lnSpc>
                <a:spcPct val="130000"/>
              </a:lnSpc>
            </a:pP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3. </a:t>
            </a: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接口数据请求、请求数据的持久化处理</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29343679"/>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3">
            <a:duotone>
              <a:schemeClr val="accent1">
                <a:shade val="45000"/>
                <a:satMod val="135000"/>
              </a:schemeClr>
              <a:prstClr val="white"/>
            </a:duotone>
          </a:blip>
          <a:srcRect l="48604"/>
          <a:stretch/>
        </p:blipFill>
        <p:spPr>
          <a:xfrm>
            <a:off x="0" y="1618550"/>
            <a:ext cx="1217495" cy="2368933"/>
          </a:xfrm>
          <a:prstGeom prst="rect">
            <a:avLst/>
          </a:prstGeom>
        </p:spPr>
      </p:pic>
      <p:sp>
        <p:nvSpPr>
          <p:cNvPr id="22" name="矩形 21"/>
          <p:cNvSpPr>
            <a:spLocks noChangeArrowheads="1"/>
          </p:cNvSpPr>
          <p:nvPr/>
        </p:nvSpPr>
        <p:spPr bwMode="auto">
          <a:xfrm>
            <a:off x="418131" y="117502"/>
            <a:ext cx="203613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开发时间安排</a:t>
            </a:r>
          </a:p>
        </p:txBody>
      </p:sp>
      <p:sp>
        <p:nvSpPr>
          <p:cNvPr id="23" name="等腰三角形 22"/>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31" name="椭圆 30">
            <a:extLst>
              <a:ext uri="{FF2B5EF4-FFF2-40B4-BE49-F238E27FC236}">
                <a16:creationId xmlns:a16="http://schemas.microsoft.com/office/drawing/2014/main" id="{AE924E11-3F49-4BFB-9DC0-97207E2ACE6F}"/>
              </a:ext>
            </a:extLst>
          </p:cNvPr>
          <p:cNvSpPr/>
          <p:nvPr/>
        </p:nvSpPr>
        <p:spPr>
          <a:xfrm>
            <a:off x="1651785" y="999807"/>
            <a:ext cx="753299" cy="7532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HK" sz="2700" b="1" dirty="0">
                <a:latin typeface="微软雅黑" panose="020B0503020204020204" pitchFamily="34" charset="-122"/>
                <a:ea typeface="微软雅黑" panose="020B0503020204020204" pitchFamily="34" charset="-122"/>
              </a:rPr>
              <a:t>D</a:t>
            </a:r>
            <a:endParaRPr lang="zh-HK" altLang="en-US" sz="2700" b="1" dirty="0">
              <a:latin typeface="微软雅黑" panose="020B0503020204020204" pitchFamily="34" charset="-122"/>
              <a:ea typeface="微软雅黑" panose="020B0503020204020204" pitchFamily="34" charset="-122"/>
            </a:endParaRPr>
          </a:p>
        </p:txBody>
      </p:sp>
      <p:cxnSp>
        <p:nvCxnSpPr>
          <p:cNvPr id="37" name="直接连接符 36">
            <a:extLst>
              <a:ext uri="{FF2B5EF4-FFF2-40B4-BE49-F238E27FC236}">
                <a16:creationId xmlns:a16="http://schemas.microsoft.com/office/drawing/2014/main" id="{FFAC7C25-3193-4676-A979-8AA4CA9BDE99}"/>
              </a:ext>
            </a:extLst>
          </p:cNvPr>
          <p:cNvCxnSpPr>
            <a:cxnSpLocks/>
          </p:cNvCxnSpPr>
          <p:nvPr/>
        </p:nvCxnSpPr>
        <p:spPr>
          <a:xfrm flipV="1">
            <a:off x="1031884" y="1618550"/>
            <a:ext cx="612106" cy="36285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7FAEA754-BEE5-479C-A252-104B9D96ACCD}"/>
              </a:ext>
            </a:extLst>
          </p:cNvPr>
          <p:cNvGrpSpPr/>
          <p:nvPr/>
        </p:nvGrpSpPr>
        <p:grpSpPr>
          <a:xfrm>
            <a:off x="2631963" y="746417"/>
            <a:ext cx="4548738" cy="1053561"/>
            <a:chOff x="4012556" y="5002204"/>
            <a:chExt cx="3624749" cy="1404749"/>
          </a:xfrm>
        </p:grpSpPr>
        <p:sp>
          <p:nvSpPr>
            <p:cNvPr id="41" name="矩形 40">
              <a:extLst>
                <a:ext uri="{FF2B5EF4-FFF2-40B4-BE49-F238E27FC236}">
                  <a16:creationId xmlns:a16="http://schemas.microsoft.com/office/drawing/2014/main" id="{8F43F18A-B4C6-4F85-BE34-1E21ADD9D35E}"/>
                </a:ext>
              </a:extLst>
            </p:cNvPr>
            <p:cNvSpPr/>
            <p:nvPr/>
          </p:nvSpPr>
          <p:spPr>
            <a:xfrm>
              <a:off x="4012557" y="5356835"/>
              <a:ext cx="3624748" cy="1050118"/>
            </a:xfrm>
            <a:prstGeom prst="rect">
              <a:avLst/>
            </a:prstGeom>
          </p:spPr>
          <p:txBody>
            <a:bodyPr wrap="square">
              <a:spAutoFit/>
            </a:bodyPr>
            <a:lstStyle/>
            <a:p>
              <a:pPr marL="228600" indent="-228600">
                <a:lnSpc>
                  <a:spcPct val="130000"/>
                </a:lnSpc>
                <a:buAutoNum type="arabicPeriod"/>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Linux</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端部署脚本编写。</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一天</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p>
            <a:p>
              <a:pPr marL="228600" indent="-228600">
                <a:lnSpc>
                  <a:spcPct val="130000"/>
                </a:lnSpc>
                <a:buAutoNum type="arabicPeriod"/>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Windows</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端部署脚本编写。</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一天</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p>
            <a:p>
              <a:pPr marL="228600" indent="-228600">
                <a:lnSpc>
                  <a:spcPct val="130000"/>
                </a:lnSpc>
                <a:buAutoNum type="arabicPeriod"/>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系统部署阶段（一天）</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46">
              <a:extLst>
                <a:ext uri="{FF2B5EF4-FFF2-40B4-BE49-F238E27FC236}">
                  <a16:creationId xmlns:a16="http://schemas.microsoft.com/office/drawing/2014/main" id="{8FB25F76-7D63-4B88-A9CC-A8E7C3651AD2}"/>
                </a:ext>
              </a:extLst>
            </p:cNvPr>
            <p:cNvSpPr txBox="1"/>
            <p:nvPr/>
          </p:nvSpPr>
          <p:spPr>
            <a:xfrm>
              <a:off x="4012556" y="5002204"/>
              <a:ext cx="2374014" cy="410370"/>
            </a:xfrm>
            <a:prstGeom prst="rect">
              <a:avLst/>
            </a:prstGeom>
            <a:noFill/>
          </p:spPr>
          <p:txBody>
            <a:bodyPr wrap="square"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系统部署</a:t>
              </a:r>
              <a:r>
                <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&amp;</a:t>
              </a:r>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运维（时间花费 </a:t>
              </a:r>
              <a:r>
                <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&gt; 2</a:t>
              </a:r>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天）</a:t>
              </a:r>
            </a:p>
          </p:txBody>
        </p:sp>
      </p:grpSp>
      <p:sp>
        <p:nvSpPr>
          <p:cNvPr id="32" name="椭圆 31">
            <a:extLst>
              <a:ext uri="{FF2B5EF4-FFF2-40B4-BE49-F238E27FC236}">
                <a16:creationId xmlns:a16="http://schemas.microsoft.com/office/drawing/2014/main" id="{AEAE7B67-45C1-4DC5-87AD-75D74DDC2A24}"/>
              </a:ext>
            </a:extLst>
          </p:cNvPr>
          <p:cNvSpPr/>
          <p:nvPr/>
        </p:nvSpPr>
        <p:spPr>
          <a:xfrm>
            <a:off x="1772227" y="2484313"/>
            <a:ext cx="753299" cy="7532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700" b="1" dirty="0">
                <a:latin typeface="微软雅黑" panose="020B0503020204020204" pitchFamily="34" charset="-122"/>
                <a:ea typeface="微软雅黑" panose="020B0503020204020204" pitchFamily="34" charset="-122"/>
              </a:rPr>
              <a:t>E</a:t>
            </a:r>
            <a:endParaRPr lang="zh-HK" altLang="en-US" sz="2700" b="1" dirty="0">
              <a:latin typeface="微软雅黑" panose="020B0503020204020204" pitchFamily="34" charset="-122"/>
              <a:ea typeface="微软雅黑" panose="020B0503020204020204" pitchFamily="34" charset="-122"/>
            </a:endParaRPr>
          </a:p>
        </p:txBody>
      </p:sp>
      <p:cxnSp>
        <p:nvCxnSpPr>
          <p:cNvPr id="33" name="直接连接符 32">
            <a:extLst>
              <a:ext uri="{FF2B5EF4-FFF2-40B4-BE49-F238E27FC236}">
                <a16:creationId xmlns:a16="http://schemas.microsoft.com/office/drawing/2014/main" id="{28D95AF3-AC51-40BE-AFCC-A5FDAB977F79}"/>
              </a:ext>
            </a:extLst>
          </p:cNvPr>
          <p:cNvCxnSpPr>
            <a:cxnSpLocks/>
          </p:cNvCxnSpPr>
          <p:nvPr/>
        </p:nvCxnSpPr>
        <p:spPr>
          <a:xfrm>
            <a:off x="1349829" y="2927048"/>
            <a:ext cx="31447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FEBEDC4E-90E2-4D13-BD71-3BBE8667E107}"/>
              </a:ext>
            </a:extLst>
          </p:cNvPr>
          <p:cNvGrpSpPr/>
          <p:nvPr/>
        </p:nvGrpSpPr>
        <p:grpSpPr>
          <a:xfrm>
            <a:off x="2823036" y="2453605"/>
            <a:ext cx="4548738" cy="814713"/>
            <a:chOff x="4012556" y="5002204"/>
            <a:chExt cx="3624749" cy="1086285"/>
          </a:xfrm>
        </p:grpSpPr>
        <p:sp>
          <p:nvSpPr>
            <p:cNvPr id="35" name="矩形 34">
              <a:extLst>
                <a:ext uri="{FF2B5EF4-FFF2-40B4-BE49-F238E27FC236}">
                  <a16:creationId xmlns:a16="http://schemas.microsoft.com/office/drawing/2014/main" id="{AFE705BE-3F7A-4EC3-B283-E023DFC1D839}"/>
                </a:ext>
              </a:extLst>
            </p:cNvPr>
            <p:cNvSpPr/>
            <p:nvPr/>
          </p:nvSpPr>
          <p:spPr>
            <a:xfrm>
              <a:off x="4012557" y="5356835"/>
              <a:ext cx="3624748" cy="731654"/>
            </a:xfrm>
            <a:prstGeom prst="rect">
              <a:avLst/>
            </a:prstGeom>
          </p:spPr>
          <p:txBody>
            <a:bodyPr wrap="square">
              <a:spAutoFit/>
            </a:bodyPr>
            <a:lstStyle/>
            <a:p>
              <a:pPr marL="228600" indent="-228600">
                <a:lnSpc>
                  <a:spcPct val="130000"/>
                </a:lnSpc>
                <a:buAutoNum type="arabicPeriod"/>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编写项目文档。</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两天</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p>
            <a:p>
              <a:pPr marL="228600" indent="-228600">
                <a:lnSpc>
                  <a:spcPct val="130000"/>
                </a:lnSpc>
                <a:buAutoNum type="arabicPeriod"/>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项目构建、发布（一天）</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文本框 46">
              <a:extLst>
                <a:ext uri="{FF2B5EF4-FFF2-40B4-BE49-F238E27FC236}">
                  <a16:creationId xmlns:a16="http://schemas.microsoft.com/office/drawing/2014/main" id="{B4ADBDB0-A658-41F0-B0ED-0313A226D382}"/>
                </a:ext>
              </a:extLst>
            </p:cNvPr>
            <p:cNvSpPr txBox="1"/>
            <p:nvPr/>
          </p:nvSpPr>
          <p:spPr>
            <a:xfrm>
              <a:off x="4012556" y="5002204"/>
              <a:ext cx="3093896" cy="410370"/>
            </a:xfrm>
            <a:prstGeom prst="rect">
              <a:avLst/>
            </a:prstGeom>
            <a:noFill/>
          </p:spPr>
          <p:txBody>
            <a:bodyPr wrap="square"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文档编写</a:t>
              </a:r>
              <a:r>
                <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&amp;</a:t>
              </a:r>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项目发布（时间花费 </a:t>
              </a:r>
              <a:r>
                <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&gt; 3</a:t>
              </a:r>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天）</a:t>
              </a:r>
            </a:p>
          </p:txBody>
        </p:sp>
      </p:grpSp>
      <p:sp>
        <p:nvSpPr>
          <p:cNvPr id="15" name="椭圆 14">
            <a:extLst>
              <a:ext uri="{FF2B5EF4-FFF2-40B4-BE49-F238E27FC236}">
                <a16:creationId xmlns:a16="http://schemas.microsoft.com/office/drawing/2014/main" id="{91FA66B1-1966-4A85-99AE-6D00C7C14917}"/>
              </a:ext>
            </a:extLst>
          </p:cNvPr>
          <p:cNvSpPr/>
          <p:nvPr/>
        </p:nvSpPr>
        <p:spPr>
          <a:xfrm>
            <a:off x="1436196" y="3987483"/>
            <a:ext cx="753299" cy="7532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700" b="1" dirty="0">
                <a:latin typeface="微软雅黑" panose="020B0503020204020204" pitchFamily="34" charset="-122"/>
                <a:ea typeface="微软雅黑" panose="020B0503020204020204" pitchFamily="34" charset="-122"/>
              </a:rPr>
              <a:t>F</a:t>
            </a:r>
            <a:endParaRPr lang="zh-HK" altLang="en-US" sz="2700" b="1" dirty="0">
              <a:latin typeface="微软雅黑" panose="020B0503020204020204" pitchFamily="34" charset="-122"/>
              <a:ea typeface="微软雅黑" panose="020B0503020204020204" pitchFamily="34" charset="-122"/>
            </a:endParaRPr>
          </a:p>
        </p:txBody>
      </p:sp>
      <p:cxnSp>
        <p:nvCxnSpPr>
          <p:cNvPr id="16" name="直接连接符 15">
            <a:extLst>
              <a:ext uri="{FF2B5EF4-FFF2-40B4-BE49-F238E27FC236}">
                <a16:creationId xmlns:a16="http://schemas.microsoft.com/office/drawing/2014/main" id="{FE6BDC85-BE80-4147-A80F-B4135DE36046}"/>
              </a:ext>
            </a:extLst>
          </p:cNvPr>
          <p:cNvCxnSpPr>
            <a:cxnSpLocks/>
          </p:cNvCxnSpPr>
          <p:nvPr/>
        </p:nvCxnSpPr>
        <p:spPr>
          <a:xfrm>
            <a:off x="874646" y="3773317"/>
            <a:ext cx="475183" cy="38989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43ACCCDD-854B-4935-A689-A84FF9F5ADC8}"/>
              </a:ext>
            </a:extLst>
          </p:cNvPr>
          <p:cNvGrpSpPr/>
          <p:nvPr/>
        </p:nvGrpSpPr>
        <p:grpSpPr>
          <a:xfrm>
            <a:off x="2454262" y="3851818"/>
            <a:ext cx="4548738" cy="1053561"/>
            <a:chOff x="4012556" y="5002204"/>
            <a:chExt cx="3624749" cy="1404749"/>
          </a:xfrm>
        </p:grpSpPr>
        <p:sp>
          <p:nvSpPr>
            <p:cNvPr id="20" name="矩形 19">
              <a:extLst>
                <a:ext uri="{FF2B5EF4-FFF2-40B4-BE49-F238E27FC236}">
                  <a16:creationId xmlns:a16="http://schemas.microsoft.com/office/drawing/2014/main" id="{BE400778-A675-4E99-A97B-293B9A7B5053}"/>
                </a:ext>
              </a:extLst>
            </p:cNvPr>
            <p:cNvSpPr/>
            <p:nvPr/>
          </p:nvSpPr>
          <p:spPr>
            <a:xfrm>
              <a:off x="4012557" y="5356835"/>
              <a:ext cx="3624748" cy="1050118"/>
            </a:xfrm>
            <a:prstGeom prst="rect">
              <a:avLst/>
            </a:prstGeom>
          </p:spPr>
          <p:txBody>
            <a:bodyPr wrap="square">
              <a:spAutoFit/>
            </a:bodyPr>
            <a:lstStyle/>
            <a:p>
              <a:pPr marL="228600" indent="-228600">
                <a:lnSpc>
                  <a:spcPct val="130000"/>
                </a:lnSpc>
                <a:buAutoNum type="arabicPeriod"/>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移动端交互适配</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228600" indent="-228600">
                <a:lnSpc>
                  <a:spcPct val="130000"/>
                </a:lnSpc>
                <a:buAutoNum type="arabicPeriod"/>
              </a:pPr>
              <a:r>
                <a:rPr lang="en-US" altLang="zh-CN" sz="1200" dirty="0" err="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Dockerfile</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的编写</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228600" indent="-228600">
                <a:lnSpc>
                  <a:spcPct val="130000"/>
                </a:lnSpc>
                <a:buAutoNum type="arabicPeriod"/>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Docker</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集群部署脚本编写</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46">
              <a:extLst>
                <a:ext uri="{FF2B5EF4-FFF2-40B4-BE49-F238E27FC236}">
                  <a16:creationId xmlns:a16="http://schemas.microsoft.com/office/drawing/2014/main" id="{9EC7F19C-E554-4C09-A529-10A0DF600A28}"/>
                </a:ext>
              </a:extLst>
            </p:cNvPr>
            <p:cNvSpPr txBox="1"/>
            <p:nvPr/>
          </p:nvSpPr>
          <p:spPr>
            <a:xfrm>
              <a:off x="4012556" y="5002204"/>
              <a:ext cx="3093896" cy="410370"/>
            </a:xfrm>
            <a:prstGeom prst="rect">
              <a:avLst/>
            </a:prstGeom>
            <a:noFill/>
          </p:spPr>
          <p:txBody>
            <a:bodyPr wrap="square"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项目后续改进</a:t>
              </a:r>
            </a:p>
          </p:txBody>
        </p:sp>
      </p:grpSp>
    </p:spTree>
    <p:extLst>
      <p:ext uri="{BB962C8B-B14F-4D97-AF65-F5344CB8AC3E}">
        <p14:creationId xmlns:p14="http://schemas.microsoft.com/office/powerpoint/2010/main" val="1842977764"/>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rPr>
              <a:t>系统分析与设计</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35" name="文本框 34">
            <a:extLst>
              <a:ext uri="{FF2B5EF4-FFF2-40B4-BE49-F238E27FC236}">
                <a16:creationId xmlns:a16="http://schemas.microsoft.com/office/drawing/2014/main" id="{6DD603C4-8C1A-4A02-8601-31E08F6214A6}"/>
              </a:ext>
            </a:extLst>
          </p:cNvPr>
          <p:cNvSpPr txBox="1"/>
          <p:nvPr/>
        </p:nvSpPr>
        <p:spPr>
          <a:xfrm>
            <a:off x="5080000" y="1877180"/>
            <a:ext cx="3831956" cy="1908215"/>
          </a:xfrm>
          <a:prstGeom prst="rect">
            <a:avLst/>
          </a:prstGeom>
          <a:noFill/>
        </p:spPr>
        <p:txBody>
          <a:bodyPr wrap="square">
            <a:spAutoFit/>
          </a:bodyPr>
          <a:lstStyle/>
          <a:p>
            <a:r>
              <a:rPr lang="zh-CN" altLang="zh-CN" sz="1600" kern="100" dirty="0">
                <a:effectLst/>
                <a:latin typeface="+mn-ea"/>
                <a:cs typeface="Times New Roman" panose="02020603050405020304" pitchFamily="18" charset="0"/>
              </a:rPr>
              <a:t>系统分为</a:t>
            </a:r>
            <a:r>
              <a:rPr lang="zh-CN" altLang="en-US" sz="1600" kern="100" dirty="0">
                <a:effectLst/>
                <a:latin typeface="+mn-ea"/>
                <a:cs typeface="Times New Roman" panose="02020603050405020304" pitchFamily="18" charset="0"/>
              </a:rPr>
              <a:t>首页展示模块</a:t>
            </a:r>
            <a:r>
              <a:rPr lang="zh-CN" altLang="zh-CN" sz="1600" kern="100" dirty="0">
                <a:effectLst/>
                <a:latin typeface="+mn-ea"/>
                <a:cs typeface="Times New Roman" panose="02020603050405020304" pitchFamily="18" charset="0"/>
              </a:rPr>
              <a:t>和管理模块两大模块</a:t>
            </a:r>
            <a:endParaRPr lang="en-US" altLang="zh-CN" sz="1600" kern="100" dirty="0">
              <a:effectLst/>
              <a:latin typeface="+mn-ea"/>
              <a:cs typeface="Times New Roman" panose="02020603050405020304" pitchFamily="18" charset="0"/>
            </a:endParaRPr>
          </a:p>
          <a:p>
            <a:endParaRPr lang="en-US" altLang="zh-CN" sz="1600" kern="100" dirty="0">
              <a:effectLst/>
              <a:latin typeface="+mn-ea"/>
              <a:cs typeface="Times New Roman" panose="02020603050405020304" pitchFamily="18" charset="0"/>
            </a:endParaRPr>
          </a:p>
          <a:p>
            <a:pPr marL="342900" indent="-342900">
              <a:buAutoNum type="arabicPeriod"/>
            </a:pPr>
            <a:r>
              <a:rPr lang="zh-CN" altLang="en-US" kern="100" dirty="0">
                <a:latin typeface="+mn-ea"/>
                <a:cs typeface="Times New Roman" panose="02020603050405020304" pitchFamily="18" charset="0"/>
              </a:rPr>
              <a:t>首页展示</a:t>
            </a:r>
            <a:r>
              <a:rPr lang="zh-CN" altLang="zh-CN" kern="100" dirty="0">
                <a:effectLst/>
                <a:latin typeface="+mn-ea"/>
                <a:cs typeface="Times New Roman" panose="02020603050405020304" pitchFamily="18" charset="0"/>
              </a:rPr>
              <a:t>模块是系统</a:t>
            </a:r>
            <a:r>
              <a:rPr lang="zh-CN" altLang="en-US" kern="100" dirty="0">
                <a:effectLst/>
                <a:latin typeface="+mn-ea"/>
                <a:cs typeface="Times New Roman" panose="02020603050405020304" pitchFamily="18" charset="0"/>
              </a:rPr>
              <a:t>基本</a:t>
            </a:r>
            <a:r>
              <a:rPr lang="zh-CN" altLang="zh-CN" kern="100" dirty="0">
                <a:effectLst/>
                <a:latin typeface="+mn-ea"/>
                <a:cs typeface="Times New Roman" panose="02020603050405020304" pitchFamily="18" charset="0"/>
              </a:rPr>
              <a:t>功能的主要体现</a:t>
            </a:r>
            <a:r>
              <a:rPr lang="zh-CN" altLang="en-US" kern="100" dirty="0">
                <a:effectLst/>
                <a:latin typeface="+mn-ea"/>
                <a:cs typeface="Times New Roman" panose="02020603050405020304" pitchFamily="18" charset="0"/>
              </a:rPr>
              <a:t>，用户通过用户名查询自己的待办事项。</a:t>
            </a:r>
            <a:endParaRPr lang="en-US" altLang="zh-CN" kern="100" dirty="0">
              <a:effectLst/>
              <a:latin typeface="+mn-ea"/>
              <a:cs typeface="Times New Roman" panose="02020603050405020304" pitchFamily="18" charset="0"/>
            </a:endParaRPr>
          </a:p>
          <a:p>
            <a:pPr marL="342900" indent="-342900">
              <a:buAutoNum type="arabicPeriod"/>
            </a:pPr>
            <a:endParaRPr lang="en-US" altLang="zh-CN" kern="100" dirty="0">
              <a:effectLst/>
              <a:latin typeface="+mn-ea"/>
              <a:cs typeface="Times New Roman" panose="02020603050405020304" pitchFamily="18" charset="0"/>
            </a:endParaRPr>
          </a:p>
          <a:p>
            <a:pPr marL="342900" indent="-342900">
              <a:buAutoNum type="arabicPeriod"/>
            </a:pPr>
            <a:r>
              <a:rPr lang="zh-CN" altLang="zh-CN" kern="100" dirty="0">
                <a:effectLst/>
                <a:latin typeface="+mn-ea"/>
                <a:cs typeface="Times New Roman" panose="02020603050405020304" pitchFamily="18" charset="0"/>
              </a:rPr>
              <a:t>管理模块则是对</a:t>
            </a:r>
            <a:r>
              <a:rPr lang="zh-CN" altLang="en-US" kern="100" dirty="0">
                <a:effectLst/>
                <a:latin typeface="+mn-ea"/>
                <a:cs typeface="Times New Roman" panose="02020603050405020304" pitchFamily="18" charset="0"/>
              </a:rPr>
              <a:t>代办事项的</a:t>
            </a:r>
            <a:r>
              <a:rPr lang="zh-CN" altLang="zh-CN" kern="100" dirty="0">
                <a:effectLst/>
                <a:latin typeface="+mn-ea"/>
                <a:cs typeface="Times New Roman" panose="02020603050405020304" pitchFamily="18" charset="0"/>
              </a:rPr>
              <a:t>后台管理作用。</a:t>
            </a:r>
            <a:r>
              <a:rPr lang="zh-CN" altLang="en-US" kern="100" dirty="0">
                <a:latin typeface="+mn-ea"/>
                <a:cs typeface="Times New Roman" panose="02020603050405020304" pitchFamily="18" charset="0"/>
              </a:rPr>
              <a:t>管理</a:t>
            </a:r>
            <a:r>
              <a:rPr lang="zh-CN" altLang="zh-CN" kern="100" dirty="0">
                <a:effectLst/>
                <a:latin typeface="+mn-ea"/>
                <a:cs typeface="Times New Roman" panose="02020603050405020304" pitchFamily="18" charset="0"/>
              </a:rPr>
              <a:t>模块包括</a:t>
            </a:r>
            <a:r>
              <a:rPr lang="zh-CN" altLang="en-US" kern="100" dirty="0">
                <a:effectLst/>
                <a:latin typeface="+mn-ea"/>
                <a:cs typeface="Times New Roman" panose="02020603050405020304" pitchFamily="18" charset="0"/>
              </a:rPr>
              <a:t>基本的增删查改。</a:t>
            </a:r>
            <a:endParaRPr lang="zh-CN" altLang="en-US" dirty="0">
              <a:latin typeface="+mn-ea"/>
            </a:endParaRPr>
          </a:p>
        </p:txBody>
      </p:sp>
      <p:pic>
        <p:nvPicPr>
          <p:cNvPr id="4" name="图片 3">
            <a:extLst>
              <a:ext uri="{FF2B5EF4-FFF2-40B4-BE49-F238E27FC236}">
                <a16:creationId xmlns:a16="http://schemas.microsoft.com/office/drawing/2014/main" id="{1CC22FCF-18F6-47D3-8984-647C64C30B78}"/>
              </a:ext>
            </a:extLst>
          </p:cNvPr>
          <p:cNvPicPr>
            <a:picLocks noChangeAspect="1"/>
          </p:cNvPicPr>
          <p:nvPr/>
        </p:nvPicPr>
        <p:blipFill>
          <a:blip r:embed="rId3"/>
          <a:stretch>
            <a:fillRect/>
          </a:stretch>
        </p:blipFill>
        <p:spPr>
          <a:xfrm>
            <a:off x="658509" y="657224"/>
            <a:ext cx="4000577" cy="4113125"/>
          </a:xfrm>
          <a:prstGeom prst="rect">
            <a:avLst/>
          </a:prstGeom>
        </p:spPr>
      </p:pic>
    </p:spTree>
    <p:extLst>
      <p:ext uri="{BB962C8B-B14F-4D97-AF65-F5344CB8AC3E}">
        <p14:creationId xmlns:p14="http://schemas.microsoft.com/office/powerpoint/2010/main" val="283503786"/>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0748555-A14D-47FA-8048-AAE9DB6A561E}"/>
              </a:ext>
            </a:extLst>
          </p:cNvPr>
          <p:cNvPicPr>
            <a:picLocks noChangeAspect="1"/>
          </p:cNvPicPr>
          <p:nvPr/>
        </p:nvPicPr>
        <p:blipFill>
          <a:blip r:embed="rId3"/>
          <a:stretch>
            <a:fillRect/>
          </a:stretch>
        </p:blipFill>
        <p:spPr>
          <a:xfrm>
            <a:off x="1227750" y="527352"/>
            <a:ext cx="3344250" cy="4378177"/>
          </a:xfrm>
          <a:prstGeom prst="rect">
            <a:avLst/>
          </a:prstGeom>
        </p:spPr>
      </p:pic>
      <p:sp>
        <p:nvSpPr>
          <p:cNvPr id="19"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系统分析与设计</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cxnSp>
        <p:nvCxnSpPr>
          <p:cNvPr id="27" name="直接连接符 26"/>
          <p:cNvCxnSpPr/>
          <p:nvPr/>
        </p:nvCxnSpPr>
        <p:spPr>
          <a:xfrm>
            <a:off x="4364364" y="966197"/>
            <a:ext cx="2992847"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8" name="文本框 40"/>
          <p:cNvSpPr txBox="1"/>
          <p:nvPr/>
        </p:nvSpPr>
        <p:spPr>
          <a:xfrm>
            <a:off x="5021978" y="980491"/>
            <a:ext cx="3115917" cy="584773"/>
          </a:xfrm>
          <a:prstGeom prst="rect">
            <a:avLst/>
          </a:prstGeom>
          <a:noFill/>
        </p:spPr>
        <p:txBody>
          <a:bodyPr wrap="square" lIns="91438" tIns="45719" rIns="91438" bIns="45719" rtlCol="0">
            <a:spAutoFit/>
          </a:bodyPr>
          <a:lstStyle/>
          <a:p>
            <a:r>
              <a:rPr lang="en-US" altLang="zh-CN" sz="1600" dirty="0">
                <a:solidFill>
                  <a:schemeClr val="tx1">
                    <a:lumMod val="85000"/>
                    <a:lumOff val="15000"/>
                  </a:schemeClr>
                </a:solidFill>
                <a:latin typeface="微软雅黑" pitchFamily="34" charset="-122"/>
                <a:ea typeface="微软雅黑" pitchFamily="34" charset="-122"/>
              </a:rPr>
              <a:t>HTML+CSS+Vue.js</a:t>
            </a:r>
          </a:p>
          <a:p>
            <a:r>
              <a:rPr lang="zh-CN" altLang="en-US" sz="1600" dirty="0">
                <a:solidFill>
                  <a:schemeClr val="tx1">
                    <a:lumMod val="85000"/>
                    <a:lumOff val="15000"/>
                  </a:schemeClr>
                </a:solidFill>
                <a:latin typeface="微软雅黑" pitchFamily="34" charset="-122"/>
                <a:ea typeface="微软雅黑" pitchFamily="34" charset="-122"/>
              </a:rPr>
              <a:t>请求方式：</a:t>
            </a:r>
            <a:r>
              <a:rPr lang="en-US" altLang="zh-CN" sz="1600" dirty="0">
                <a:solidFill>
                  <a:schemeClr val="tx1">
                    <a:lumMod val="85000"/>
                    <a:lumOff val="15000"/>
                  </a:schemeClr>
                </a:solidFill>
                <a:latin typeface="微软雅黑" pitchFamily="34" charset="-122"/>
                <a:ea typeface="微软雅黑" pitchFamily="34" charset="-122"/>
              </a:rPr>
              <a:t>http/https</a:t>
            </a:r>
            <a:r>
              <a:rPr lang="zh-CN" altLang="en-US" sz="1600" dirty="0">
                <a:solidFill>
                  <a:schemeClr val="tx1">
                    <a:lumMod val="85000"/>
                    <a:lumOff val="15000"/>
                  </a:schemeClr>
                </a:solidFill>
                <a:latin typeface="微软雅黑" pitchFamily="34" charset="-122"/>
                <a:ea typeface="微软雅黑" pitchFamily="34" charset="-122"/>
              </a:rPr>
              <a:t>（</a:t>
            </a:r>
            <a:r>
              <a:rPr lang="en-US" altLang="zh-CN" sz="1600" dirty="0" err="1">
                <a:solidFill>
                  <a:schemeClr val="tx1">
                    <a:lumMod val="85000"/>
                    <a:lumOff val="15000"/>
                  </a:schemeClr>
                </a:solidFill>
                <a:latin typeface="微软雅黑" pitchFamily="34" charset="-122"/>
                <a:ea typeface="微软雅黑" pitchFamily="34" charset="-122"/>
              </a:rPr>
              <a:t>axios</a:t>
            </a:r>
            <a:r>
              <a:rPr lang="zh-CN" altLang="en-US" sz="1600" dirty="0">
                <a:solidFill>
                  <a:schemeClr val="tx1">
                    <a:lumMod val="85000"/>
                    <a:lumOff val="15000"/>
                  </a:schemeClr>
                </a:solidFill>
                <a:latin typeface="微软雅黑" pitchFamily="34" charset="-122"/>
                <a:ea typeface="微软雅黑" pitchFamily="34" charset="-122"/>
              </a:rPr>
              <a:t>）</a:t>
            </a:r>
            <a:endParaRPr lang="en-US" altLang="zh-CN" sz="1600" dirty="0">
              <a:solidFill>
                <a:schemeClr val="tx1">
                  <a:lumMod val="85000"/>
                  <a:lumOff val="15000"/>
                </a:schemeClr>
              </a:solidFill>
              <a:latin typeface="微软雅黑" pitchFamily="34" charset="-122"/>
              <a:ea typeface="微软雅黑" pitchFamily="34" charset="-122"/>
            </a:endParaRPr>
          </a:p>
        </p:txBody>
      </p:sp>
      <p:sp>
        <p:nvSpPr>
          <p:cNvPr id="29" name="文本框 41"/>
          <p:cNvSpPr txBox="1"/>
          <p:nvPr/>
        </p:nvSpPr>
        <p:spPr>
          <a:xfrm>
            <a:off x="5021979" y="657541"/>
            <a:ext cx="1851892" cy="369330"/>
          </a:xfrm>
          <a:prstGeom prst="rect">
            <a:avLst/>
          </a:prstGeom>
          <a:noFill/>
        </p:spPr>
        <p:txBody>
          <a:bodyPr wrap="square" lIns="91438" tIns="45719" rIns="91438" bIns="45719" rtlCol="0">
            <a:spAutoFit/>
          </a:bodyPr>
          <a:lstStyle/>
          <a:p>
            <a:r>
              <a:rPr lang="zh-CN" altLang="en-US" sz="1800" dirty="0">
                <a:solidFill>
                  <a:schemeClr val="tx1">
                    <a:lumMod val="85000"/>
                    <a:lumOff val="15000"/>
                  </a:schemeClr>
                </a:solidFill>
                <a:latin typeface="微软雅黑" pitchFamily="34" charset="-122"/>
                <a:ea typeface="微软雅黑" pitchFamily="34" charset="-122"/>
              </a:rPr>
              <a:t>前端：</a:t>
            </a:r>
          </a:p>
        </p:txBody>
      </p:sp>
      <p:cxnSp>
        <p:nvCxnSpPr>
          <p:cNvPr id="33" name="直接连接符 32">
            <a:extLst>
              <a:ext uri="{FF2B5EF4-FFF2-40B4-BE49-F238E27FC236}">
                <a16:creationId xmlns:a16="http://schemas.microsoft.com/office/drawing/2014/main" id="{557F6901-BD97-4C76-B929-AEF601E16603}"/>
              </a:ext>
            </a:extLst>
          </p:cNvPr>
          <p:cNvCxnSpPr/>
          <p:nvPr/>
        </p:nvCxnSpPr>
        <p:spPr>
          <a:xfrm>
            <a:off x="4364364" y="2250046"/>
            <a:ext cx="2992847"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文本框 40">
            <a:extLst>
              <a:ext uri="{FF2B5EF4-FFF2-40B4-BE49-F238E27FC236}">
                <a16:creationId xmlns:a16="http://schemas.microsoft.com/office/drawing/2014/main" id="{806D709E-7B9C-48F6-8ED8-AB2E7F95D47C}"/>
              </a:ext>
            </a:extLst>
          </p:cNvPr>
          <p:cNvSpPr txBox="1"/>
          <p:nvPr/>
        </p:nvSpPr>
        <p:spPr>
          <a:xfrm>
            <a:off x="5021978" y="2264340"/>
            <a:ext cx="3761077" cy="584773"/>
          </a:xfrm>
          <a:prstGeom prst="rect">
            <a:avLst/>
          </a:prstGeom>
          <a:noFill/>
        </p:spPr>
        <p:txBody>
          <a:bodyPr wrap="square" lIns="91438" tIns="45719" rIns="91438" bIns="45719" rtlCol="0">
            <a:spAutoFit/>
          </a:bodyPr>
          <a:lstStyle/>
          <a:p>
            <a:r>
              <a:rPr lang="en-US" altLang="zh-CN" sz="1600" dirty="0" err="1">
                <a:solidFill>
                  <a:schemeClr val="tx1">
                    <a:lumMod val="85000"/>
                    <a:lumOff val="15000"/>
                  </a:schemeClr>
                </a:solidFill>
                <a:latin typeface="微软雅黑" pitchFamily="34" charset="-122"/>
                <a:ea typeface="微软雅黑" pitchFamily="34" charset="-122"/>
              </a:rPr>
              <a:t>SpringBoot</a:t>
            </a:r>
            <a:r>
              <a:rPr lang="zh-CN" altLang="en-US" sz="1600" dirty="0">
                <a:solidFill>
                  <a:schemeClr val="tx1">
                    <a:lumMod val="85000"/>
                    <a:lumOff val="15000"/>
                  </a:schemeClr>
                </a:solidFill>
                <a:latin typeface="微软雅黑" pitchFamily="34" charset="-122"/>
                <a:ea typeface="微软雅黑" pitchFamily="34" charset="-122"/>
              </a:rPr>
              <a:t>、</a:t>
            </a:r>
            <a:r>
              <a:rPr lang="en-US" altLang="zh-CN" sz="1600" dirty="0">
                <a:solidFill>
                  <a:schemeClr val="tx1">
                    <a:lumMod val="85000"/>
                    <a:lumOff val="15000"/>
                  </a:schemeClr>
                </a:solidFill>
                <a:latin typeface="微软雅黑" pitchFamily="34" charset="-122"/>
                <a:ea typeface="微软雅黑" pitchFamily="34" charset="-122"/>
              </a:rPr>
              <a:t>Spring</a:t>
            </a:r>
            <a:r>
              <a:rPr lang="zh-CN" altLang="en-US" sz="1600" dirty="0">
                <a:solidFill>
                  <a:schemeClr val="tx1">
                    <a:lumMod val="85000"/>
                    <a:lumOff val="15000"/>
                  </a:schemeClr>
                </a:solidFill>
                <a:latin typeface="微软雅黑" pitchFamily="34" charset="-122"/>
                <a:ea typeface="微软雅黑" pitchFamily="34" charset="-122"/>
              </a:rPr>
              <a:t>、</a:t>
            </a:r>
            <a:r>
              <a:rPr lang="en-US" altLang="zh-CN" sz="1600" dirty="0" err="1">
                <a:solidFill>
                  <a:schemeClr val="tx1">
                    <a:lumMod val="85000"/>
                    <a:lumOff val="15000"/>
                  </a:schemeClr>
                </a:solidFill>
                <a:latin typeface="微软雅黑" pitchFamily="34" charset="-122"/>
                <a:ea typeface="微软雅黑" pitchFamily="34" charset="-122"/>
              </a:rPr>
              <a:t>fastJson</a:t>
            </a:r>
            <a:r>
              <a:rPr lang="zh-CN" altLang="en-US" sz="1600" dirty="0">
                <a:solidFill>
                  <a:schemeClr val="tx1">
                    <a:lumMod val="85000"/>
                    <a:lumOff val="15000"/>
                  </a:schemeClr>
                </a:solidFill>
                <a:latin typeface="微软雅黑" pitchFamily="34" charset="-122"/>
                <a:ea typeface="微软雅黑" pitchFamily="34" charset="-122"/>
              </a:rPr>
              <a:t>等第三方库</a:t>
            </a:r>
            <a:endParaRPr lang="en-US" altLang="zh-CN" sz="1600" dirty="0">
              <a:solidFill>
                <a:schemeClr val="tx1">
                  <a:lumMod val="85000"/>
                  <a:lumOff val="15000"/>
                </a:schemeClr>
              </a:solidFill>
              <a:latin typeface="微软雅黑" pitchFamily="34" charset="-122"/>
              <a:ea typeface="微软雅黑" pitchFamily="34" charset="-122"/>
            </a:endParaRPr>
          </a:p>
        </p:txBody>
      </p:sp>
      <p:sp>
        <p:nvSpPr>
          <p:cNvPr id="35" name="文本框 41">
            <a:extLst>
              <a:ext uri="{FF2B5EF4-FFF2-40B4-BE49-F238E27FC236}">
                <a16:creationId xmlns:a16="http://schemas.microsoft.com/office/drawing/2014/main" id="{216B46D7-FA4E-482D-9804-61CADB458018}"/>
              </a:ext>
            </a:extLst>
          </p:cNvPr>
          <p:cNvSpPr txBox="1"/>
          <p:nvPr/>
        </p:nvSpPr>
        <p:spPr>
          <a:xfrm>
            <a:off x="5021979" y="1941390"/>
            <a:ext cx="1851892" cy="369330"/>
          </a:xfrm>
          <a:prstGeom prst="rect">
            <a:avLst/>
          </a:prstGeom>
          <a:noFill/>
        </p:spPr>
        <p:txBody>
          <a:bodyPr wrap="square" lIns="91438" tIns="45719" rIns="91438" bIns="45719" rtlCol="0">
            <a:spAutoFit/>
          </a:bodyPr>
          <a:lstStyle/>
          <a:p>
            <a:r>
              <a:rPr lang="zh-CN" altLang="en-US" sz="1800" dirty="0">
                <a:solidFill>
                  <a:schemeClr val="tx1">
                    <a:lumMod val="85000"/>
                    <a:lumOff val="15000"/>
                  </a:schemeClr>
                </a:solidFill>
                <a:latin typeface="微软雅黑" pitchFamily="34" charset="-122"/>
                <a:ea typeface="微软雅黑" pitchFamily="34" charset="-122"/>
              </a:rPr>
              <a:t>后端：</a:t>
            </a:r>
          </a:p>
        </p:txBody>
      </p:sp>
      <p:cxnSp>
        <p:nvCxnSpPr>
          <p:cNvPr id="36" name="直接连接符 35">
            <a:extLst>
              <a:ext uri="{FF2B5EF4-FFF2-40B4-BE49-F238E27FC236}">
                <a16:creationId xmlns:a16="http://schemas.microsoft.com/office/drawing/2014/main" id="{46585F41-E63F-4FC5-9C11-E0E1AF11BBD4}"/>
              </a:ext>
            </a:extLst>
          </p:cNvPr>
          <p:cNvCxnSpPr>
            <a:cxnSpLocks/>
          </p:cNvCxnSpPr>
          <p:nvPr/>
        </p:nvCxnSpPr>
        <p:spPr>
          <a:xfrm flipH="1">
            <a:off x="-24065" y="4500758"/>
            <a:ext cx="2378047"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9" name="文本框 40">
            <a:extLst>
              <a:ext uri="{FF2B5EF4-FFF2-40B4-BE49-F238E27FC236}">
                <a16:creationId xmlns:a16="http://schemas.microsoft.com/office/drawing/2014/main" id="{F00D9DD0-76B0-4E3B-A812-9EB8ECE85AD9}"/>
              </a:ext>
            </a:extLst>
          </p:cNvPr>
          <p:cNvSpPr txBox="1"/>
          <p:nvPr/>
        </p:nvSpPr>
        <p:spPr>
          <a:xfrm>
            <a:off x="24852" y="4466932"/>
            <a:ext cx="3761077" cy="338552"/>
          </a:xfrm>
          <a:prstGeom prst="rect">
            <a:avLst/>
          </a:prstGeom>
          <a:noFill/>
        </p:spPr>
        <p:txBody>
          <a:bodyPr wrap="square" lIns="91438" tIns="45719" rIns="91438" bIns="45719" rtlCol="0">
            <a:spAutoFit/>
          </a:bodyPr>
          <a:lstStyle/>
          <a:p>
            <a:r>
              <a:rPr lang="en-US" altLang="zh-CN" sz="1600" dirty="0">
                <a:solidFill>
                  <a:schemeClr val="tx1">
                    <a:lumMod val="85000"/>
                    <a:lumOff val="15000"/>
                  </a:schemeClr>
                </a:solidFill>
                <a:latin typeface="微软雅黑" pitchFamily="34" charset="-122"/>
                <a:ea typeface="微软雅黑" pitchFamily="34" charset="-122"/>
              </a:rPr>
              <a:t>MySQL</a:t>
            </a:r>
          </a:p>
        </p:txBody>
      </p:sp>
      <p:sp>
        <p:nvSpPr>
          <p:cNvPr id="40" name="文本框 41">
            <a:extLst>
              <a:ext uri="{FF2B5EF4-FFF2-40B4-BE49-F238E27FC236}">
                <a16:creationId xmlns:a16="http://schemas.microsoft.com/office/drawing/2014/main" id="{D78F1BD6-77B7-4400-BF59-7A27CB6FCA14}"/>
              </a:ext>
            </a:extLst>
          </p:cNvPr>
          <p:cNvSpPr txBox="1"/>
          <p:nvPr/>
        </p:nvSpPr>
        <p:spPr>
          <a:xfrm>
            <a:off x="24853" y="4143982"/>
            <a:ext cx="1851892" cy="369330"/>
          </a:xfrm>
          <a:prstGeom prst="rect">
            <a:avLst/>
          </a:prstGeom>
          <a:noFill/>
        </p:spPr>
        <p:txBody>
          <a:bodyPr wrap="square" lIns="91438" tIns="45719" rIns="91438" bIns="45719" rtlCol="0">
            <a:spAutoFit/>
          </a:bodyPr>
          <a:lstStyle/>
          <a:p>
            <a:r>
              <a:rPr lang="zh-CN" altLang="en-US" sz="1800" dirty="0">
                <a:solidFill>
                  <a:schemeClr val="tx1">
                    <a:lumMod val="85000"/>
                    <a:lumOff val="15000"/>
                  </a:schemeClr>
                </a:solidFill>
                <a:latin typeface="微软雅黑" pitchFamily="34" charset="-122"/>
                <a:ea typeface="微软雅黑" pitchFamily="34" charset="-122"/>
              </a:rPr>
              <a:t>数据库：</a:t>
            </a:r>
          </a:p>
        </p:txBody>
      </p:sp>
      <p:sp>
        <p:nvSpPr>
          <p:cNvPr id="41" name="文本框 40">
            <a:extLst>
              <a:ext uri="{FF2B5EF4-FFF2-40B4-BE49-F238E27FC236}">
                <a16:creationId xmlns:a16="http://schemas.microsoft.com/office/drawing/2014/main" id="{7EEFF073-18CA-49F7-A044-F4AF9D1E08CA}"/>
              </a:ext>
            </a:extLst>
          </p:cNvPr>
          <p:cNvSpPr txBox="1"/>
          <p:nvPr/>
        </p:nvSpPr>
        <p:spPr>
          <a:xfrm>
            <a:off x="4872790" y="2893454"/>
            <a:ext cx="3910265" cy="1569660"/>
          </a:xfrm>
          <a:prstGeom prst="rect">
            <a:avLst/>
          </a:prstGeom>
          <a:noFill/>
        </p:spPr>
        <p:txBody>
          <a:bodyPr wrap="square">
            <a:spAutoFit/>
          </a:bodyPr>
          <a:lstStyle/>
          <a:p>
            <a:r>
              <a:rPr lang="zh-CN" altLang="en-US" sz="1600" b="1" dirty="0"/>
              <a:t>关键技术：</a:t>
            </a:r>
            <a:endParaRPr lang="en-US" altLang="zh-CN" sz="1600" b="1" dirty="0"/>
          </a:p>
          <a:p>
            <a:r>
              <a:rPr lang="zh-CN" altLang="en-US" sz="1600" dirty="0"/>
              <a:t>系统后端是</a:t>
            </a:r>
            <a:r>
              <a:rPr lang="en-US" altLang="zh-CN" sz="1600" dirty="0"/>
              <a:t>WAS(Web </a:t>
            </a:r>
            <a:r>
              <a:rPr lang="en-US" altLang="zh-CN" sz="1600" dirty="0" err="1"/>
              <a:t>Api</a:t>
            </a:r>
            <a:r>
              <a:rPr lang="en-US" altLang="zh-CN" sz="1600" dirty="0"/>
              <a:t> Server)</a:t>
            </a:r>
            <a:r>
              <a:rPr lang="zh-CN" altLang="en-US" sz="1600" dirty="0"/>
              <a:t>，负责提供业务逻辑接口，前端通过</a:t>
            </a:r>
            <a:r>
              <a:rPr lang="en-US" altLang="zh-CN" sz="1600" dirty="0"/>
              <a:t>Ajax</a:t>
            </a:r>
            <a:r>
              <a:rPr lang="zh-CN" altLang="en-US" sz="1600" dirty="0"/>
              <a:t>请求后端</a:t>
            </a:r>
            <a:r>
              <a:rPr lang="en-US" altLang="zh-CN" sz="1600" dirty="0"/>
              <a:t>Web </a:t>
            </a:r>
            <a:r>
              <a:rPr lang="en-US" altLang="zh-CN" sz="1600" dirty="0" err="1"/>
              <a:t>Api</a:t>
            </a:r>
            <a:r>
              <a:rPr lang="zh-CN" altLang="en-US" sz="1600" dirty="0"/>
              <a:t>完成数据交互，实现页面效果。后端采用</a:t>
            </a:r>
            <a:r>
              <a:rPr lang="en-US" altLang="zh-CN" sz="1600" dirty="0"/>
              <a:t>Spring</a:t>
            </a:r>
            <a:r>
              <a:rPr lang="zh-CN" altLang="en-US" sz="1600" dirty="0"/>
              <a:t>作为开发框架，开发功能</a:t>
            </a:r>
            <a:r>
              <a:rPr lang="en-US" altLang="zh-CN" sz="1600" dirty="0"/>
              <a:t>API</a:t>
            </a:r>
            <a:r>
              <a:rPr lang="zh-CN" altLang="en-US" sz="1600" dirty="0"/>
              <a:t>；前端采用</a:t>
            </a:r>
            <a:r>
              <a:rPr lang="en-US" altLang="zh-CN" sz="1600" dirty="0"/>
              <a:t>Vue.js</a:t>
            </a:r>
            <a:r>
              <a:rPr lang="zh-CN" altLang="en-US" sz="1600" dirty="0"/>
              <a:t>作为开发框架</a:t>
            </a:r>
            <a:r>
              <a:rPr lang="en-US" altLang="zh-CN" sz="1600" dirty="0"/>
              <a:t>;</a:t>
            </a:r>
            <a:endParaRPr lang="zh-CN" altLang="en-US" sz="1600" dirty="0"/>
          </a:p>
        </p:txBody>
      </p:sp>
    </p:spTree>
    <p:extLst>
      <p:ext uri="{BB962C8B-B14F-4D97-AF65-F5344CB8AC3E}">
        <p14:creationId xmlns:p14="http://schemas.microsoft.com/office/powerpoint/2010/main" val="1752574073"/>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3077842" y="2399482"/>
            <a:ext cx="298831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系统实现 </a:t>
            </a:r>
            <a:r>
              <a:rPr lang="en-US" altLang="zh-CN" sz="2400" b="1" dirty="0">
                <a:solidFill>
                  <a:schemeClr val="accent1"/>
                </a:solidFill>
                <a:latin typeface="Arial" panose="020B0604020202020204" pitchFamily="34" charset="0"/>
              </a:rPr>
              <a:t>– </a:t>
            </a:r>
            <a:r>
              <a:rPr lang="zh-CN" altLang="en-US" sz="2400" b="1" dirty="0">
                <a:solidFill>
                  <a:schemeClr val="accent1"/>
                </a:solidFill>
                <a:latin typeface="Arial" panose="020B0604020202020204" pitchFamily="34" charset="0"/>
                <a:hlinkClick r:id="rId3"/>
              </a:rPr>
              <a:t>项目演示</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120318" y="1871900"/>
            <a:ext cx="1757465" cy="1516828"/>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5" name="矩形 4">
            <a:extLst>
              <a:ext uri="{FF2B5EF4-FFF2-40B4-BE49-F238E27FC236}">
                <a16:creationId xmlns:a16="http://schemas.microsoft.com/office/drawing/2014/main" id="{618FC7C2-AE23-41DC-81EC-E9CF82715B36}"/>
              </a:ext>
            </a:extLst>
          </p:cNvPr>
          <p:cNvSpPr/>
          <p:nvPr/>
        </p:nvSpPr>
        <p:spPr>
          <a:xfrm>
            <a:off x="3077842" y="2932694"/>
            <a:ext cx="4474025" cy="354328"/>
          </a:xfrm>
          <a:prstGeom prst="rect">
            <a:avLst/>
          </a:prstGeom>
        </p:spPr>
        <p:txBody>
          <a:bodyPr wrap="square" lIns="68580" tIns="34290" rIns="68580" bIns="34290">
            <a:spAutoFit/>
          </a:bodyPr>
          <a:lstStyle/>
          <a:p>
            <a:pPr>
              <a:lnSpc>
                <a:spcPct val="150000"/>
              </a:lnSpc>
              <a:spcBef>
                <a:spcPct val="0"/>
              </a:spcBef>
            </a:pPr>
            <a:r>
              <a:rPr lang="zh-CN" altLang="en-US" b="1" dirty="0">
                <a:latin typeface="+mj-ea"/>
                <a:ea typeface="+mj-ea"/>
              </a:rPr>
              <a:t>项目公网地址 </a:t>
            </a:r>
            <a:r>
              <a:rPr lang="en-US" altLang="zh-CN" b="1" dirty="0">
                <a:latin typeface="+mj-ea"/>
                <a:ea typeface="+mj-ea"/>
              </a:rPr>
              <a:t>- </a:t>
            </a:r>
            <a:r>
              <a:rPr lang="en-US" altLang="zh-CN" sz="1100" b="1" dirty="0">
                <a:latin typeface="+mj-ea"/>
                <a:ea typeface="+mj-ea"/>
                <a:hlinkClick r:id="rId3"/>
              </a:rPr>
              <a:t>http://farmer233.asuscomm.com:8003/</a:t>
            </a:r>
            <a:endParaRPr lang="zh-CN" altLang="en-US" b="1" dirty="0">
              <a:latin typeface="+mj-ea"/>
              <a:ea typeface="+mj-ea"/>
            </a:endParaRPr>
          </a:p>
        </p:txBody>
      </p:sp>
      <p:sp>
        <p:nvSpPr>
          <p:cNvPr id="6" name="矩形 5">
            <a:extLst>
              <a:ext uri="{FF2B5EF4-FFF2-40B4-BE49-F238E27FC236}">
                <a16:creationId xmlns:a16="http://schemas.microsoft.com/office/drawing/2014/main" id="{21B7A19C-0D84-490D-BC71-45E17BF5DABF}"/>
              </a:ext>
            </a:extLst>
          </p:cNvPr>
          <p:cNvSpPr/>
          <p:nvPr/>
        </p:nvSpPr>
        <p:spPr>
          <a:xfrm>
            <a:off x="3077841" y="3358572"/>
            <a:ext cx="4474025" cy="596061"/>
          </a:xfrm>
          <a:prstGeom prst="rect">
            <a:avLst/>
          </a:prstGeom>
        </p:spPr>
        <p:txBody>
          <a:bodyPr wrap="square" lIns="68580" tIns="34290" rIns="68580" bIns="34290">
            <a:spAutoFit/>
          </a:bodyPr>
          <a:lstStyle/>
          <a:p>
            <a:pPr>
              <a:lnSpc>
                <a:spcPct val="150000"/>
              </a:lnSpc>
              <a:spcBef>
                <a:spcPct val="0"/>
              </a:spcBef>
            </a:pPr>
            <a:r>
              <a:rPr lang="zh-CN" altLang="en-US" b="1" dirty="0">
                <a:latin typeface="+mj-ea"/>
                <a:ea typeface="+mj-ea"/>
              </a:rPr>
              <a:t>前端仓库地址 </a:t>
            </a:r>
            <a:r>
              <a:rPr lang="en-US" altLang="zh-CN" b="1" dirty="0">
                <a:latin typeface="+mj-ea"/>
                <a:ea typeface="+mj-ea"/>
              </a:rPr>
              <a:t>- </a:t>
            </a:r>
            <a:r>
              <a:rPr lang="en-US" altLang="zh-CN" sz="1000" b="1" dirty="0">
                <a:latin typeface="+mj-ea"/>
                <a:ea typeface="+mj-ea"/>
                <a:hlinkClick r:id="rId4"/>
              </a:rPr>
              <a:t>https://gitee.com/Farmer-chong/my-nooooob-code/tree/master/springBootDemo</a:t>
            </a:r>
            <a:endParaRPr lang="zh-CN" altLang="en-US" b="1" dirty="0">
              <a:latin typeface="+mj-ea"/>
              <a:ea typeface="+mj-ea"/>
            </a:endParaRPr>
          </a:p>
        </p:txBody>
      </p:sp>
      <p:sp>
        <p:nvSpPr>
          <p:cNvPr id="7" name="矩形 6">
            <a:extLst>
              <a:ext uri="{FF2B5EF4-FFF2-40B4-BE49-F238E27FC236}">
                <a16:creationId xmlns:a16="http://schemas.microsoft.com/office/drawing/2014/main" id="{C30915C4-70F7-4898-B02B-3F3DEBA7FAAC}"/>
              </a:ext>
            </a:extLst>
          </p:cNvPr>
          <p:cNvSpPr/>
          <p:nvPr/>
        </p:nvSpPr>
        <p:spPr>
          <a:xfrm>
            <a:off x="3077840" y="3954633"/>
            <a:ext cx="5782142" cy="596061"/>
          </a:xfrm>
          <a:prstGeom prst="rect">
            <a:avLst/>
          </a:prstGeom>
        </p:spPr>
        <p:txBody>
          <a:bodyPr wrap="square" lIns="68580" tIns="34290" rIns="68580" bIns="34290">
            <a:spAutoFit/>
          </a:bodyPr>
          <a:lstStyle/>
          <a:p>
            <a:pPr>
              <a:lnSpc>
                <a:spcPct val="150000"/>
              </a:lnSpc>
              <a:spcBef>
                <a:spcPct val="0"/>
              </a:spcBef>
            </a:pPr>
            <a:r>
              <a:rPr lang="zh-CN" altLang="en-US" b="1" dirty="0">
                <a:latin typeface="+mj-ea"/>
                <a:ea typeface="+mj-ea"/>
              </a:rPr>
              <a:t>后端仓库地址 </a:t>
            </a:r>
            <a:r>
              <a:rPr lang="en-US" altLang="zh-CN" b="1" dirty="0">
                <a:latin typeface="+mj-ea"/>
                <a:ea typeface="+mj-ea"/>
              </a:rPr>
              <a:t>– </a:t>
            </a:r>
            <a:r>
              <a:rPr lang="en-US" altLang="zh-CN" sz="1000" b="1" dirty="0">
                <a:latin typeface="+mj-ea"/>
                <a:ea typeface="+mj-ea"/>
                <a:hlinkClick r:id="rId5"/>
              </a:rPr>
              <a:t>https://gitee.com/Farmer-chong/vuejs-examples/tree/master/todo-list-app</a:t>
            </a:r>
            <a:endParaRPr lang="zh-CN" altLang="en-US" b="1" dirty="0">
              <a:latin typeface="+mj-ea"/>
              <a:ea typeface="+mj-ea"/>
            </a:endParaRPr>
          </a:p>
        </p:txBody>
      </p:sp>
    </p:spTree>
    <p:extLst>
      <p:ext uri="{BB962C8B-B14F-4D97-AF65-F5344CB8AC3E}">
        <p14:creationId xmlns:p14="http://schemas.microsoft.com/office/powerpoint/2010/main" val="315998449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3077842" y="2399482"/>
            <a:ext cx="298831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系统扩展</a:t>
            </a:r>
            <a:r>
              <a:rPr lang="en-US" altLang="zh-CN" sz="2400" b="1" dirty="0">
                <a:solidFill>
                  <a:schemeClr val="accent1"/>
                </a:solidFill>
                <a:latin typeface="Arial" panose="020B0604020202020204" pitchFamily="34" charset="0"/>
              </a:rPr>
              <a:t>&amp;</a:t>
            </a:r>
            <a:r>
              <a:rPr lang="zh-CN" altLang="en-US" sz="2400" b="1" dirty="0">
                <a:solidFill>
                  <a:schemeClr val="accent1"/>
                </a:solidFill>
                <a:latin typeface="Arial" panose="020B0604020202020204" pitchFamily="34" charset="0"/>
              </a:rPr>
              <a:t>设计</a:t>
            </a:r>
          </a:p>
        </p:txBody>
      </p:sp>
      <p:sp>
        <p:nvSpPr>
          <p:cNvPr id="34" name="等腰三角形 47"/>
          <p:cNvSpPr>
            <a:spLocks noChangeArrowheads="1"/>
          </p:cNvSpPr>
          <p:nvPr/>
        </p:nvSpPr>
        <p:spPr bwMode="auto">
          <a:xfrm rot="5400000">
            <a:off x="-120318" y="1871900"/>
            <a:ext cx="1757465" cy="1516828"/>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5" name="矩形 4">
            <a:extLst>
              <a:ext uri="{FF2B5EF4-FFF2-40B4-BE49-F238E27FC236}">
                <a16:creationId xmlns:a16="http://schemas.microsoft.com/office/drawing/2014/main" id="{618FC7C2-AE23-41DC-81EC-E9CF82715B36}"/>
              </a:ext>
            </a:extLst>
          </p:cNvPr>
          <p:cNvSpPr/>
          <p:nvPr/>
        </p:nvSpPr>
        <p:spPr>
          <a:xfrm>
            <a:off x="3077842" y="2944687"/>
            <a:ext cx="5307744" cy="354328"/>
          </a:xfrm>
          <a:prstGeom prst="rect">
            <a:avLst/>
          </a:prstGeom>
        </p:spPr>
        <p:txBody>
          <a:bodyPr wrap="square" lIns="68580" tIns="34290" rIns="68580" bIns="34290">
            <a:spAutoFit/>
          </a:bodyPr>
          <a:lstStyle/>
          <a:p>
            <a:pPr>
              <a:lnSpc>
                <a:spcPct val="150000"/>
              </a:lnSpc>
              <a:spcBef>
                <a:spcPct val="0"/>
              </a:spcBef>
            </a:pPr>
            <a:r>
              <a:rPr lang="zh-CN" altLang="en-US" b="1" dirty="0">
                <a:latin typeface="+mj-ea"/>
                <a:ea typeface="+mj-ea"/>
              </a:rPr>
              <a:t>项目仓库地址 </a:t>
            </a:r>
            <a:r>
              <a:rPr lang="en-US" altLang="zh-CN" b="1" dirty="0">
                <a:latin typeface="+mj-ea"/>
                <a:ea typeface="+mj-ea"/>
              </a:rPr>
              <a:t>- </a:t>
            </a:r>
            <a:r>
              <a:rPr lang="en-US" altLang="zh-CN" sz="1100" b="1" dirty="0">
                <a:latin typeface="+mj-ea"/>
                <a:ea typeface="+mj-ea"/>
                <a:hlinkClick r:id="rId3"/>
              </a:rPr>
              <a:t>https://gitee.com/Farmer-chong/simple-http-server</a:t>
            </a:r>
            <a:endParaRPr lang="zh-CN" altLang="en-US" b="1" dirty="0">
              <a:latin typeface="+mj-ea"/>
              <a:ea typeface="+mj-ea"/>
            </a:endParaRPr>
          </a:p>
        </p:txBody>
      </p:sp>
    </p:spTree>
    <p:extLst>
      <p:ext uri="{BB962C8B-B14F-4D97-AF65-F5344CB8AC3E}">
        <p14:creationId xmlns:p14="http://schemas.microsoft.com/office/powerpoint/2010/main" val="80433477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A000120140627A33KPBG</Template>
  <TotalTime>9244</TotalTime>
  <Words>974</Words>
  <Application>Microsoft Office PowerPoint</Application>
  <PresentationFormat>全屏显示(16:9)</PresentationFormat>
  <Paragraphs>127</Paragraphs>
  <Slides>14</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宋体</vt:lpstr>
      <vt:lpstr>微软雅黑</vt:lpstr>
      <vt:lpstr>幼圆</vt:lpstr>
      <vt:lpstr>Arial</vt:lpstr>
      <vt:lpstr>Arial Black</vt:lpstr>
      <vt:lpstr>Calibri</vt:lpstr>
      <vt:lpstr>Times New Roman</vt:lpstr>
      <vt:lpstr>Wingdings 2</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-Farmer</cp:lastModifiedBy>
  <cp:revision>139</cp:revision>
  <dcterms:created xsi:type="dcterms:W3CDTF">2014-06-03T07:56:23Z</dcterms:created>
  <dcterms:modified xsi:type="dcterms:W3CDTF">2021-06-26T12:18:48Z</dcterms:modified>
</cp:coreProperties>
</file>