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67" r:id="rId14"/>
    <p:sldId id="368" r:id="rId15"/>
    <p:sldId id="370" r:id="rId16"/>
    <p:sldId id="371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</p:sldIdLst>
  <p:sldSz cx="9145270" cy="68465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66" y="72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0" Type="http://schemas.openxmlformats.org/officeDocument/2006/relationships/tableStyles" Target="tableStyles.xml"/><Relationship Id="rId12" Type="http://schemas.openxmlformats.org/officeDocument/2006/relationships/slide" Target="slides/slide10.xml"/><Relationship Id="rId119" Type="http://schemas.openxmlformats.org/officeDocument/2006/relationships/viewProps" Target="viewProps.xml"/><Relationship Id="rId118" Type="http://schemas.openxmlformats.org/officeDocument/2006/relationships/presProps" Target="presProps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19" y="2126975"/>
            <a:ext cx="7773750" cy="146764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38" y="3879903"/>
            <a:ext cx="6401912" cy="1749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1" y="274193"/>
            <a:ext cx="2057757" cy="58325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274193"/>
            <a:ext cx="6020845" cy="58325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8" y="4399760"/>
            <a:ext cx="7773750" cy="13598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8" y="2902004"/>
            <a:ext cx="7773750" cy="14977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1594438"/>
            <a:ext cx="4039301" cy="4512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7" y="1594438"/>
            <a:ext cx="4039301" cy="4512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74193"/>
            <a:ext cx="8231029" cy="114114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79" y="1532627"/>
            <a:ext cx="4040890" cy="638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79" y="2171351"/>
            <a:ext cx="4040890" cy="39448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3" y="1532627"/>
            <a:ext cx="4042477" cy="638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3" y="2171351"/>
            <a:ext cx="4042477" cy="39448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1" y="272609"/>
            <a:ext cx="3008835" cy="11601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1" y="272609"/>
            <a:ext cx="5112638" cy="58436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1" y="1432775"/>
            <a:ext cx="3008835" cy="4683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4792821"/>
            <a:ext cx="5487353" cy="565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611783"/>
            <a:ext cx="5487353" cy="41081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5358641"/>
            <a:ext cx="5487353" cy="8035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80" y="274193"/>
            <a:ext cx="8231029" cy="114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80" y="1597607"/>
            <a:ext cx="8231029" cy="451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79" y="6346053"/>
            <a:ext cx="2133971" cy="364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A46B-234D-416D-A2E4-2B2408B43A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743" y="6346053"/>
            <a:ext cx="2896103" cy="364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4338" y="6346053"/>
            <a:ext cx="2133971" cy="364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D5C8-09F2-40C7-B03B-6E80793E83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7.jpe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jpe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9.jpe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jpe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0.jpe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jpe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1.jpe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jpe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2.jpe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2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jpe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4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jpe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jpe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6.jpe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25B95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3382" y="1191697"/>
            <a:ext cx="7524496" cy="38085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95"/>
              </a:lnSpc>
            </a:pPr>
            <a:r>
              <a:rPr lang="en-US" altLang="zh-CN" sz="31990" b="1" smtClean="0">
                <a:solidFill>
                  <a:srgbClr val="93ADCE"/>
                </a:solidFill>
                <a:latin typeface="Times New Roman" panose="02020603050405020304"/>
              </a:rPr>
              <a:t>CSS</a:t>
            </a:r>
            <a:endParaRPr lang="zh-CN" altLang="en-US" sz="31990" b="1">
              <a:solidFill>
                <a:srgbClr val="93ADCE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918" y="4376668"/>
            <a:ext cx="8067914" cy="1545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30"/>
              </a:lnSpc>
            </a:pPr>
            <a:r>
              <a:rPr lang="en-US" altLang="zh-CN" sz="13010" b="1" smtClean="0">
                <a:solidFill>
                  <a:srgbClr val="FFFFFF"/>
                </a:solidFill>
                <a:latin typeface="Times New Roman" panose="02020603050405020304"/>
              </a:rPr>
              <a:t>CASCADE</a:t>
            </a:r>
            <a:endParaRPr lang="zh-CN" altLang="en-US" sz="1301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64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215900" y="4178300"/>
            <a:ext cx="6350000" cy="2668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6734" y="1070350"/>
            <a:ext cx="4378763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Browser style sheets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774" y="1679948"/>
            <a:ext cx="6270756" cy="1103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508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Browsers apply style sheets to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508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all web documents. These are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4682" y="2899143"/>
            <a:ext cx="5184946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referred to as a "default"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0154" y="3508740"/>
            <a:ext cx="4194225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browser style sheet.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CDA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838" y="499915"/>
            <a:ext cx="2719078" cy="5757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9226" y="554148"/>
            <a:ext cx="3339056" cy="5527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8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gray !important;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96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lime !important;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56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&lt;h2 style=“color: purple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!important;”&gt;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7391590" y="1060919"/>
            <a:ext cx="1" cy="1057657"/>
          </a:xfrm>
          <a:custGeom>
            <a:avLst/>
            <a:gdLst/>
            <a:ahLst/>
            <a:cxnLst/>
            <a:rect l="0" t="0" r="0" b="0"/>
            <a:pathLst>
              <a:path w="1" h="1057657">
                <a:moveTo>
                  <a:pt x="0" y="0"/>
                </a:moveTo>
                <a:lnTo>
                  <a:pt x="0" y="10576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198042" y="2117051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0" y="0"/>
                </a:moveTo>
                <a:lnTo>
                  <a:pt x="198120" y="396240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451319"/>
            <a:ext cx="7620001" cy="1371601"/>
          </a:xfrm>
          <a:custGeom>
            <a:avLst/>
            <a:gdLst/>
            <a:ahLst/>
            <a:cxnLst/>
            <a:rect l="0" t="0" r="0" b="0"/>
            <a:pathLst>
              <a:path w="7620001" h="1371601">
                <a:moveTo>
                  <a:pt x="7620000" y="1371600"/>
                </a:moveTo>
                <a:lnTo>
                  <a:pt x="7620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452843"/>
            <a:ext cx="7620001" cy="1371601"/>
          </a:xfrm>
          <a:custGeom>
            <a:avLst/>
            <a:gdLst/>
            <a:ahLst/>
            <a:cxnLst/>
            <a:rect l="0" t="0" r="0" b="0"/>
            <a:pathLst>
              <a:path w="7620001" h="1371601">
                <a:moveTo>
                  <a:pt x="0" y="1371600"/>
                </a:moveTo>
                <a:lnTo>
                  <a:pt x="0" y="0"/>
                </a:lnTo>
                <a:lnTo>
                  <a:pt x="7620000" y="0"/>
                </a:lnTo>
                <a:lnTo>
                  <a:pt x="7620000" y="13716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D51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82" y="499915"/>
            <a:ext cx="2300566" cy="2671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838" y="2100109"/>
            <a:ext cx="2719078" cy="41421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	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9226" y="2139115"/>
            <a:ext cx="3339056" cy="39241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{ color: gray !important; }</a:t>
            </a: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296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lime !important;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56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&lt;h2 style=“color: purple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!important;”&gt;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230" y="1006664"/>
            <a:ext cx="6214137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author declarations (regardless of whether they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230" y="1372424"/>
            <a:ext cx="3902607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are external, header or inline)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25B95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41766" y="2233637"/>
            <a:ext cx="4841069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smtClean="0">
                <a:solidFill>
                  <a:srgbClr val="FFFFFF"/>
                </a:solidFill>
                <a:latin typeface="Times New Roman" panose="02020603050405020304"/>
              </a:rPr>
              <a:t>Exercise 2</a:t>
            </a:r>
            <a:endParaRPr lang="zh-CN" altLang="en-US" sz="900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6070" y="3492175"/>
            <a:ext cx="5884624" cy="5925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20"/>
              </a:lnSpc>
            </a:pPr>
            <a:r>
              <a:rPr lang="en-US" altLang="zh-CN" sz="4990" smtClean="0">
                <a:solidFill>
                  <a:srgbClr val="FFFFFF"/>
                </a:solidFill>
                <a:latin typeface="Times New Roman" panose="02020603050405020304"/>
              </a:rPr>
              <a:t>author external, header</a:t>
            </a:r>
            <a:endParaRPr lang="zh-CN" altLang="en-US" sz="499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8704" y="4254160"/>
            <a:ext cx="3842399" cy="5925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20"/>
              </a:lnSpc>
            </a:pPr>
            <a:r>
              <a:rPr lang="en-US" altLang="zh-CN" sz="4990" smtClean="0">
                <a:solidFill>
                  <a:srgbClr val="FFFFFF"/>
                </a:solidFill>
                <a:latin typeface="Times New Roman" panose="02020603050405020304"/>
              </a:rPr>
              <a:t>and inline CSS</a:t>
            </a:r>
            <a:endParaRPr lang="zh-CN" altLang="en-US" sz="499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1558" y="1070350"/>
            <a:ext cx="5069016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Part 1: Which one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wins?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DEB5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0" y="1663700"/>
            <a:ext cx="5881498" cy="383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574" y="2176315"/>
            <a:ext cx="26157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5415" y="2215293"/>
            <a:ext cx="2742739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h2.news { color: #eee;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blue; }</a:t>
            </a:r>
            <a:endParaRPr lang="zh-CN" altLang="en-US" sz="2210">
              <a:solidFill>
                <a:srgbClr val="2D2D2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791390" y="984719"/>
            <a:ext cx="1" cy="829057"/>
          </a:xfrm>
          <a:custGeom>
            <a:avLst/>
            <a:gdLst/>
            <a:ahLst/>
            <a:cxnLst/>
            <a:rect l="0" t="0" r="0" b="0"/>
            <a:pathLst>
              <a:path w="1" h="829057">
                <a:moveTo>
                  <a:pt x="0" y="0"/>
                </a:moveTo>
                <a:lnTo>
                  <a:pt x="0" y="8290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97842" y="1812251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0" y="0"/>
                </a:moveTo>
                <a:lnTo>
                  <a:pt x="195072" y="396240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375119"/>
            <a:ext cx="6248401" cy="1066801"/>
          </a:xfrm>
          <a:custGeom>
            <a:avLst/>
            <a:gdLst/>
            <a:ahLst/>
            <a:cxnLst/>
            <a:rect l="0" t="0" r="0" b="0"/>
            <a:pathLst>
              <a:path w="6248401" h="1066801">
                <a:moveTo>
                  <a:pt x="6248400" y="1066800"/>
                </a:moveTo>
                <a:lnTo>
                  <a:pt x="6248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376643"/>
            <a:ext cx="6248401" cy="1066801"/>
          </a:xfrm>
          <a:custGeom>
            <a:avLst/>
            <a:gdLst/>
            <a:ahLst/>
            <a:cxnLst/>
            <a:rect l="0" t="0" r="0" b="0"/>
            <a:pathLst>
              <a:path w="6248401" h="1066801">
                <a:moveTo>
                  <a:pt x="0" y="1066800"/>
                </a:moveTo>
                <a:lnTo>
                  <a:pt x="0" y="0"/>
                </a:lnTo>
                <a:lnTo>
                  <a:pt x="6248400" y="0"/>
                </a:lnTo>
                <a:lnTo>
                  <a:pt x="6248400" y="10668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E1C2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0" y="1663700"/>
            <a:ext cx="5881498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574" y="2176315"/>
            <a:ext cx="26157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15" y="2215293"/>
            <a:ext cx="2742739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h2.news { color: #eee; }</a:t>
            </a: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blue; }</a:t>
            </a:r>
            <a:endParaRPr lang="zh-CN" altLang="en-US" sz="22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230" y="564704"/>
            <a:ext cx="520655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The highlighted declaration wins due to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230" y="930464"/>
            <a:ext cx="4073551" cy="2928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- 0,0,1,1 beats 0,0,0,1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1558" y="1070350"/>
            <a:ext cx="5069016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Part 2: Which one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wins?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674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0" y="1663700"/>
            <a:ext cx="5881498" cy="383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144" y="648505"/>
            <a:ext cx="26157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5415" y="2215293"/>
            <a:ext cx="2853345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h2.news { color: #eee;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h2.news { color: green; }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172390" y="1518119"/>
            <a:ext cx="1" cy="981457"/>
          </a:xfrm>
          <a:custGeom>
            <a:avLst/>
            <a:gdLst/>
            <a:ahLst/>
            <a:cxnLst/>
            <a:rect l="0" t="0" r="0" b="0"/>
            <a:pathLst>
              <a:path w="1" h="981457">
                <a:moveTo>
                  <a:pt x="0" y="0"/>
                </a:moveTo>
                <a:lnTo>
                  <a:pt x="0" y="9814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978842" y="2498051"/>
            <a:ext cx="393193" cy="393193"/>
          </a:xfrm>
          <a:custGeom>
            <a:avLst/>
            <a:gdLst/>
            <a:ahLst/>
            <a:cxnLst/>
            <a:rect l="0" t="0" r="0" b="0"/>
            <a:pathLst>
              <a:path w="393193" h="393193">
                <a:moveTo>
                  <a:pt x="0" y="0"/>
                </a:moveTo>
                <a:lnTo>
                  <a:pt x="198120" y="393192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375119"/>
            <a:ext cx="6781801" cy="1371601"/>
          </a:xfrm>
          <a:custGeom>
            <a:avLst/>
            <a:gdLst/>
            <a:ahLst/>
            <a:cxnLst/>
            <a:rect l="0" t="0" r="0" b="0"/>
            <a:pathLst>
              <a:path w="6781801" h="1371601">
                <a:moveTo>
                  <a:pt x="6781800" y="1371600"/>
                </a:moveTo>
                <a:lnTo>
                  <a:pt x="6781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376643"/>
            <a:ext cx="6781801" cy="1371601"/>
          </a:xfrm>
          <a:custGeom>
            <a:avLst/>
            <a:gdLst/>
            <a:ahLst/>
            <a:cxnLst/>
            <a:rect l="0" t="0" r="0" b="0"/>
            <a:pathLst>
              <a:path w="6781801" h="1371601">
                <a:moveTo>
                  <a:pt x="0" y="1371600"/>
                </a:moveTo>
                <a:lnTo>
                  <a:pt x="0" y="0"/>
                </a:lnTo>
                <a:lnTo>
                  <a:pt x="6781800" y="0"/>
                </a:lnTo>
                <a:lnTo>
                  <a:pt x="6781800" y="13716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E9CF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0" y="1663700"/>
            <a:ext cx="5881498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574" y="2176315"/>
            <a:ext cx="26157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15" y="2215293"/>
            <a:ext cx="2853345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h2.news { color: #eee;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h2.news { color: green; }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230" y="564704"/>
            <a:ext cx="5394105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The highlighted declaration has the same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230" y="930464"/>
            <a:ext cx="5544788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as the first declaration (0,0,1,1).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230" y="1296224"/>
            <a:ext cx="494160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However, as it is written later, it wins!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1558" y="1070350"/>
            <a:ext cx="5069016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Part 3: Which one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wins?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871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644100" y="3835795"/>
            <a:ext cx="5295900" cy="3011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0886" y="1070350"/>
            <a:ext cx="3594254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User style sheets</a:t>
            </a:r>
            <a:endParaRPr lang="zh-CN" altLang="en-US" sz="4010" b="1" dirty="0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5235" y="1679948"/>
            <a:ext cx="6137065" cy="1103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en-US" altLang="zh-CN" dirty="0" smtClean="0"/>
              <a:t>	</a:t>
            </a:r>
            <a:r>
              <a:rPr lang="en-US" altLang="zh-CN" sz="4010" dirty="0" smtClean="0">
                <a:solidFill>
                  <a:srgbClr val="000000"/>
                </a:solidFill>
                <a:latin typeface="Times New Roman" panose="02020603050405020304"/>
              </a:rPr>
              <a:t>Most modern browsers allow</a:t>
            </a:r>
            <a:endParaRPr lang="en-US" altLang="zh-CN" sz="401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en-US" altLang="zh-CN" sz="401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en-US" altLang="zh-CN" sz="4010" dirty="0" smtClean="0">
                <a:solidFill>
                  <a:srgbClr val="000000"/>
                </a:solidFill>
                <a:latin typeface="Times New Roman" panose="02020603050405020304"/>
              </a:rPr>
              <a:t>users to apply their own style</a:t>
            </a:r>
            <a:endParaRPr lang="zh-CN" altLang="en-US" sz="401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3578" y="2899143"/>
            <a:ext cx="5496441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sheets within the browser.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F2D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0" y="1663700"/>
            <a:ext cx="5881498" cy="383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574" y="2176315"/>
            <a:ext cx="26157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5415" y="2215293"/>
            <a:ext cx="2853345" cy="1282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#nav h2 { color: lime;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h2.news { color: #eee;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h2.news { color: green; }</a:t>
            </a:r>
            <a:endParaRPr lang="zh-CN" altLang="en-US" sz="2210">
              <a:solidFill>
                <a:srgbClr val="2D2D2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7391590" y="832319"/>
            <a:ext cx="1" cy="981457"/>
          </a:xfrm>
          <a:custGeom>
            <a:avLst/>
            <a:gdLst/>
            <a:ahLst/>
            <a:cxnLst/>
            <a:rect l="0" t="0" r="0" b="0"/>
            <a:pathLst>
              <a:path w="1" h="981457">
                <a:moveTo>
                  <a:pt x="0" y="0"/>
                </a:moveTo>
                <a:lnTo>
                  <a:pt x="0" y="9814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198042" y="1812251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0" y="0"/>
                </a:moveTo>
                <a:lnTo>
                  <a:pt x="198120" y="396240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603719"/>
            <a:ext cx="8610601" cy="990601"/>
          </a:xfrm>
          <a:custGeom>
            <a:avLst/>
            <a:gdLst/>
            <a:ahLst/>
            <a:cxnLst/>
            <a:rect l="0" t="0" r="0" b="0"/>
            <a:pathLst>
              <a:path w="8610601" h="990601">
                <a:moveTo>
                  <a:pt x="8610600" y="990600"/>
                </a:moveTo>
                <a:lnTo>
                  <a:pt x="8610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605243"/>
            <a:ext cx="8610601" cy="990601"/>
          </a:xfrm>
          <a:custGeom>
            <a:avLst/>
            <a:gdLst/>
            <a:ahLst/>
            <a:cxnLst/>
            <a:rect l="0" t="0" r="0" b="0"/>
            <a:pathLst>
              <a:path w="8610601" h="990601">
                <a:moveTo>
                  <a:pt x="0" y="990600"/>
                </a:moveTo>
                <a:lnTo>
                  <a:pt x="0" y="0"/>
                </a:lnTo>
                <a:lnTo>
                  <a:pt x="8610600" y="0"/>
                </a:lnTo>
                <a:lnTo>
                  <a:pt x="8610600" y="9906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F297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0" y="1663700"/>
            <a:ext cx="5881498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574" y="2176315"/>
            <a:ext cx="26157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15" y="2215293"/>
            <a:ext cx="2853345" cy="1282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#nav h2 { color: lime; }</a:t>
            </a: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h2.news { color: #eee;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h2.news { color: green; }</a:t>
            </a:r>
            <a:endParaRPr lang="zh-CN" altLang="en-US" sz="22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230" y="793304"/>
            <a:ext cx="629262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The highlighted selector wins due to specificity -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230" y="1159064"/>
            <a:ext cx="4046301" cy="2928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0,1,0,1 beats 0,0,1,1 and 0,0,0,1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1558" y="1070350"/>
            <a:ext cx="5069016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Part 4: Which one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wins?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F7B7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0" y="1663700"/>
            <a:ext cx="5881498" cy="383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574" y="2176315"/>
            <a:ext cx="26157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5415" y="2215293"/>
            <a:ext cx="3055324" cy="161582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#nav h2 { color: lime;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h2.news { color: #eee;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h2.news { color: green;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div#nav h2 { color: lime; }</a:t>
            </a:r>
            <a:endParaRPr lang="zh-CN" altLang="en-US" sz="2210">
              <a:solidFill>
                <a:srgbClr val="2D2D2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8077390" y="1137119"/>
            <a:ext cx="1" cy="1972057"/>
          </a:xfrm>
          <a:custGeom>
            <a:avLst/>
            <a:gdLst/>
            <a:ahLst/>
            <a:cxnLst/>
            <a:rect l="0" t="0" r="0" b="0"/>
            <a:pathLst>
              <a:path w="1" h="1972057">
                <a:moveTo>
                  <a:pt x="0" y="0"/>
                </a:moveTo>
                <a:lnTo>
                  <a:pt x="0" y="19720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883842" y="3107651"/>
            <a:ext cx="393193" cy="393194"/>
          </a:xfrm>
          <a:custGeom>
            <a:avLst/>
            <a:gdLst/>
            <a:ahLst/>
            <a:cxnLst/>
            <a:rect l="0" t="0" r="0" b="0"/>
            <a:pathLst>
              <a:path w="393193" h="393194">
                <a:moveTo>
                  <a:pt x="0" y="0"/>
                </a:moveTo>
                <a:lnTo>
                  <a:pt x="195072" y="393193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603719"/>
            <a:ext cx="8458201" cy="1066801"/>
          </a:xfrm>
          <a:custGeom>
            <a:avLst/>
            <a:gdLst/>
            <a:ahLst/>
            <a:cxnLst/>
            <a:rect l="0" t="0" r="0" b="0"/>
            <a:pathLst>
              <a:path w="8458201" h="1066801">
                <a:moveTo>
                  <a:pt x="8458200" y="1066800"/>
                </a:moveTo>
                <a:lnTo>
                  <a:pt x="8458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605243"/>
            <a:ext cx="8458201" cy="1066801"/>
          </a:xfrm>
          <a:custGeom>
            <a:avLst/>
            <a:gdLst/>
            <a:ahLst/>
            <a:cxnLst/>
            <a:rect l="0" t="0" r="0" b="0"/>
            <a:pathLst>
              <a:path w="8458201" h="1066801">
                <a:moveTo>
                  <a:pt x="0" y="1066800"/>
                </a:moveTo>
                <a:lnTo>
                  <a:pt x="0" y="0"/>
                </a:lnTo>
                <a:lnTo>
                  <a:pt x="8458200" y="0"/>
                </a:lnTo>
                <a:lnTo>
                  <a:pt x="8458200" y="10668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FB50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0" y="1663700"/>
            <a:ext cx="5881498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574" y="2176315"/>
            <a:ext cx="26157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15" y="2215293"/>
            <a:ext cx="3055324" cy="161582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#nav h2 { color: lime;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h2.news { color: #eee;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h2.news { color: green;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div#nav h2 { color: lime; }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230" y="793304"/>
            <a:ext cx="629262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The highlighted selector wins due to specificity -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230" y="1159064"/>
            <a:ext cx="5529078" cy="2928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0,1,0,2 beats 0,1,0,1 and 0,0,1,1 and 0,0,0,1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25B95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38262" y="2995637"/>
            <a:ext cx="6038961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We’re done!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1.guokr.com/image/cLdeg7QBcYbDb-rwTFPC1hjuMCFuJoSM7S1-GZERKuEoAQAAWwEAAFBO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5076" y="1637494"/>
            <a:ext cx="2819400" cy="33051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01092" y="494486"/>
            <a:ext cx="3586238" cy="950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User style sheets</a:t>
            </a: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3705"/>
              </a:lnSpc>
            </a:pP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       (IE</a:t>
            </a:r>
            <a:r>
              <a:rPr lang="zh-CN" altLang="en-US" sz="4010" b="1" dirty="0" smtClean="0">
                <a:solidFill>
                  <a:srgbClr val="025B95"/>
                </a:solidFill>
                <a:latin typeface="Times New Roman" panose="02020603050405020304"/>
              </a:rPr>
              <a:t>浏览器</a:t>
            </a: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)</a:t>
            </a:r>
            <a:endParaRPr lang="zh-CN" altLang="en-US" sz="4010" b="1" dirty="0">
              <a:solidFill>
                <a:srgbClr val="025B95"/>
              </a:solidFill>
              <a:latin typeface="Times New Roman" panose="02020603050405020304"/>
            </a:endParaRPr>
          </a:p>
        </p:txBody>
      </p:sp>
      <p:pic>
        <p:nvPicPr>
          <p:cNvPr id="1028" name="Picture 4" descr="http://img1.guokr.com/image/4EyTGGqhmmMdcYGmI8tUGvkEeWwaUUXIlJcvVLH5Hc-lAQAAHAIAAFB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778" y="1994684"/>
            <a:ext cx="3568814" cy="4577577"/>
          </a:xfrm>
          <a:prstGeom prst="rect">
            <a:avLst/>
          </a:prstGeom>
          <a:noFill/>
        </p:spPr>
      </p:pic>
      <p:pic>
        <p:nvPicPr>
          <p:cNvPr id="1030" name="Picture 6" descr="http://img1.guokr.com/image/porlsB857ZbUpYfOm3xLp2LA7sm4zS704QvKMOqJipljAQAALgEAAFB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4213" y="2494750"/>
            <a:ext cx="3381375" cy="2876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1092" y="494486"/>
            <a:ext cx="4432624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User style sheets</a:t>
            </a: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3705"/>
              </a:lnSpc>
            </a:pP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       (chrome</a:t>
            </a:r>
            <a:r>
              <a:rPr lang="zh-CN" altLang="en-US" sz="4010" b="1" dirty="0" smtClean="0">
                <a:solidFill>
                  <a:srgbClr val="025B95"/>
                </a:solidFill>
                <a:latin typeface="Times New Roman" panose="02020603050405020304"/>
              </a:rPr>
              <a:t>浏览器</a:t>
            </a: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)</a:t>
            </a:r>
            <a:endParaRPr lang="zh-CN" altLang="en-US" sz="4010" b="1" dirty="0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514" y="2423312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Chrome </a:t>
            </a:r>
            <a:r>
              <a:rPr lang="zh-CN" altLang="en-US" dirty="0" smtClean="0"/>
              <a:t>的 </a:t>
            </a:r>
            <a:r>
              <a:rPr lang="en-US" dirty="0" smtClean="0"/>
              <a:t>User CSS 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b="1" dirty="0" smtClean="0"/>
              <a:t>C:\Users\</a:t>
            </a:r>
            <a:r>
              <a:rPr lang="zh-CN" altLang="en-US" b="1" dirty="0" smtClean="0"/>
              <a:t>用户名</a:t>
            </a:r>
            <a:r>
              <a:rPr lang="en-US" altLang="zh-CN" b="1" dirty="0" smtClean="0"/>
              <a:t>\</a:t>
            </a:r>
            <a:r>
              <a:rPr lang="en-US" b="1" dirty="0" err="1" smtClean="0"/>
              <a:t>AppData</a:t>
            </a:r>
            <a:r>
              <a:rPr lang="en-US" b="1" dirty="0" smtClean="0"/>
              <a:t>\Local\Google\Chrome\User Data\Default\User </a:t>
            </a:r>
            <a:r>
              <a:rPr lang="en-US" b="1" dirty="0" err="1" smtClean="0"/>
              <a:t>StyleSheets</a:t>
            </a:r>
            <a:br>
              <a:rPr lang="en-US" b="1" dirty="0" smtClean="0"/>
            </a:br>
            <a:endParaRPr lang="en-US" b="1" dirty="0" smtClean="0"/>
          </a:p>
          <a:p>
            <a:endParaRPr lang="zh-CN" altLang="en-US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8288" y="3352006"/>
            <a:ext cx="88773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1092" y="494486"/>
            <a:ext cx="423385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User style sheets</a:t>
            </a: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3705"/>
              </a:lnSpc>
            </a:pP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       (</a:t>
            </a:r>
            <a:r>
              <a:rPr lang="en-US" altLang="zh-CN" sz="4010" b="1" dirty="0" err="1" smtClean="0">
                <a:solidFill>
                  <a:srgbClr val="025B95"/>
                </a:solidFill>
                <a:latin typeface="Times New Roman" panose="02020603050405020304"/>
              </a:rPr>
              <a:t>firefox</a:t>
            </a:r>
            <a:r>
              <a:rPr lang="zh-CN" altLang="en-US" sz="4010" b="1" dirty="0" smtClean="0">
                <a:solidFill>
                  <a:srgbClr val="025B95"/>
                </a:solidFill>
                <a:latin typeface="Times New Roman" panose="02020603050405020304"/>
              </a:rPr>
              <a:t>浏览器</a:t>
            </a: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)</a:t>
            </a:r>
            <a:endParaRPr lang="zh-CN" altLang="en-US" sz="4010" b="1" dirty="0">
              <a:solidFill>
                <a:srgbClr val="025B95"/>
              </a:solidFill>
              <a:latin typeface="Times New Roman" panose="02020603050405020304"/>
            </a:endParaRPr>
          </a:p>
        </p:txBody>
      </p:sp>
      <p:pic>
        <p:nvPicPr>
          <p:cNvPr id="130050" name="Picture 2" descr="http://www.babesun.com/blog/attachments/month_1206/z2012613185954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208998"/>
            <a:ext cx="4993024" cy="4000528"/>
          </a:xfrm>
          <a:prstGeom prst="rect">
            <a:avLst/>
          </a:prstGeom>
          <a:noFill/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918" y="2926549"/>
            <a:ext cx="5231489" cy="392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1092" y="494486"/>
            <a:ext cx="423385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User style sheets</a:t>
            </a: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3705"/>
              </a:lnSpc>
            </a:pP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       (</a:t>
            </a:r>
            <a:r>
              <a:rPr lang="en-US" altLang="zh-CN" sz="4010" b="1" dirty="0" err="1" smtClean="0">
                <a:solidFill>
                  <a:srgbClr val="025B95"/>
                </a:solidFill>
                <a:latin typeface="Times New Roman" panose="02020603050405020304"/>
              </a:rPr>
              <a:t>firefox</a:t>
            </a:r>
            <a:r>
              <a:rPr lang="zh-CN" altLang="en-US" sz="4010" b="1" dirty="0" smtClean="0">
                <a:solidFill>
                  <a:srgbClr val="025B95"/>
                </a:solidFill>
                <a:latin typeface="Times New Roman" panose="02020603050405020304"/>
              </a:rPr>
              <a:t>浏览器</a:t>
            </a: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)</a:t>
            </a:r>
            <a:endParaRPr lang="zh-CN" altLang="en-US" sz="4010" b="1" dirty="0">
              <a:solidFill>
                <a:srgbClr val="025B95"/>
              </a:solidFill>
              <a:latin typeface="Times New Roman" panose="02020603050405020304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6580" y="1566056"/>
            <a:ext cx="6786610" cy="508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A36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292100" y="3429000"/>
            <a:ext cx="4191000" cy="3417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62" y="1070350"/>
            <a:ext cx="4156907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Author style sheets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2414" y="1679948"/>
            <a:ext cx="6253443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Web authors can apply one or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4411" y="2289545"/>
            <a:ext cx="4851200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more style sheets to an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1046" y="2899143"/>
            <a:ext cx="3717556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HTML document.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1061" y="2995637"/>
            <a:ext cx="6551473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Author styles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1958" y="1070350"/>
            <a:ext cx="6221640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190500" algn="l"/>
                <a:tab pos="2413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There are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three methods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that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  <a:tab pos="2413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190500" algn="l"/>
                <a:tab pos="2413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	authors can use to add CSS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  <a:tab pos="2413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190500" algn="l"/>
                <a:tab pos="2413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styles to an HTML document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019990" y="3423119"/>
            <a:ext cx="1" cy="448057"/>
          </a:xfrm>
          <a:custGeom>
            <a:avLst/>
            <a:gdLst/>
            <a:ahLst/>
            <a:cxnLst/>
            <a:rect l="0" t="0" r="0" b="0"/>
            <a:pathLst>
              <a:path w="1" h="448057">
                <a:moveTo>
                  <a:pt x="0" y="0"/>
                </a:moveTo>
                <a:lnTo>
                  <a:pt x="0" y="4480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826442" y="3869651"/>
            <a:ext cx="393193" cy="393194"/>
          </a:xfrm>
          <a:custGeom>
            <a:avLst/>
            <a:gdLst/>
            <a:ahLst/>
            <a:cxnLst/>
            <a:rect l="0" t="0" r="0" b="0"/>
            <a:pathLst>
              <a:path w="393193" h="393194">
                <a:moveTo>
                  <a:pt x="0" y="0"/>
                </a:moveTo>
                <a:lnTo>
                  <a:pt x="198120" y="393193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240214" y="3234143"/>
            <a:ext cx="5398009" cy="539497"/>
          </a:xfrm>
          <a:custGeom>
            <a:avLst/>
            <a:gdLst/>
            <a:ahLst/>
            <a:cxnLst/>
            <a:rect l="0" t="0" r="0" b="0"/>
            <a:pathLst>
              <a:path w="5398009" h="539497">
                <a:moveTo>
                  <a:pt x="5398008" y="539496"/>
                </a:moveTo>
                <a:lnTo>
                  <a:pt x="5398008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241738" y="3235667"/>
            <a:ext cx="5398009" cy="539497"/>
          </a:xfrm>
          <a:custGeom>
            <a:avLst/>
            <a:gdLst/>
            <a:ahLst/>
            <a:cxnLst/>
            <a:rect l="0" t="0" r="0" b="0"/>
            <a:pathLst>
              <a:path w="5398009" h="539497">
                <a:moveTo>
                  <a:pt x="0" y="539496"/>
                </a:moveTo>
                <a:lnTo>
                  <a:pt x="0" y="0"/>
                </a:lnTo>
                <a:lnTo>
                  <a:pt x="5398008" y="0"/>
                </a:lnTo>
                <a:lnTo>
                  <a:pt x="5398008" y="5394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BEF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225800"/>
            <a:ext cx="7645400" cy="3620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5925" y="1070350"/>
            <a:ext cx="5718489" cy="1103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Inline styles </a:t>
            </a: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are applied to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elements in the HTML code</a:t>
            </a:r>
            <a:endParaRPr lang="zh-CN" altLang="en-US" sz="40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6525" y="2289545"/>
            <a:ext cx="5083828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using the style attribute.</a:t>
            </a:r>
            <a:endParaRPr lang="zh-CN" altLang="en-US" sz="40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0286" y="3803738"/>
            <a:ext cx="1202252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&lt;body&gt;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0286" y="4260938"/>
            <a:ext cx="3795911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&lt;h2 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style=“color: red;”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&gt;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4686" y="4718138"/>
            <a:ext cx="2088457" cy="3901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Heading here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0286" y="5175338"/>
            <a:ext cx="931345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&lt;/h2&gt;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&lt;p&gt;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0838" y="3387153"/>
            <a:ext cx="4137351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Inline style using style attribute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69070" y="1624037"/>
            <a:ext cx="3815596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A quick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8598" y="2995637"/>
            <a:ext cx="6347892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8325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background</a:t>
            </a: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880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on CSS rules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867590" y="3727919"/>
            <a:ext cx="1" cy="981457"/>
          </a:xfrm>
          <a:custGeom>
            <a:avLst/>
            <a:gdLst/>
            <a:ahLst/>
            <a:cxnLst/>
            <a:rect l="0" t="0" r="0" b="0"/>
            <a:pathLst>
              <a:path w="1" h="981457">
                <a:moveTo>
                  <a:pt x="0" y="0"/>
                </a:moveTo>
                <a:lnTo>
                  <a:pt x="0" y="9814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674042" y="4707851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0" y="0"/>
                </a:moveTo>
                <a:lnTo>
                  <a:pt x="198120" y="396240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240214" y="3234143"/>
            <a:ext cx="5398009" cy="539497"/>
          </a:xfrm>
          <a:custGeom>
            <a:avLst/>
            <a:gdLst/>
            <a:ahLst/>
            <a:cxnLst/>
            <a:rect l="0" t="0" r="0" b="0"/>
            <a:pathLst>
              <a:path w="5398009" h="539497">
                <a:moveTo>
                  <a:pt x="5398008" y="539496"/>
                </a:moveTo>
                <a:lnTo>
                  <a:pt x="5398008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241738" y="3235667"/>
            <a:ext cx="5398009" cy="539497"/>
          </a:xfrm>
          <a:custGeom>
            <a:avLst/>
            <a:gdLst/>
            <a:ahLst/>
            <a:cxnLst/>
            <a:rect l="0" t="0" r="0" b="0"/>
            <a:pathLst>
              <a:path w="5398009" h="539497">
                <a:moveTo>
                  <a:pt x="0" y="539496"/>
                </a:moveTo>
                <a:lnTo>
                  <a:pt x="0" y="0"/>
                </a:lnTo>
                <a:lnTo>
                  <a:pt x="5398008" y="0"/>
                </a:lnTo>
                <a:lnTo>
                  <a:pt x="5398008" y="5394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C26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225800"/>
            <a:ext cx="7645400" cy="3620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32750" y="1070350"/>
            <a:ext cx="5743495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Header styles </a:t>
            </a: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are placed in</a:t>
            </a:r>
            <a:endParaRPr lang="zh-CN" altLang="en-US" sz="40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1441" y="1679948"/>
            <a:ext cx="5185715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the head of the document</a:t>
            </a:r>
            <a:endParaRPr lang="zh-CN" altLang="en-US" sz="40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1858" y="2289545"/>
            <a:ext cx="4851393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using the style element</a:t>
            </a:r>
            <a:endParaRPr lang="zh-CN" altLang="en-US" sz="40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2102" y="3697057"/>
            <a:ext cx="1163780" cy="3901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&lt;head&gt;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2102" y="4199977"/>
            <a:ext cx="4288866" cy="19236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&lt;title&gt;Document title&lt;/titl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96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&lt;style type="text/css" medi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960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h2 { color: blue; }</a:t>
            </a:r>
            <a:endParaRPr lang="en-US" altLang="zh-CN" sz="300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396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&lt;/style&gt;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5182" y="3387153"/>
            <a:ext cx="4614276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Header style inside &lt;style&gt; element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105590" y="3423119"/>
            <a:ext cx="6097" cy="445009"/>
          </a:xfrm>
          <a:custGeom>
            <a:avLst/>
            <a:gdLst/>
            <a:ahLst/>
            <a:cxnLst/>
            <a:rect l="0" t="0" r="0" b="0"/>
            <a:pathLst>
              <a:path w="6097" h="445009">
                <a:moveTo>
                  <a:pt x="0" y="0"/>
                </a:moveTo>
                <a:lnTo>
                  <a:pt x="6096" y="445008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918138" y="3866603"/>
            <a:ext cx="393193" cy="396242"/>
          </a:xfrm>
          <a:custGeom>
            <a:avLst/>
            <a:gdLst/>
            <a:ahLst/>
            <a:cxnLst/>
            <a:rect l="0" t="0" r="0" b="0"/>
            <a:pathLst>
              <a:path w="393193" h="396242">
                <a:moveTo>
                  <a:pt x="0" y="6097"/>
                </a:moveTo>
                <a:lnTo>
                  <a:pt x="204216" y="396241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240214" y="3234143"/>
            <a:ext cx="5398009" cy="539497"/>
          </a:xfrm>
          <a:custGeom>
            <a:avLst/>
            <a:gdLst/>
            <a:ahLst/>
            <a:cxnLst/>
            <a:rect l="0" t="0" r="0" b="0"/>
            <a:pathLst>
              <a:path w="5398009" h="539497">
                <a:moveTo>
                  <a:pt x="5398008" y="539496"/>
                </a:moveTo>
                <a:lnTo>
                  <a:pt x="5398008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241738" y="3235667"/>
            <a:ext cx="5398009" cy="539497"/>
          </a:xfrm>
          <a:custGeom>
            <a:avLst/>
            <a:gdLst/>
            <a:ahLst/>
            <a:cxnLst/>
            <a:rect l="0" t="0" r="0" b="0"/>
            <a:pathLst>
              <a:path w="5398009" h="539497">
                <a:moveTo>
                  <a:pt x="0" y="539496"/>
                </a:moveTo>
                <a:lnTo>
                  <a:pt x="0" y="0"/>
                </a:lnTo>
                <a:lnTo>
                  <a:pt x="5398008" y="0"/>
                </a:lnTo>
                <a:lnTo>
                  <a:pt x="5398008" y="5394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C76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225800"/>
            <a:ext cx="7645400" cy="3620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6110" y="1070350"/>
            <a:ext cx="5283113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External style sheets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are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1746" y="1679948"/>
            <a:ext cx="4998163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applied using the link or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5484" y="2289545"/>
            <a:ext cx="2010166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@import.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2102" y="3773257"/>
            <a:ext cx="4122539" cy="19236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&lt;title&gt;Document title&lt;/titl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960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&lt;link rel="stylesheet"</a:t>
            </a:r>
            <a:endParaRPr lang="en-US" altLang="zh-CN" sz="300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3960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href=”my-styles.css”</a:t>
            </a:r>
            <a:endParaRPr lang="en-US" altLang="zh-CN" sz="300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3960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type=”text/css"</a:t>
            </a:r>
            <a:endParaRPr lang="zh-CN" altLang="en-US" sz="300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2102" y="5784937"/>
            <a:ext cx="2933239" cy="3901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media="screen” /&gt;</a:t>
            </a:r>
            <a:endParaRPr lang="zh-CN" altLang="en-US" sz="300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5494" y="3387153"/>
            <a:ext cx="4289636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External style using link element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63140" y="2309837"/>
            <a:ext cx="4680769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8325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CSS rule</a:t>
            </a: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8800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overload!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CBA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68300" y="3429000"/>
            <a:ext cx="3619500" cy="3417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0742" y="1070350"/>
            <a:ext cx="5618141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Browsers have to deal with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800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CSS rules coming from the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800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browser, user and author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4735" y="2899143"/>
            <a:ext cx="2569614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style sheets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CD7D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321300" y="3505200"/>
            <a:ext cx="3619500" cy="33412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2423" y="1070350"/>
            <a:ext cx="6217408" cy="23211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88900" algn="l"/>
                <a:tab pos="254000" algn="l"/>
                <a:tab pos="330200" algn="l"/>
              </a:tabLst>
              <a:defRPr/>
            </a:pPr>
            <a:r>
              <a:rPr lang="en-US" altLang="zh-CN" smtClean="0"/>
              <a:t>			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Browsers also have to deal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254000" algn="l"/>
                <a:tab pos="3302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88900" algn="l"/>
                <a:tab pos="254000" algn="l"/>
                <a:tab pos="3302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	with CSS rules coming from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254000" algn="l"/>
                <a:tab pos="3302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88900" algn="l"/>
                <a:tab pos="254000" algn="l"/>
                <a:tab pos="3302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different types of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author style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254000" algn="l"/>
                <a:tab pos="330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88900" algn="l"/>
                <a:tab pos="254000" algn="l"/>
                <a:tab pos="3302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sheets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(external, header and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2068" y="3508740"/>
            <a:ext cx="1340110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inline)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CFB0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" y="2959100"/>
            <a:ext cx="3352800" cy="383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6422" y="1070350"/>
            <a:ext cx="5073825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At some point, Browsers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7589" y="1679948"/>
            <a:ext cx="5689058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have to deal with CSS rules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2655" y="2289545"/>
            <a:ext cx="2651367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that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conflict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43062" y="1624037"/>
            <a:ext cx="5225790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What does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612" y="2995637"/>
            <a:ext cx="4809009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“conflict”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1650" y="4367238"/>
            <a:ext cx="3242875" cy="1102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mean?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133790" y="5261063"/>
            <a:ext cx="1" cy="448057"/>
          </a:xfrm>
          <a:custGeom>
            <a:avLst/>
            <a:gdLst/>
            <a:ahLst/>
            <a:cxnLst/>
            <a:rect l="0" t="0" r="0" b="0"/>
            <a:pathLst>
              <a:path w="1" h="448057">
                <a:moveTo>
                  <a:pt x="0" y="4480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940242" y="4872444"/>
            <a:ext cx="393193" cy="396240"/>
          </a:xfrm>
          <a:custGeom>
            <a:avLst/>
            <a:gdLst/>
            <a:ahLst/>
            <a:cxnLst/>
            <a:rect l="0" t="0" r="0" b="0"/>
            <a:pathLst>
              <a:path w="393193" h="396240">
                <a:moveTo>
                  <a:pt x="393192" y="396239"/>
                </a:moveTo>
                <a:lnTo>
                  <a:pt x="195072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798510" y="5392127"/>
            <a:ext cx="4319017" cy="539497"/>
          </a:xfrm>
          <a:custGeom>
            <a:avLst/>
            <a:gdLst/>
            <a:ahLst/>
            <a:cxnLst/>
            <a:rect l="0" t="0" r="0" b="0"/>
            <a:pathLst>
              <a:path w="4319017" h="539497">
                <a:moveTo>
                  <a:pt x="4319016" y="539496"/>
                </a:moveTo>
                <a:lnTo>
                  <a:pt x="431901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800034" y="5393651"/>
            <a:ext cx="4319017" cy="539497"/>
          </a:xfrm>
          <a:custGeom>
            <a:avLst/>
            <a:gdLst/>
            <a:ahLst/>
            <a:cxnLst/>
            <a:rect l="0" t="0" r="0" b="0"/>
            <a:pathLst>
              <a:path w="4319017" h="539497">
                <a:moveTo>
                  <a:pt x="0" y="539496"/>
                </a:moveTo>
                <a:lnTo>
                  <a:pt x="0" y="0"/>
                </a:lnTo>
                <a:lnTo>
                  <a:pt x="4319016" y="0"/>
                </a:lnTo>
                <a:lnTo>
                  <a:pt x="4319016" y="5394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D349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225800"/>
            <a:ext cx="7645400" cy="3620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1790" y="1070350"/>
            <a:ext cx="5765424" cy="1103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Conflict is where more than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one CSS rule refers to the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2563" y="2289545"/>
            <a:ext cx="5919121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same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element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and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property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0286" y="3697057"/>
            <a:ext cx="2808461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h2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color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: blue; }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h2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color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: red;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8966" y="5548185"/>
            <a:ext cx="283891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Conflicting CSS rules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757862" y="2981159"/>
            <a:ext cx="3240025" cy="539498"/>
          </a:xfrm>
          <a:custGeom>
            <a:avLst/>
            <a:gdLst/>
            <a:ahLst/>
            <a:cxnLst/>
            <a:rect l="0" t="0" r="0" b="0"/>
            <a:pathLst>
              <a:path w="3240025" h="539498">
                <a:moveTo>
                  <a:pt x="3240024" y="539497"/>
                </a:moveTo>
                <a:lnTo>
                  <a:pt x="3240024" y="0"/>
                </a:lnTo>
                <a:lnTo>
                  <a:pt x="0" y="0"/>
                </a:lnTo>
                <a:lnTo>
                  <a:pt x="0" y="539497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759386" y="2982683"/>
            <a:ext cx="3240025" cy="539497"/>
          </a:xfrm>
          <a:custGeom>
            <a:avLst/>
            <a:gdLst/>
            <a:ahLst/>
            <a:cxnLst/>
            <a:rect l="0" t="0" r="0" b="0"/>
            <a:pathLst>
              <a:path w="3240025" h="539497">
                <a:moveTo>
                  <a:pt x="0" y="539496"/>
                </a:moveTo>
                <a:lnTo>
                  <a:pt x="0" y="0"/>
                </a:lnTo>
                <a:lnTo>
                  <a:pt x="3240024" y="0"/>
                </a:lnTo>
                <a:lnTo>
                  <a:pt x="3240024" y="5394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757862" y="4779479"/>
            <a:ext cx="3240025" cy="539497"/>
          </a:xfrm>
          <a:custGeom>
            <a:avLst/>
            <a:gdLst/>
            <a:ahLst/>
            <a:cxnLst/>
            <a:rect l="0" t="0" r="0" b="0"/>
            <a:pathLst>
              <a:path w="3240025" h="539497">
                <a:moveTo>
                  <a:pt x="3240024" y="539496"/>
                </a:moveTo>
                <a:lnTo>
                  <a:pt x="3240024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759386" y="4781003"/>
            <a:ext cx="3240025" cy="539498"/>
          </a:xfrm>
          <a:custGeom>
            <a:avLst/>
            <a:gdLst/>
            <a:ahLst/>
            <a:cxnLst/>
            <a:rect l="0" t="0" r="0" b="0"/>
            <a:pathLst>
              <a:path w="3240025" h="539498">
                <a:moveTo>
                  <a:pt x="0" y="539497"/>
                </a:moveTo>
                <a:lnTo>
                  <a:pt x="0" y="0"/>
                </a:lnTo>
                <a:lnTo>
                  <a:pt x="3240024" y="0"/>
                </a:lnTo>
                <a:lnTo>
                  <a:pt x="3240024" y="53949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D6E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035300"/>
            <a:ext cx="7645400" cy="38111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7864" y="1070350"/>
            <a:ext cx="5922968" cy="1103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Conflict can occur between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CSS rules in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different types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3840" y="2289545"/>
            <a:ext cx="3125856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of style sheets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9430" y="3526369"/>
            <a:ext cx="2808461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h2 { color: blue;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9430" y="5355169"/>
            <a:ext cx="2636940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h2 { color: red;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5606" y="3137216"/>
            <a:ext cx="2494280" cy="3378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Browser style sheet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7422" y="4935537"/>
            <a:ext cx="2371675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Author style sheet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757862" y="2965919"/>
            <a:ext cx="3240025" cy="539497"/>
          </a:xfrm>
          <a:custGeom>
            <a:avLst/>
            <a:gdLst/>
            <a:ahLst/>
            <a:cxnLst/>
            <a:rect l="0" t="0" r="0" b="0"/>
            <a:pathLst>
              <a:path w="3240025" h="539497">
                <a:moveTo>
                  <a:pt x="3240024" y="539496"/>
                </a:moveTo>
                <a:lnTo>
                  <a:pt x="3240024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759386" y="2967443"/>
            <a:ext cx="3240025" cy="539497"/>
          </a:xfrm>
          <a:custGeom>
            <a:avLst/>
            <a:gdLst/>
            <a:ahLst/>
            <a:cxnLst/>
            <a:rect l="0" t="0" r="0" b="0"/>
            <a:pathLst>
              <a:path w="3240025" h="539497">
                <a:moveTo>
                  <a:pt x="0" y="539496"/>
                </a:moveTo>
                <a:lnTo>
                  <a:pt x="0" y="0"/>
                </a:lnTo>
                <a:lnTo>
                  <a:pt x="3240024" y="0"/>
                </a:lnTo>
                <a:lnTo>
                  <a:pt x="3240024" y="5394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757862" y="4767288"/>
            <a:ext cx="3240025" cy="539496"/>
          </a:xfrm>
          <a:custGeom>
            <a:avLst/>
            <a:gdLst/>
            <a:ahLst/>
            <a:cxnLst/>
            <a:rect l="0" t="0" r="0" b="0"/>
            <a:pathLst>
              <a:path w="3240025" h="539496">
                <a:moveTo>
                  <a:pt x="3240024" y="539495"/>
                </a:moveTo>
                <a:lnTo>
                  <a:pt x="3240024" y="0"/>
                </a:lnTo>
                <a:lnTo>
                  <a:pt x="0" y="0"/>
                </a:lnTo>
                <a:lnTo>
                  <a:pt x="0" y="539495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759386" y="4768812"/>
            <a:ext cx="3240025" cy="539496"/>
          </a:xfrm>
          <a:custGeom>
            <a:avLst/>
            <a:gdLst/>
            <a:ahLst/>
            <a:cxnLst/>
            <a:rect l="0" t="0" r="0" b="0"/>
            <a:pathLst>
              <a:path w="3240025" h="539496">
                <a:moveTo>
                  <a:pt x="0" y="539495"/>
                </a:moveTo>
                <a:lnTo>
                  <a:pt x="0" y="0"/>
                </a:lnTo>
                <a:lnTo>
                  <a:pt x="3240024" y="0"/>
                </a:lnTo>
                <a:lnTo>
                  <a:pt x="3240024" y="53949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DA3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009900"/>
            <a:ext cx="7645400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0766" y="1070350"/>
            <a:ext cx="5666488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Conflict can occur between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7204" y="1679948"/>
            <a:ext cx="6275757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CSS rules in within the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one or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0276" y="2289545"/>
            <a:ext cx="5430013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more author style sheets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9430" y="3511131"/>
            <a:ext cx="2808461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h2 { color: blue;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9430" y="5339931"/>
            <a:ext cx="3000821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h2 { color: red; }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9406" y="3121977"/>
            <a:ext cx="2602507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Author style sheet 1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9406" y="4923345"/>
            <a:ext cx="2602507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Author style sheet 2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4CB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225800"/>
            <a:ext cx="7645400" cy="36206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4422" y="1070350"/>
            <a:ext cx="6531468" cy="1103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CSS rules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tell browsers how to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render elements in an HTML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3068" y="2289545"/>
            <a:ext cx="2151230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document.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0286" y="3697057"/>
            <a:ext cx="397545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h2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4686" y="4611457"/>
            <a:ext cx="2078646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color: blue;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margin: 1em;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0286" y="5525857"/>
            <a:ext cx="184346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1324" y="1624037"/>
            <a:ext cx="4841069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8325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So which</a:t>
            </a: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8800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CSS rules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7370" y="4367238"/>
            <a:ext cx="3526606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“win”?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DEF0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765800" y="3225800"/>
            <a:ext cx="3238500" cy="36206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9990" y="1070350"/>
            <a:ext cx="4191981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There are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four steps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053" y="1679948"/>
            <a:ext cx="6090963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to determine which CSS rules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3487" y="2289545"/>
            <a:ext cx="5668027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will “win” (be applied to an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8864" y="2899143"/>
            <a:ext cx="3760838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HTML document)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25B95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95790" y="2995637"/>
            <a:ext cx="3045706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Step 1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1D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111500"/>
            <a:ext cx="5397500" cy="360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7535" y="1070350"/>
            <a:ext cx="6386941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152400" algn="l"/>
                <a:tab pos="3556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Gather all the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declarations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  <a:tab pos="3556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152400" algn="l"/>
                <a:tab pos="3556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that apply to an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element and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  <a:tab pos="3556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152400" algn="l"/>
                <a:tab pos="3556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property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from browser, author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949" y="2899143"/>
            <a:ext cx="4362861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and user style sheets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67318" y="1070350"/>
            <a:ext cx="4531690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For example, find any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119" y="1679948"/>
            <a:ext cx="5678093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declarations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that matches: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8404" y="2899143"/>
            <a:ext cx="2568011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element = 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h2</a:t>
            </a:r>
            <a:endParaRPr lang="zh-CN" altLang="en-US" sz="300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6542" y="3508750"/>
            <a:ext cx="3074560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property = 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color</a:t>
            </a:r>
            <a:endParaRPr lang="zh-CN" altLang="en-US" sz="3000">
              <a:solidFill>
                <a:srgbClr val="FF29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74B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0" y="1422401"/>
            <a:ext cx="5817998" cy="5424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182" y="2252515"/>
            <a:ext cx="2367315" cy="34881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Author style sheets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1654" y="2215248"/>
            <a:ext cx="2694648" cy="38343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</a:t>
            </a: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{ </a:t>
            </a: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color</a:t>
            </a: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: black;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8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</a:t>
            </a: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{ </a:t>
            </a: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color</a:t>
            </a: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: green;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0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</a:t>
            </a: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{ </a:t>
            </a: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color</a:t>
            </a: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: blue;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#nav </a:t>
            </a: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</a:t>
            </a: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{ </a:t>
            </a: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color</a:t>
            </a: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: lime; }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574" y="1070350"/>
            <a:ext cx="4879862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Gathered declarations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CB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4051300" y="3035300"/>
            <a:ext cx="5094098" cy="3811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4885" y="1070350"/>
            <a:ext cx="6355651" cy="1090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If there are declarations from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more than one of these three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0173" y="2289545"/>
            <a:ext cx="5632760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sources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, proceed to step 2.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25B95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95790" y="2995637"/>
            <a:ext cx="3045706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Step 2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25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F97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68300" y="4000500"/>
            <a:ext cx="4102100" cy="28459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7198" y="1070350"/>
            <a:ext cx="6322757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50800" algn="l"/>
                <a:tab pos="1143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Sort the gathered declarations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1143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50800" algn="l"/>
                <a:tab pos="1143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	according to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origin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(browser,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1143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50800" algn="l"/>
                <a:tab pos="1143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author, user style sheets) and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901" y="2899143"/>
            <a:ext cx="4853893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importance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(normal or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5570" y="3508740"/>
            <a:ext cx="2548968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!important).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02598" y="2309837"/>
            <a:ext cx="3815147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What is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9598" y="3681438"/>
            <a:ext cx="5963171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!important?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447990" y="3651719"/>
            <a:ext cx="609601" cy="457201"/>
          </a:xfrm>
          <a:custGeom>
            <a:avLst/>
            <a:gdLst/>
            <a:ahLst/>
            <a:cxnLst/>
            <a:rect l="0" t="0" r="0" b="0"/>
            <a:pathLst>
              <a:path w="609601" h="457201">
                <a:moveTo>
                  <a:pt x="609600" y="457200"/>
                </a:move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C7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447734" y="3880319"/>
            <a:ext cx="524257" cy="1"/>
          </a:xfrm>
          <a:custGeom>
            <a:avLst/>
            <a:gdLst/>
            <a:ahLst/>
            <a:cxnLst/>
            <a:rect l="0" t="0" r="0" b="0"/>
            <a:pathLst>
              <a:path w="524257" h="1">
                <a:moveTo>
                  <a:pt x="524256" y="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062162" y="3686771"/>
            <a:ext cx="393193" cy="393193"/>
          </a:xfrm>
          <a:custGeom>
            <a:avLst/>
            <a:gdLst/>
            <a:ahLst/>
            <a:cxnLst/>
            <a:rect l="0" t="0" r="0" b="0"/>
            <a:pathLst>
              <a:path w="393193" h="393193">
                <a:moveTo>
                  <a:pt x="393192" y="0"/>
                </a:moveTo>
                <a:lnTo>
                  <a:pt x="0" y="198120"/>
                </a:lnTo>
                <a:lnTo>
                  <a:pt x="393192" y="393192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877502" y="3593807"/>
            <a:ext cx="2161033" cy="539497"/>
          </a:xfrm>
          <a:custGeom>
            <a:avLst/>
            <a:gdLst/>
            <a:ahLst/>
            <a:cxnLst/>
            <a:rect l="0" t="0" r="0" b="0"/>
            <a:pathLst>
              <a:path w="2161033" h="539497">
                <a:moveTo>
                  <a:pt x="2161032" y="539496"/>
                </a:moveTo>
                <a:lnTo>
                  <a:pt x="2161032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879026" y="3595331"/>
            <a:ext cx="2161033" cy="539497"/>
          </a:xfrm>
          <a:custGeom>
            <a:avLst/>
            <a:gdLst/>
            <a:ahLst/>
            <a:cxnLst/>
            <a:rect l="0" t="0" r="0" b="0"/>
            <a:pathLst>
              <a:path w="2161033" h="539497">
                <a:moveTo>
                  <a:pt x="0" y="539496"/>
                </a:moveTo>
                <a:lnTo>
                  <a:pt x="0" y="0"/>
                </a:lnTo>
                <a:lnTo>
                  <a:pt x="2161032" y="0"/>
                </a:lnTo>
                <a:lnTo>
                  <a:pt x="2161032" y="5394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A7B9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225800"/>
            <a:ext cx="7645400" cy="36206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1838" y="1070350"/>
            <a:ext cx="6298199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546100" algn="l"/>
                <a:tab pos="10795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The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selector </a:t>
            </a: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"selects" the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46100" algn="l"/>
                <a:tab pos="10795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546100" algn="l"/>
                <a:tab pos="10795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		elements in an HTML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46100" algn="l"/>
                <a:tab pos="10795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546100" algn="l"/>
                <a:tab pos="10795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document that are to be styled.</a:t>
            </a:r>
            <a:endParaRPr lang="zh-CN" altLang="en-US" sz="40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0286" y="3697057"/>
            <a:ext cx="397545" cy="3901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h2</a:t>
            </a:r>
            <a:endParaRPr lang="zh-CN" altLang="en-US" sz="300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0286" y="4154257"/>
            <a:ext cx="3001976" cy="17697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95"/>
              </a:lnSpc>
              <a:buClrTx/>
              <a:buSzTx/>
              <a:buNone/>
              <a:tabLst>
                <a:tab pos="914400" algn="l"/>
              </a:tabLst>
              <a:defRPr/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00"/>
              </a:lnSpc>
              <a:buClrTx/>
              <a:buSzTx/>
              <a:buNone/>
              <a:tabLst>
                <a:tab pos="914400" algn="l"/>
              </a:tabLst>
              <a:defRPr/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	color: blue;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00"/>
              </a:lnSpc>
              <a:buClrTx/>
              <a:buSzTx/>
              <a:buNone/>
              <a:tabLst>
                <a:tab pos="914400" algn="l"/>
              </a:tabLst>
              <a:defRPr/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	margin: 1em;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00"/>
              </a:lnSpc>
              <a:buClrTx/>
              <a:buSzTx/>
              <a:buNone/>
              <a:tabLst>
                <a:tab pos="914400" algn="l"/>
              </a:tabLst>
              <a:defRPr/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6038" y="3749865"/>
            <a:ext cx="1057982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Selector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248590" y="4499063"/>
            <a:ext cx="1" cy="295657"/>
          </a:xfrm>
          <a:custGeom>
            <a:avLst/>
            <a:gdLst/>
            <a:ahLst/>
            <a:cxnLst/>
            <a:rect l="0" t="0" r="0" b="0"/>
            <a:pathLst>
              <a:path w="1" h="295657">
                <a:moveTo>
                  <a:pt x="0" y="2956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55042" y="4110444"/>
            <a:ext cx="393193" cy="396240"/>
          </a:xfrm>
          <a:custGeom>
            <a:avLst/>
            <a:gdLst/>
            <a:ahLst/>
            <a:cxnLst/>
            <a:rect l="0" t="0" r="0" b="0"/>
            <a:pathLst>
              <a:path w="393193" h="396240">
                <a:moveTo>
                  <a:pt x="393192" y="396239"/>
                </a:moveTo>
                <a:lnTo>
                  <a:pt x="195072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038534" y="4672800"/>
            <a:ext cx="2157985" cy="539496"/>
          </a:xfrm>
          <a:custGeom>
            <a:avLst/>
            <a:gdLst/>
            <a:ahLst/>
            <a:cxnLst/>
            <a:rect l="0" t="0" r="0" b="0"/>
            <a:pathLst>
              <a:path w="2157985" h="539496">
                <a:moveTo>
                  <a:pt x="2157984" y="539495"/>
                </a:moveTo>
                <a:lnTo>
                  <a:pt x="2157984" y="0"/>
                </a:lnTo>
                <a:lnTo>
                  <a:pt x="0" y="0"/>
                </a:lnTo>
                <a:lnTo>
                  <a:pt x="0" y="539495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040058" y="4674323"/>
            <a:ext cx="2157985" cy="539497"/>
          </a:xfrm>
          <a:custGeom>
            <a:avLst/>
            <a:gdLst/>
            <a:ahLst/>
            <a:cxnLst/>
            <a:rect l="0" t="0" r="0" b="0"/>
            <a:pathLst>
              <a:path w="2157985" h="539497">
                <a:moveTo>
                  <a:pt x="0" y="539496"/>
                </a:moveTo>
                <a:lnTo>
                  <a:pt x="0" y="0"/>
                </a:lnTo>
                <a:lnTo>
                  <a:pt x="2157984" y="0"/>
                </a:lnTo>
                <a:lnTo>
                  <a:pt x="2157984" y="5394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F3DC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225800"/>
            <a:ext cx="7645400" cy="3620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3352" y="1070350"/>
            <a:ext cx="4363374" cy="1090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254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Authors can assign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54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“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!important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” to any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8096" y="2289545"/>
            <a:ext cx="2480615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declaration.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7030" y="3697057"/>
            <a:ext cx="4263731" cy="3876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h2 { color: red 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!important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;}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670" y="4828857"/>
            <a:ext cx="1436291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!important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F62D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105399" y="3873500"/>
            <a:ext cx="3975100" cy="29729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9470" y="1070350"/>
            <a:ext cx="5343771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"!important" declarations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909" y="1679948"/>
            <a:ext cx="6384761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override normal declarations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980" y="2289545"/>
            <a:ext cx="5171672" cy="1103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1397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(Normal declarations are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1397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declarations that do not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5574" y="3508740"/>
            <a:ext cx="4213589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contain !important).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7536" y="1624037"/>
            <a:ext cx="6027291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8325"/>
              </a:lnSpc>
              <a:buClrTx/>
              <a:buSzTx/>
              <a:buNone/>
              <a:tabLst>
                <a:tab pos="1651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So, how are</a:t>
            </a: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65100" algn="l"/>
              </a:tabLst>
              <a:defRPr/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65100" algn="l"/>
              </a:tabLst>
              <a:defRPr/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8800"/>
              </a:lnSpc>
              <a:buClrTx/>
              <a:buSzTx/>
              <a:buNone/>
              <a:tabLst>
                <a:tab pos="165100" algn="l"/>
              </a:tabLst>
              <a:defRPr/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declarations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552" y="4367238"/>
            <a:ext cx="3654847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sorted?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06030" y="2027896"/>
            <a:ext cx="6969408" cy="25648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browser styles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32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normal declarations in user style sheet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32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normal declarations in author style sheet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32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!important declarations in author style sheet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34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!important declarations in user style sheet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830" y="2027896"/>
            <a:ext cx="195566" cy="25648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lang="en-US" altLang="zh-CN" sz="3000" b="1" smtClean="0">
                <a:solidFill>
                  <a:srgbClr val="025B95"/>
                </a:solidFill>
                <a:latin typeface="Times New Roman" panose="02020603050405020304"/>
              </a:rPr>
              <a:t>1</a:t>
            </a:r>
            <a:endParaRPr lang="en-US" altLang="zh-CN" sz="300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300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3320"/>
              </a:lnSpc>
            </a:pPr>
            <a:r>
              <a:rPr lang="en-US" altLang="zh-CN" sz="3000" b="1" smtClean="0">
                <a:solidFill>
                  <a:srgbClr val="025B95"/>
                </a:solidFill>
                <a:latin typeface="Times New Roman" panose="02020603050405020304"/>
              </a:rPr>
              <a:t>2</a:t>
            </a:r>
            <a:endParaRPr lang="en-US" altLang="zh-CN" sz="300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300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3320"/>
              </a:lnSpc>
            </a:pPr>
            <a:r>
              <a:rPr lang="en-US" altLang="zh-CN" sz="3000" b="1" smtClean="0">
                <a:solidFill>
                  <a:srgbClr val="025B95"/>
                </a:solidFill>
                <a:latin typeface="Times New Roman" panose="02020603050405020304"/>
              </a:rPr>
              <a:t>3</a:t>
            </a:r>
            <a:endParaRPr lang="en-US" altLang="zh-CN" sz="300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300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3320"/>
              </a:lnSpc>
            </a:pPr>
            <a:r>
              <a:rPr lang="en-US" altLang="zh-CN" sz="3000" b="1" smtClean="0">
                <a:solidFill>
                  <a:srgbClr val="025B95"/>
                </a:solidFill>
                <a:latin typeface="Times New Roman" panose="02020603050405020304"/>
              </a:rPr>
              <a:t>4</a:t>
            </a:r>
            <a:endParaRPr lang="en-US" altLang="zh-CN" sz="300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300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>
              <a:lnSpc>
                <a:spcPts val="3345"/>
              </a:lnSpc>
            </a:pPr>
            <a:r>
              <a:rPr lang="en-US" altLang="zh-CN" sz="3000" b="1" smtClean="0">
                <a:solidFill>
                  <a:srgbClr val="025B95"/>
                </a:solidFill>
                <a:latin typeface="Times New Roman" panose="02020603050405020304"/>
              </a:rPr>
              <a:t>5</a:t>
            </a:r>
            <a:endParaRPr lang="zh-CN" altLang="en-US" sz="300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830" y="1070350"/>
            <a:ext cx="6559488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From lowest to highest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priority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648390" y="2975063"/>
            <a:ext cx="1" cy="219457"/>
          </a:xfrm>
          <a:custGeom>
            <a:avLst/>
            <a:gdLst/>
            <a:ahLst/>
            <a:cxnLst/>
            <a:rect l="0" t="0" r="0" b="0"/>
            <a:pathLst>
              <a:path w="1" h="219457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454842" y="2586443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393192" y="396240"/>
                </a:moveTo>
                <a:lnTo>
                  <a:pt x="19812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343590" y="3118319"/>
            <a:ext cx="4800601" cy="990601"/>
          </a:xfrm>
          <a:custGeom>
            <a:avLst/>
            <a:gdLst/>
            <a:ahLst/>
            <a:cxnLst/>
            <a:rect l="0" t="0" r="0" b="0"/>
            <a:pathLst>
              <a:path w="4800601" h="990601">
                <a:moveTo>
                  <a:pt x="4800600" y="990600"/>
                </a:moveTo>
                <a:lnTo>
                  <a:pt x="4800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345114" y="3119843"/>
            <a:ext cx="4800601" cy="990602"/>
          </a:xfrm>
          <a:custGeom>
            <a:avLst/>
            <a:gdLst/>
            <a:ahLst/>
            <a:cxnLst/>
            <a:rect l="0" t="0" r="0" b="0"/>
            <a:pathLst>
              <a:path w="4800601" h="990602">
                <a:moveTo>
                  <a:pt x="0" y="990601"/>
                </a:moveTo>
                <a:lnTo>
                  <a:pt x="0" y="0"/>
                </a:lnTo>
                <a:lnTo>
                  <a:pt x="4800600" y="0"/>
                </a:lnTo>
                <a:lnTo>
                  <a:pt x="4800600" y="9906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FD9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0" y="1422401"/>
            <a:ext cx="5817998" cy="5424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182" y="2252515"/>
            <a:ext cx="2367315" cy="34881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50800" algn="l"/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Author style sheets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1654" y="2215248"/>
            <a:ext cx="4601452" cy="17568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205"/>
              </a:lnSpc>
              <a:buClrTx/>
              <a:buSzTx/>
              <a:buNone/>
              <a:tabLst>
                <a:tab pos="762000" algn="l"/>
              </a:tabLst>
              <a:defRPr/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{ color: black; }</a:t>
            </a: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</a:tabLst>
              <a:defRPr/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</a:tabLst>
              <a:defRPr/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</a:tabLst>
              <a:defRPr/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</a:tabLst>
              <a:defRPr/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</a:tabLst>
              <a:defRPr/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</a:tabLst>
              <a:defRPr/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20"/>
              </a:lnSpc>
              <a:buClrTx/>
              <a:buSzTx/>
              <a:buNone/>
              <a:tabLst>
                <a:tab pos="762000" algn="l"/>
              </a:tabLst>
              <a:defRPr/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	</a:t>
            </a: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If no other declarations exist,</a:t>
            </a:r>
            <a:endParaRPr lang="en-US" altLang="zh-CN" sz="24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762000" algn="l"/>
              </a:tabLst>
              <a:defRPr/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	browser declarations win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0886" y="1070350"/>
            <a:ext cx="3676327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1. Browser styles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953190" y="3118319"/>
            <a:ext cx="1" cy="448057"/>
          </a:xfrm>
          <a:custGeom>
            <a:avLst/>
            <a:gdLst/>
            <a:ahLst/>
            <a:cxnLst/>
            <a:rect l="0" t="0" r="0" b="0"/>
            <a:pathLst>
              <a:path w="1" h="448057">
                <a:moveTo>
                  <a:pt x="0" y="0"/>
                </a:moveTo>
                <a:lnTo>
                  <a:pt x="0" y="4480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759642" y="3564851"/>
            <a:ext cx="393193" cy="393194"/>
          </a:xfrm>
          <a:custGeom>
            <a:avLst/>
            <a:gdLst/>
            <a:ahLst/>
            <a:cxnLst/>
            <a:rect l="0" t="0" r="0" b="0"/>
            <a:pathLst>
              <a:path w="393193" h="393194">
                <a:moveTo>
                  <a:pt x="0" y="0"/>
                </a:moveTo>
                <a:lnTo>
                  <a:pt x="198120" y="393193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2508719"/>
            <a:ext cx="5410201" cy="1066801"/>
          </a:xfrm>
          <a:custGeom>
            <a:avLst/>
            <a:gdLst/>
            <a:ahLst/>
            <a:cxnLst/>
            <a:rect l="0" t="0" r="0" b="0"/>
            <a:pathLst>
              <a:path w="5410201" h="1066801">
                <a:moveTo>
                  <a:pt x="5410200" y="1066800"/>
                </a:moveTo>
                <a:lnTo>
                  <a:pt x="5410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2510243"/>
            <a:ext cx="5410201" cy="1066802"/>
          </a:xfrm>
          <a:custGeom>
            <a:avLst/>
            <a:gdLst/>
            <a:ahLst/>
            <a:cxnLst/>
            <a:rect l="0" t="0" r="0" b="0"/>
            <a:pathLst>
              <a:path w="5410201" h="1066802">
                <a:moveTo>
                  <a:pt x="0" y="1066801"/>
                </a:moveTo>
                <a:lnTo>
                  <a:pt x="0" y="0"/>
                </a:lnTo>
                <a:lnTo>
                  <a:pt x="5410200" y="0"/>
                </a:lnTo>
                <a:lnTo>
                  <a:pt x="5410200" y="10668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1C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0" y="1422401"/>
            <a:ext cx="5817998" cy="5424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182" y="2252515"/>
            <a:ext cx="2300566" cy="2671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918" y="3852709"/>
            <a:ext cx="2316019" cy="18723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445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4445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Author style sheets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1654" y="2215248"/>
            <a:ext cx="218489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1654" y="3800216"/>
            <a:ext cx="220092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{ color: green; }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4542" y="1070350"/>
            <a:ext cx="4583306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2. Normal user styles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230" y="2716592"/>
            <a:ext cx="3968266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Normal user declarations beat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230" y="3079304"/>
            <a:ext cx="274921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browser declarations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029390" y="3270719"/>
            <a:ext cx="1" cy="1667257"/>
          </a:xfrm>
          <a:custGeom>
            <a:avLst/>
            <a:gdLst/>
            <a:ahLst/>
            <a:cxnLst/>
            <a:rect l="0" t="0" r="0" b="0"/>
            <a:pathLst>
              <a:path w="1" h="1667257">
                <a:moveTo>
                  <a:pt x="0" y="0"/>
                </a:moveTo>
                <a:lnTo>
                  <a:pt x="0" y="16672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835842" y="4936451"/>
            <a:ext cx="393193" cy="393194"/>
          </a:xfrm>
          <a:custGeom>
            <a:avLst/>
            <a:gdLst/>
            <a:ahLst/>
            <a:cxnLst/>
            <a:rect l="0" t="0" r="0" b="0"/>
            <a:pathLst>
              <a:path w="393193" h="393194">
                <a:moveTo>
                  <a:pt x="0" y="0"/>
                </a:moveTo>
                <a:lnTo>
                  <a:pt x="195072" y="393193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2584919"/>
            <a:ext cx="6705601" cy="1066801"/>
          </a:xfrm>
          <a:custGeom>
            <a:avLst/>
            <a:gdLst/>
            <a:ahLst/>
            <a:cxnLst/>
            <a:rect l="0" t="0" r="0" b="0"/>
            <a:pathLst>
              <a:path w="6705601" h="1066801">
                <a:moveTo>
                  <a:pt x="6705600" y="1066800"/>
                </a:moveTo>
                <a:lnTo>
                  <a:pt x="6705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2586443"/>
            <a:ext cx="6705601" cy="1066802"/>
          </a:xfrm>
          <a:custGeom>
            <a:avLst/>
            <a:gdLst/>
            <a:ahLst/>
            <a:cxnLst/>
            <a:rect l="0" t="0" r="0" b="0"/>
            <a:pathLst>
              <a:path w="6705601" h="1066802">
                <a:moveTo>
                  <a:pt x="0" y="1066801"/>
                </a:moveTo>
                <a:lnTo>
                  <a:pt x="0" y="0"/>
                </a:lnTo>
                <a:lnTo>
                  <a:pt x="6705600" y="0"/>
                </a:lnTo>
                <a:lnTo>
                  <a:pt x="6705600" y="10668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60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0" y="1422401"/>
            <a:ext cx="5817998" cy="5424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182" y="2252515"/>
            <a:ext cx="2300566" cy="2671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918" y="3852709"/>
            <a:ext cx="2316019" cy="18723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445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4445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Author style sheets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1654" y="2215248"/>
            <a:ext cx="218489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1654" y="3800216"/>
            <a:ext cx="2200924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0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{ color: blue; }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1558" y="1070350"/>
            <a:ext cx="5125121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3. Normal author styles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230" y="2792792"/>
            <a:ext cx="544225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Normal author declarations beat browser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230" y="3155504"/>
            <a:ext cx="5532797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declarations and normal user declarations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105590" y="3575519"/>
            <a:ext cx="1" cy="1667257"/>
          </a:xfrm>
          <a:custGeom>
            <a:avLst/>
            <a:gdLst/>
            <a:ahLst/>
            <a:cxnLst/>
            <a:rect l="0" t="0" r="0" b="0"/>
            <a:pathLst>
              <a:path w="1" h="1667257">
                <a:moveTo>
                  <a:pt x="0" y="0"/>
                </a:moveTo>
                <a:lnTo>
                  <a:pt x="0" y="16672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912042" y="5241251"/>
            <a:ext cx="393193" cy="393194"/>
          </a:xfrm>
          <a:custGeom>
            <a:avLst/>
            <a:gdLst/>
            <a:ahLst/>
            <a:cxnLst/>
            <a:rect l="0" t="0" r="0" b="0"/>
            <a:pathLst>
              <a:path w="393193" h="393194">
                <a:moveTo>
                  <a:pt x="0" y="0"/>
                </a:moveTo>
                <a:lnTo>
                  <a:pt x="198120" y="393193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2584919"/>
            <a:ext cx="5715001" cy="1066801"/>
          </a:xfrm>
          <a:custGeom>
            <a:avLst/>
            <a:gdLst/>
            <a:ahLst/>
            <a:cxnLst/>
            <a:rect l="0" t="0" r="0" b="0"/>
            <a:pathLst>
              <a:path w="5715001" h="1066801">
                <a:moveTo>
                  <a:pt x="5715000" y="1066800"/>
                </a:moveTo>
                <a:lnTo>
                  <a:pt x="5715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2586443"/>
            <a:ext cx="5715001" cy="1066802"/>
          </a:xfrm>
          <a:custGeom>
            <a:avLst/>
            <a:gdLst/>
            <a:ahLst/>
            <a:cxnLst/>
            <a:rect l="0" t="0" r="0" b="0"/>
            <a:pathLst>
              <a:path w="5715001" h="1066802">
                <a:moveTo>
                  <a:pt x="0" y="1066801"/>
                </a:moveTo>
                <a:lnTo>
                  <a:pt x="0" y="0"/>
                </a:lnTo>
                <a:lnTo>
                  <a:pt x="5715000" y="0"/>
                </a:lnTo>
                <a:lnTo>
                  <a:pt x="5715000" y="10668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B09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0" y="1422401"/>
            <a:ext cx="5817998" cy="5424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182" y="2252515"/>
            <a:ext cx="2300566" cy="2671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918" y="3852709"/>
            <a:ext cx="2316019" cy="18723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445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4445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Author style sheets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1654" y="2215248"/>
            <a:ext cx="218489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1654" y="3800216"/>
            <a:ext cx="3339056" cy="22313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0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{ color: lime !important; }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230" y="2774504"/>
            <a:ext cx="4721677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!important author declarations beat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230" y="3140264"/>
            <a:ext cx="3040897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all normal declarations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0558" y="1070350"/>
            <a:ext cx="5838458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4. !important author styles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029390" y="3270719"/>
            <a:ext cx="1" cy="448057"/>
          </a:xfrm>
          <a:custGeom>
            <a:avLst/>
            <a:gdLst/>
            <a:ahLst/>
            <a:cxnLst/>
            <a:rect l="0" t="0" r="0" b="0"/>
            <a:pathLst>
              <a:path w="1" h="448057">
                <a:moveTo>
                  <a:pt x="0" y="0"/>
                </a:moveTo>
                <a:lnTo>
                  <a:pt x="0" y="4480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835842" y="3717251"/>
            <a:ext cx="393193" cy="393194"/>
          </a:xfrm>
          <a:custGeom>
            <a:avLst/>
            <a:gdLst/>
            <a:ahLst/>
            <a:cxnLst/>
            <a:rect l="0" t="0" r="0" b="0"/>
            <a:pathLst>
              <a:path w="393193" h="393194">
                <a:moveTo>
                  <a:pt x="0" y="0"/>
                </a:moveTo>
                <a:lnTo>
                  <a:pt x="195072" y="393193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2584919"/>
            <a:ext cx="8305801" cy="1066801"/>
          </a:xfrm>
          <a:custGeom>
            <a:avLst/>
            <a:gdLst/>
            <a:ahLst/>
            <a:cxnLst/>
            <a:rect l="0" t="0" r="0" b="0"/>
            <a:pathLst>
              <a:path w="8305801" h="1066801">
                <a:moveTo>
                  <a:pt x="8305800" y="1066800"/>
                </a:moveTo>
                <a:lnTo>
                  <a:pt x="8305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2586443"/>
            <a:ext cx="8305801" cy="1066802"/>
          </a:xfrm>
          <a:custGeom>
            <a:avLst/>
            <a:gdLst/>
            <a:ahLst/>
            <a:cxnLst/>
            <a:rect l="0" t="0" r="0" b="0"/>
            <a:pathLst>
              <a:path w="8305801" h="1066802">
                <a:moveTo>
                  <a:pt x="0" y="1066801"/>
                </a:moveTo>
                <a:lnTo>
                  <a:pt x="0" y="0"/>
                </a:lnTo>
                <a:lnTo>
                  <a:pt x="8305800" y="0"/>
                </a:lnTo>
                <a:lnTo>
                  <a:pt x="8305800" y="10668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10F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0" y="1422401"/>
            <a:ext cx="5817998" cy="5424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182" y="2252515"/>
            <a:ext cx="2300566" cy="2671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918" y="3852709"/>
            <a:ext cx="2316019" cy="20111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445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00"/>
              </a:lnSpc>
              <a:buClrTx/>
              <a:buSzTx/>
              <a:buNone/>
              <a:tabLst>
                <a:tab pos="4445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Author style sheets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1654" y="2215276"/>
            <a:ext cx="218489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1654" y="3800244"/>
            <a:ext cx="3339056" cy="22313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{ color: red !important;}</a:t>
            </a: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296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lime !important; }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3542" y="1070350"/>
            <a:ext cx="5296643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5. !important user styles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030" y="2792792"/>
            <a:ext cx="6876113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!important user declarations beat !important author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30" y="3155504"/>
            <a:ext cx="5297925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declarations and all normal declarations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1641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215900" y="2984501"/>
            <a:ext cx="3530600" cy="38619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18094" y="1070350"/>
            <a:ext cx="5863080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But what if two declarations</a:t>
            </a:r>
            <a:endParaRPr lang="zh-CN" altLang="en-US" sz="40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2472" y="1679948"/>
            <a:ext cx="4461158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have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the same origin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3836" y="2289545"/>
            <a:ext cx="3350597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or importance</a:t>
            </a: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?</a:t>
            </a:r>
            <a:endParaRPr lang="zh-CN" altLang="en-US" sz="4010">
              <a:solidFill>
                <a:srgbClr val="2D2D2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86190" y="4566119"/>
            <a:ext cx="2971801" cy="457201"/>
          </a:xfrm>
          <a:custGeom>
            <a:avLst/>
            <a:gdLst/>
            <a:ahLst/>
            <a:cxnLst/>
            <a:rect l="0" t="0" r="0" b="0"/>
            <a:pathLst>
              <a:path w="2971801" h="457201">
                <a:moveTo>
                  <a:pt x="2971800" y="457200"/>
                </a:moveTo>
                <a:lnTo>
                  <a:pt x="2971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C7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648134" y="4794719"/>
            <a:ext cx="2200657" cy="1"/>
          </a:xfrm>
          <a:custGeom>
            <a:avLst/>
            <a:gdLst/>
            <a:ahLst/>
            <a:cxnLst/>
            <a:rect l="0" t="0" r="0" b="0"/>
            <a:pathLst>
              <a:path w="2200657" h="1">
                <a:moveTo>
                  <a:pt x="2200656" y="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62562" y="4601171"/>
            <a:ext cx="393193" cy="393193"/>
          </a:xfrm>
          <a:custGeom>
            <a:avLst/>
            <a:gdLst/>
            <a:ahLst/>
            <a:cxnLst/>
            <a:rect l="0" t="0" r="0" b="0"/>
            <a:pathLst>
              <a:path w="393193" h="393193">
                <a:moveTo>
                  <a:pt x="393192" y="0"/>
                </a:moveTo>
                <a:lnTo>
                  <a:pt x="0" y="198120"/>
                </a:lnTo>
                <a:lnTo>
                  <a:pt x="393192" y="393192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477190" y="4492968"/>
            <a:ext cx="2157985" cy="539496"/>
          </a:xfrm>
          <a:custGeom>
            <a:avLst/>
            <a:gdLst/>
            <a:ahLst/>
            <a:cxnLst/>
            <a:rect l="0" t="0" r="0" b="0"/>
            <a:pathLst>
              <a:path w="2157985" h="539496">
                <a:moveTo>
                  <a:pt x="2157984" y="539495"/>
                </a:moveTo>
                <a:lnTo>
                  <a:pt x="2157984" y="0"/>
                </a:lnTo>
                <a:lnTo>
                  <a:pt x="0" y="0"/>
                </a:lnTo>
                <a:lnTo>
                  <a:pt x="0" y="539495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478714" y="4494491"/>
            <a:ext cx="2157985" cy="539498"/>
          </a:xfrm>
          <a:custGeom>
            <a:avLst/>
            <a:gdLst/>
            <a:ahLst/>
            <a:cxnLst/>
            <a:rect l="0" t="0" r="0" b="0"/>
            <a:pathLst>
              <a:path w="2157985" h="539498">
                <a:moveTo>
                  <a:pt x="0" y="539497"/>
                </a:moveTo>
                <a:lnTo>
                  <a:pt x="0" y="0"/>
                </a:lnTo>
                <a:lnTo>
                  <a:pt x="2157984" y="0"/>
                </a:lnTo>
                <a:lnTo>
                  <a:pt x="2157984" y="53949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AA97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225800"/>
            <a:ext cx="7645400" cy="36206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0286" y="1070350"/>
            <a:ext cx="5530104" cy="35212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The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declaration </a:t>
            </a: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tells a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	browser how to style the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			element.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7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h2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00"/>
              </a:lnSpc>
              <a:buClrTx/>
              <a:buSzTx/>
              <a:buNone/>
              <a:tabLst>
                <a:tab pos="342900" algn="l"/>
                <a:tab pos="482600" algn="l"/>
                <a:tab pos="2108200" algn="l"/>
              </a:tabLst>
              <a:defRPr/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4686" y="4611457"/>
            <a:ext cx="2078646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color: blue;</a:t>
            </a:r>
            <a:endParaRPr lang="en-US" altLang="zh-CN" sz="300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margin: 1em;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0286" y="5525857"/>
            <a:ext cx="184346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7126" y="4645977"/>
            <a:ext cx="153728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Declaration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029390" y="4413719"/>
            <a:ext cx="1" cy="524257"/>
          </a:xfrm>
          <a:custGeom>
            <a:avLst/>
            <a:gdLst/>
            <a:ahLst/>
            <a:cxnLst/>
            <a:rect l="0" t="0" r="0" b="0"/>
            <a:pathLst>
              <a:path w="1" h="524257">
                <a:moveTo>
                  <a:pt x="0" y="0"/>
                </a:moveTo>
                <a:lnTo>
                  <a:pt x="0" y="5242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835842" y="4936451"/>
            <a:ext cx="393193" cy="393194"/>
          </a:xfrm>
          <a:custGeom>
            <a:avLst/>
            <a:gdLst/>
            <a:ahLst/>
            <a:cxnLst/>
            <a:rect l="0" t="0" r="0" b="0"/>
            <a:pathLst>
              <a:path w="393193" h="393194">
                <a:moveTo>
                  <a:pt x="0" y="0"/>
                </a:moveTo>
                <a:lnTo>
                  <a:pt x="195072" y="393193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4261319"/>
            <a:ext cx="8305801" cy="609601"/>
          </a:xfrm>
          <a:custGeom>
            <a:avLst/>
            <a:gdLst/>
            <a:ahLst/>
            <a:cxnLst/>
            <a:rect l="0" t="0" r="0" b="0"/>
            <a:pathLst>
              <a:path w="8305801" h="609601">
                <a:moveTo>
                  <a:pt x="8305800" y="609600"/>
                </a:moveTo>
                <a:lnTo>
                  <a:pt x="8305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4262844"/>
            <a:ext cx="8305801" cy="609601"/>
          </a:xfrm>
          <a:custGeom>
            <a:avLst/>
            <a:gdLst/>
            <a:ahLst/>
            <a:cxnLst/>
            <a:rect l="0" t="0" r="0" b="0"/>
            <a:pathLst>
              <a:path w="8305801" h="609601">
                <a:moveTo>
                  <a:pt x="0" y="609600"/>
                </a:moveTo>
                <a:lnTo>
                  <a:pt x="0" y="0"/>
                </a:lnTo>
                <a:lnTo>
                  <a:pt x="8305800" y="0"/>
                </a:lnTo>
                <a:lnTo>
                  <a:pt x="8305800" y="6096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192F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0" y="1422401"/>
            <a:ext cx="5817998" cy="5424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182" y="2252515"/>
            <a:ext cx="2367315" cy="18723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User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918" y="5452903"/>
            <a:ext cx="2288768" cy="2587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Author style sheets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1654" y="2215248"/>
            <a:ext cx="2200924" cy="18851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8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1654" y="5400409"/>
            <a:ext cx="2075889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{ color: lime; }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30" y="4450904"/>
            <a:ext cx="7149008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Two declarations with the same origin and importance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5214" y="1070350"/>
            <a:ext cx="5923416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Two matching declarations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1CD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4051300" y="3035300"/>
            <a:ext cx="5094098" cy="3811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7678" y="1070350"/>
            <a:ext cx="6137899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If declarations have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the same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6021" y="1679948"/>
            <a:ext cx="5646097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origin or importance </a:t>
            </a: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then</a:t>
            </a:r>
            <a:endParaRPr lang="zh-CN" altLang="en-US" sz="40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6127" y="2289545"/>
            <a:ext cx="3813993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proceed to Step 3.</a:t>
            </a:r>
            <a:endParaRPr lang="zh-CN" altLang="en-US" sz="4010">
              <a:solidFill>
                <a:srgbClr val="2D2D2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25B95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95790" y="2995637"/>
            <a:ext cx="3045706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Step 3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20B0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76199" y="3949700"/>
            <a:ext cx="4127500" cy="2896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2400" y="1070350"/>
            <a:ext cx="6333593" cy="17194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63500" algn="l"/>
                <a:tab pos="1524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If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declarations have the same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1524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63500" algn="l"/>
                <a:tab pos="1524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	origin or importance then the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1524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63500" algn="l"/>
                <a:tab pos="1524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declaration’s selectors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need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8270" y="2899143"/>
            <a:ext cx="5445145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to be scored, to see which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2648" y="3508740"/>
            <a:ext cx="4690387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declaration will “win”.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90990" y="3508463"/>
            <a:ext cx="1" cy="600457"/>
          </a:xfrm>
          <a:custGeom>
            <a:avLst/>
            <a:gdLst/>
            <a:ahLst/>
            <a:cxnLst/>
            <a:rect l="0" t="0" r="0" b="0"/>
            <a:pathLst>
              <a:path w="1" h="600457">
                <a:moveTo>
                  <a:pt x="0" y="6004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397442" y="3122891"/>
            <a:ext cx="393193" cy="393193"/>
          </a:xfrm>
          <a:custGeom>
            <a:avLst/>
            <a:gdLst/>
            <a:ahLst/>
            <a:cxnLst/>
            <a:rect l="0" t="0" r="0" b="0"/>
            <a:pathLst>
              <a:path w="393193" h="393193">
                <a:moveTo>
                  <a:pt x="393192" y="393192"/>
                </a:moveTo>
                <a:lnTo>
                  <a:pt x="195072" y="0"/>
                </a:lnTo>
                <a:lnTo>
                  <a:pt x="0" y="393192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576006" y="3651719"/>
            <a:ext cx="2157985" cy="539497"/>
          </a:xfrm>
          <a:custGeom>
            <a:avLst/>
            <a:gdLst/>
            <a:ahLst/>
            <a:cxnLst/>
            <a:rect l="0" t="0" r="0" b="0"/>
            <a:pathLst>
              <a:path w="2157985" h="539497">
                <a:moveTo>
                  <a:pt x="2157984" y="539496"/>
                </a:moveTo>
                <a:lnTo>
                  <a:pt x="2157984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577530" y="3653244"/>
            <a:ext cx="2157985" cy="539496"/>
          </a:xfrm>
          <a:custGeom>
            <a:avLst/>
            <a:gdLst/>
            <a:ahLst/>
            <a:cxnLst/>
            <a:rect l="0" t="0" r="0" b="0"/>
            <a:pathLst>
              <a:path w="2157985" h="539496">
                <a:moveTo>
                  <a:pt x="0" y="539495"/>
                </a:moveTo>
                <a:lnTo>
                  <a:pt x="0" y="0"/>
                </a:lnTo>
                <a:lnTo>
                  <a:pt x="2157984" y="0"/>
                </a:lnTo>
                <a:lnTo>
                  <a:pt x="2157984" y="53949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261D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77900" y="1663700"/>
            <a:ext cx="7645400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60966" y="1070350"/>
            <a:ext cx="1966885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Selectors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350" y="2215730"/>
            <a:ext cx="3653244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#nav h2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color: blue; }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h2.intro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color: red;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9198" y="3807777"/>
            <a:ext cx="1178208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Selectors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4902" y="1070350"/>
            <a:ext cx="6338338" cy="11006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1397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Four scores are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concatenated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1397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(linked together as a chain) to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12" y="2289545"/>
            <a:ext cx="4059509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create a final score.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159" y="3508740"/>
            <a:ext cx="1439497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a,b,c,d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2A91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245100" y="2374901"/>
            <a:ext cx="3479800" cy="4471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3126" y="1070350"/>
            <a:ext cx="5799152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This score is referred to as a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5123" y="1679948"/>
            <a:ext cx="4383444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selector’s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specificity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37550" y="1624037"/>
            <a:ext cx="4937249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8325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So how is</a:t>
            </a: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</a:tabLst>
              <a:defRPr/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</a:tabLst>
              <a:defRPr/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880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specificity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0078" y="4367238"/>
            <a:ext cx="5578450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calculated?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429190" y="4346663"/>
            <a:ext cx="1" cy="295657"/>
          </a:xfrm>
          <a:custGeom>
            <a:avLst/>
            <a:gdLst/>
            <a:ahLst/>
            <a:cxnLst/>
            <a:rect l="0" t="0" r="0" b="0"/>
            <a:pathLst>
              <a:path w="1" h="295657">
                <a:moveTo>
                  <a:pt x="0" y="2956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235642" y="3958044"/>
            <a:ext cx="393193" cy="396240"/>
          </a:xfrm>
          <a:custGeom>
            <a:avLst/>
            <a:gdLst/>
            <a:ahLst/>
            <a:cxnLst/>
            <a:rect l="0" t="0" r="0" b="0"/>
            <a:pathLst>
              <a:path w="393193" h="396240">
                <a:moveTo>
                  <a:pt x="393192" y="396239"/>
                </a:moveTo>
                <a:lnTo>
                  <a:pt x="19812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4413719"/>
            <a:ext cx="4319017" cy="2340865"/>
          </a:xfrm>
          <a:custGeom>
            <a:avLst/>
            <a:gdLst/>
            <a:ahLst/>
            <a:cxnLst/>
            <a:rect l="0" t="0" r="0" b="0"/>
            <a:pathLst>
              <a:path w="4319017" h="2340865">
                <a:moveTo>
                  <a:pt x="4319016" y="2340864"/>
                </a:moveTo>
                <a:lnTo>
                  <a:pt x="4319016" y="0"/>
                </a:lnTo>
                <a:lnTo>
                  <a:pt x="0" y="0"/>
                </a:lnTo>
                <a:lnTo>
                  <a:pt x="0" y="2340864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4415244"/>
            <a:ext cx="4319017" cy="2340864"/>
          </a:xfrm>
          <a:custGeom>
            <a:avLst/>
            <a:gdLst/>
            <a:ahLst/>
            <a:cxnLst/>
            <a:rect l="0" t="0" r="0" b="0"/>
            <a:pathLst>
              <a:path w="4319017" h="2340864">
                <a:moveTo>
                  <a:pt x="0" y="2340863"/>
                </a:moveTo>
                <a:lnTo>
                  <a:pt x="0" y="0"/>
                </a:lnTo>
                <a:lnTo>
                  <a:pt x="4319016" y="0"/>
                </a:lnTo>
                <a:lnTo>
                  <a:pt x="4319016" y="234086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2EC6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" y="3035300"/>
            <a:ext cx="7645400" cy="38111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5422" y="1070350"/>
            <a:ext cx="5695790" cy="33983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A. Is there an inline style?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23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</a:t>
            </a:r>
            <a:r>
              <a:rPr lang="en-US" altLang="zh-CN" sz="3000" smtClean="0">
                <a:solidFill>
                  <a:srgbClr val="929293"/>
                </a:solidFill>
                <a:latin typeface="Times New Roman" panose="02020603050405020304"/>
              </a:rPr>
              <a:t>&lt;h2 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style=“color: red;”</a:t>
            </a:r>
            <a:r>
              <a:rPr lang="en-US" altLang="zh-CN" sz="3000" smtClean="0">
                <a:solidFill>
                  <a:srgbClr val="929293"/>
                </a:solidFill>
                <a:latin typeface="Times New Roman" panose="02020603050405020304"/>
              </a:rPr>
              <a:t>&gt;</a:t>
            </a:r>
            <a:endParaRPr lang="en-US" altLang="zh-CN" sz="3000" smtClean="0">
              <a:solidFill>
                <a:srgbClr val="929293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00"/>
              </a:lnSpc>
              <a:buClrTx/>
              <a:buSzTx/>
              <a:buNone/>
              <a:tabLst>
                <a:tab pos="63500" algn="l"/>
                <a:tab pos="977900" algn="l"/>
              </a:tabLst>
              <a:defRPr/>
            </a:pPr>
            <a:r>
              <a:rPr lang="en-US" altLang="zh-CN" sz="3000" smtClean="0">
                <a:solidFill>
                  <a:srgbClr val="929293"/>
                </a:solidFill>
                <a:latin typeface="Times New Roman" panose="02020603050405020304"/>
              </a:rPr>
              <a:t>		This is a heading</a:t>
            </a:r>
            <a:endParaRPr lang="zh-CN" altLang="en-US" sz="3000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030" y="4516969"/>
            <a:ext cx="2029402" cy="4488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a = 1 x   </a:t>
            </a:r>
            <a:r>
              <a:rPr lang="en-US" altLang="zh-CN" sz="3000" smtClean="0">
                <a:solidFill>
                  <a:srgbClr val="929293"/>
                </a:solidFill>
                <a:latin typeface="Times New Roman" panose="02020603050405020304"/>
              </a:rPr>
              <a:t>&lt;/h2&gt;</a:t>
            </a:r>
            <a:endParaRPr lang="zh-CN" altLang="en-US" sz="3000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5229" y="4679505"/>
            <a:ext cx="1529265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inline styles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030" y="4974169"/>
            <a:ext cx="1930016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b = 0 x ID</a:t>
            </a:r>
            <a:r>
              <a:rPr lang="en-US" altLang="zh-CN" sz="3000" smtClean="0">
                <a:solidFill>
                  <a:srgbClr val="929293"/>
                </a:solidFill>
                <a:latin typeface="Times New Roman" panose="02020603050405020304"/>
              </a:rPr>
              <a:t>&lt;p&gt;</a:t>
            </a:r>
            <a:endParaRPr lang="zh-CN" altLang="en-US" sz="3000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30" y="5411025"/>
            <a:ext cx="5297925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55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c = 0 x classes </a:t>
            </a:r>
            <a:r>
              <a:rPr lang="en-US" altLang="zh-CN" sz="3000" smtClean="0">
                <a:solidFill>
                  <a:srgbClr val="929293"/>
                </a:solidFill>
                <a:latin typeface="Times New Roman" panose="02020603050405020304"/>
              </a:rPr>
              <a:t>Here is a paragraph of</a:t>
            </a:r>
            <a:endParaRPr lang="en-US" altLang="zh-CN" sz="3000" smtClean="0">
              <a:solidFill>
                <a:srgbClr val="929293"/>
              </a:solidFill>
              <a:latin typeface="Times New Roman" panose="02020603050405020304"/>
            </a:endParaRPr>
          </a:p>
          <a:p>
            <a:pPr>
              <a:lnSpc>
                <a:spcPts val="1945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d = 0 x element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030" y="6142545"/>
            <a:ext cx="25407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= 1,0,0,0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52790" y="4346663"/>
            <a:ext cx="1" cy="295657"/>
          </a:xfrm>
          <a:custGeom>
            <a:avLst/>
            <a:gdLst/>
            <a:ahLst/>
            <a:cxnLst/>
            <a:rect l="0" t="0" r="0" b="0"/>
            <a:pathLst>
              <a:path w="1" h="295657">
                <a:moveTo>
                  <a:pt x="0" y="2956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59242" y="3958044"/>
            <a:ext cx="393193" cy="396240"/>
          </a:xfrm>
          <a:custGeom>
            <a:avLst/>
            <a:gdLst/>
            <a:ahLst/>
            <a:cxnLst/>
            <a:rect l="0" t="0" r="0" b="0"/>
            <a:pathLst>
              <a:path w="393193" h="396240">
                <a:moveTo>
                  <a:pt x="393192" y="396239"/>
                </a:moveTo>
                <a:lnTo>
                  <a:pt x="19812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4413719"/>
            <a:ext cx="4319017" cy="2340865"/>
          </a:xfrm>
          <a:custGeom>
            <a:avLst/>
            <a:gdLst/>
            <a:ahLst/>
            <a:cxnLst/>
            <a:rect l="0" t="0" r="0" b="0"/>
            <a:pathLst>
              <a:path w="4319017" h="2340865">
                <a:moveTo>
                  <a:pt x="4319016" y="2340864"/>
                </a:moveTo>
                <a:lnTo>
                  <a:pt x="4319016" y="0"/>
                </a:lnTo>
                <a:lnTo>
                  <a:pt x="0" y="0"/>
                </a:lnTo>
                <a:lnTo>
                  <a:pt x="0" y="2340864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4415244"/>
            <a:ext cx="4319017" cy="2340864"/>
          </a:xfrm>
          <a:custGeom>
            <a:avLst/>
            <a:gdLst/>
            <a:ahLst/>
            <a:cxnLst/>
            <a:rect l="0" t="0" r="0" b="0"/>
            <a:pathLst>
              <a:path w="4319017" h="2340864">
                <a:moveTo>
                  <a:pt x="0" y="2340863"/>
                </a:moveTo>
                <a:lnTo>
                  <a:pt x="0" y="0"/>
                </a:lnTo>
                <a:lnTo>
                  <a:pt x="4319016" y="0"/>
                </a:lnTo>
                <a:lnTo>
                  <a:pt x="4319016" y="234086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33F5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" y="3035300"/>
            <a:ext cx="7645400" cy="38111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3022" y="1070350"/>
            <a:ext cx="6098144" cy="29481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B. Count the number of IDs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	in the selectors.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430"/>
              </a:lnSpc>
              <a:buClrTx/>
              <a:buSzTx/>
              <a:buNone/>
              <a:tabLst>
                <a:tab pos="215900" algn="l"/>
                <a:tab pos="13462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#nav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color: red;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030" y="4679505"/>
            <a:ext cx="247343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a = 0 x inline styles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30" y="5045265"/>
            <a:ext cx="130484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b = 1 x ID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030" y="5411025"/>
            <a:ext cx="179856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c = 0 x classes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30" y="5776785"/>
            <a:ext cx="1986121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d = 0 x element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030" y="6142545"/>
            <a:ext cx="25407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= 0,1,0,0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362390" y="4566119"/>
            <a:ext cx="1219201" cy="457201"/>
          </a:xfrm>
          <a:custGeom>
            <a:avLst/>
            <a:gdLst/>
            <a:ahLst/>
            <a:cxnLst/>
            <a:rect l="0" t="0" r="0" b="0"/>
            <a:pathLst>
              <a:path w="1219201" h="457201">
                <a:moveTo>
                  <a:pt x="1219200" y="457200"/>
                </a:move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C7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990790" y="4794719"/>
            <a:ext cx="1057657" cy="1"/>
          </a:xfrm>
          <a:custGeom>
            <a:avLst/>
            <a:gdLst/>
            <a:ahLst/>
            <a:cxnLst/>
            <a:rect l="0" t="0" r="0" b="0"/>
            <a:pathLst>
              <a:path w="1057657" h="1">
                <a:moveTo>
                  <a:pt x="0" y="0"/>
                </a:moveTo>
                <a:lnTo>
                  <a:pt x="1057656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046922" y="4601171"/>
            <a:ext cx="393193" cy="393193"/>
          </a:xfrm>
          <a:custGeom>
            <a:avLst/>
            <a:gdLst/>
            <a:ahLst/>
            <a:cxnLst/>
            <a:rect l="0" t="0" r="0" b="0"/>
            <a:pathLst>
              <a:path w="393193" h="393193">
                <a:moveTo>
                  <a:pt x="0" y="393192"/>
                </a:moveTo>
                <a:lnTo>
                  <a:pt x="393192" y="198120"/>
                </a:lnTo>
                <a:lnTo>
                  <a:pt x="0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90" y="4566119"/>
            <a:ext cx="1801369" cy="539497"/>
          </a:xfrm>
          <a:custGeom>
            <a:avLst/>
            <a:gdLst/>
            <a:ahLst/>
            <a:cxnLst/>
            <a:rect l="0" t="0" r="0" b="0"/>
            <a:pathLst>
              <a:path w="1801369" h="539497">
                <a:moveTo>
                  <a:pt x="1801368" y="539496"/>
                </a:moveTo>
                <a:lnTo>
                  <a:pt x="1801368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714" y="4567644"/>
            <a:ext cx="1801369" cy="539496"/>
          </a:xfrm>
          <a:custGeom>
            <a:avLst/>
            <a:gdLst/>
            <a:ahLst/>
            <a:cxnLst/>
            <a:rect l="0" t="0" r="0" b="0"/>
            <a:pathLst>
              <a:path w="1801369" h="539496">
                <a:moveTo>
                  <a:pt x="0" y="539495"/>
                </a:moveTo>
                <a:lnTo>
                  <a:pt x="0" y="0"/>
                </a:lnTo>
                <a:lnTo>
                  <a:pt x="1801368" y="0"/>
                </a:lnTo>
                <a:lnTo>
                  <a:pt x="1801368" y="53949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ADE2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225800"/>
            <a:ext cx="7645400" cy="36206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2542" y="1070350"/>
            <a:ext cx="6144631" cy="35212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The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property </a:t>
            </a: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is the aspect of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		that element that you are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			choosing to style.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7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	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h2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00"/>
              </a:lnSpc>
              <a:buClrTx/>
              <a:buSzTx/>
              <a:buNone/>
              <a:tabLst>
                <a:tab pos="241300" algn="l"/>
                <a:tab pos="508000" algn="l"/>
                <a:tab pos="1358900" algn="l"/>
              </a:tabLst>
              <a:defRPr/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	{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4686" y="4611457"/>
            <a:ext cx="1766509" cy="3876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color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: blue;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0286" y="5068657"/>
            <a:ext cx="3001976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95"/>
              </a:lnSpc>
              <a:buClrTx/>
              <a:buSzTx/>
              <a:buNone/>
              <a:tabLst>
                <a:tab pos="9144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margin: 1em;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00"/>
              </a:lnSpc>
              <a:buClrTx/>
              <a:buSzTx/>
              <a:buNone/>
              <a:tabLst>
                <a:tab pos="914400" algn="l"/>
              </a:tabLst>
              <a:defRPr/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461" y="4722177"/>
            <a:ext cx="117262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Property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52790" y="4346663"/>
            <a:ext cx="1" cy="295657"/>
          </a:xfrm>
          <a:custGeom>
            <a:avLst/>
            <a:gdLst/>
            <a:ahLst/>
            <a:cxnLst/>
            <a:rect l="0" t="0" r="0" b="0"/>
            <a:pathLst>
              <a:path w="1" h="295657">
                <a:moveTo>
                  <a:pt x="0" y="2956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59242" y="3958044"/>
            <a:ext cx="393193" cy="396240"/>
          </a:xfrm>
          <a:custGeom>
            <a:avLst/>
            <a:gdLst/>
            <a:ahLst/>
            <a:cxnLst/>
            <a:rect l="0" t="0" r="0" b="0"/>
            <a:pathLst>
              <a:path w="393193" h="396240">
                <a:moveTo>
                  <a:pt x="393192" y="396239"/>
                </a:moveTo>
                <a:lnTo>
                  <a:pt x="19812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4413719"/>
            <a:ext cx="4319017" cy="2340865"/>
          </a:xfrm>
          <a:custGeom>
            <a:avLst/>
            <a:gdLst/>
            <a:ahLst/>
            <a:cxnLst/>
            <a:rect l="0" t="0" r="0" b="0"/>
            <a:pathLst>
              <a:path w="4319017" h="2340865">
                <a:moveTo>
                  <a:pt x="4319016" y="2340864"/>
                </a:moveTo>
                <a:lnTo>
                  <a:pt x="4319016" y="0"/>
                </a:lnTo>
                <a:lnTo>
                  <a:pt x="0" y="0"/>
                </a:lnTo>
                <a:lnTo>
                  <a:pt x="0" y="2340864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4415244"/>
            <a:ext cx="4319017" cy="2340864"/>
          </a:xfrm>
          <a:custGeom>
            <a:avLst/>
            <a:gdLst/>
            <a:ahLst/>
            <a:cxnLst/>
            <a:rect l="0" t="0" r="0" b="0"/>
            <a:pathLst>
              <a:path w="4319017" h="2340864">
                <a:moveTo>
                  <a:pt x="0" y="2340863"/>
                </a:moveTo>
                <a:lnTo>
                  <a:pt x="0" y="0"/>
                </a:lnTo>
                <a:lnTo>
                  <a:pt x="4319016" y="0"/>
                </a:lnTo>
                <a:lnTo>
                  <a:pt x="4319016" y="234086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384A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" y="3035300"/>
            <a:ext cx="7645400" cy="38111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9430" y="1070350"/>
            <a:ext cx="5469767" cy="29367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C. Count the number of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	classes, attributes and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		pseudo-classes.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30"/>
              </a:lnSpc>
              <a:buClrTx/>
              <a:buSzTx/>
              <a:buNone/>
              <a:tabLst>
                <a:tab pos="241300" algn="l"/>
                <a:tab pos="330200" algn="l"/>
                <a:tab pos="1092200" algn="l"/>
              </a:tabLst>
              <a:defRPr/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.main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color: red;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030" y="4679505"/>
            <a:ext cx="247343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a = 0 x inline styles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30" y="5045265"/>
            <a:ext cx="130484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b = 0 x ID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030" y="5411025"/>
            <a:ext cx="179856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c = 1 x classes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30" y="5776785"/>
            <a:ext cx="1986121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d = 0 x element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030" y="6142545"/>
            <a:ext cx="25407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= 0,0,1,0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52790" y="4346663"/>
            <a:ext cx="1" cy="295657"/>
          </a:xfrm>
          <a:custGeom>
            <a:avLst/>
            <a:gdLst/>
            <a:ahLst/>
            <a:cxnLst/>
            <a:rect l="0" t="0" r="0" b="0"/>
            <a:pathLst>
              <a:path w="1" h="295657">
                <a:moveTo>
                  <a:pt x="0" y="2956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59242" y="3958044"/>
            <a:ext cx="393193" cy="396240"/>
          </a:xfrm>
          <a:custGeom>
            <a:avLst/>
            <a:gdLst/>
            <a:ahLst/>
            <a:cxnLst/>
            <a:rect l="0" t="0" r="0" b="0"/>
            <a:pathLst>
              <a:path w="393193" h="396240">
                <a:moveTo>
                  <a:pt x="393192" y="396239"/>
                </a:moveTo>
                <a:lnTo>
                  <a:pt x="19812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4413719"/>
            <a:ext cx="4319017" cy="2340865"/>
          </a:xfrm>
          <a:custGeom>
            <a:avLst/>
            <a:gdLst/>
            <a:ahLst/>
            <a:cxnLst/>
            <a:rect l="0" t="0" r="0" b="0"/>
            <a:pathLst>
              <a:path w="4319017" h="2340865">
                <a:moveTo>
                  <a:pt x="4319016" y="2340864"/>
                </a:moveTo>
                <a:lnTo>
                  <a:pt x="4319016" y="0"/>
                </a:lnTo>
                <a:lnTo>
                  <a:pt x="0" y="0"/>
                </a:lnTo>
                <a:lnTo>
                  <a:pt x="0" y="2340864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4415244"/>
            <a:ext cx="4319017" cy="2340864"/>
          </a:xfrm>
          <a:custGeom>
            <a:avLst/>
            <a:gdLst/>
            <a:ahLst/>
            <a:cxnLst/>
            <a:rect l="0" t="0" r="0" b="0"/>
            <a:pathLst>
              <a:path w="4319017" h="2340864">
                <a:moveTo>
                  <a:pt x="0" y="2340863"/>
                </a:moveTo>
                <a:lnTo>
                  <a:pt x="0" y="0"/>
                </a:lnTo>
                <a:lnTo>
                  <a:pt x="4319016" y="0"/>
                </a:lnTo>
                <a:lnTo>
                  <a:pt x="4319016" y="234086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3CA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" y="3035300"/>
            <a:ext cx="7645400" cy="38111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3148" y="1070350"/>
            <a:ext cx="5704254" cy="29569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D. Count the number of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element names or pseudo-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		elements.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30"/>
              </a:lnSpc>
              <a:buClrTx/>
              <a:buSzTx/>
              <a:buNone/>
              <a:tabLst>
                <a:tab pos="152400" algn="l"/>
                <a:tab pos="393700" algn="l"/>
                <a:tab pos="20447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h2 </a:t>
            </a:r>
            <a:r>
              <a:rPr lang="en-US" altLang="zh-CN" sz="3000" smtClean="0">
                <a:solidFill>
                  <a:srgbClr val="2D2D2F"/>
                </a:solidFill>
                <a:latin typeface="Times New Roman" panose="02020603050405020304"/>
              </a:rPr>
              <a:t>{ color: red; }</a:t>
            </a:r>
            <a:endParaRPr lang="zh-CN" altLang="en-US" sz="300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030" y="4679505"/>
            <a:ext cx="247343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a = 0 x inline styles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30" y="5045265"/>
            <a:ext cx="130484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b = 0 x ID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030" y="5411025"/>
            <a:ext cx="179856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c = 0 x classes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30" y="5776785"/>
            <a:ext cx="1986121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d = 1 x element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030" y="6142545"/>
            <a:ext cx="25407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= 0,0,0,1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4918" y="2309837"/>
            <a:ext cx="4666662" cy="1102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A note on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420" y="3681438"/>
            <a:ext cx="6817764" cy="1102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concatenation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1A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-1" y="3263900"/>
            <a:ext cx="4051300" cy="3582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0246" y="1070350"/>
            <a:ext cx="6772688" cy="1103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“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A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” will always beat “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B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”, which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800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will always beat “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C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”, which will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3943" y="2289545"/>
            <a:ext cx="3521798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always beat “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D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”.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45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4914899" y="2565401"/>
            <a:ext cx="3708400" cy="4281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2646" y="1070350"/>
            <a:ext cx="6080511" cy="1090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889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No matter how many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IDs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are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889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used in a selector, an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inline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7441" y="2289545"/>
            <a:ext cx="4509248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style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will always win.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7070" y="3082981"/>
            <a:ext cx="5530873" cy="240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5"/>
              </a:lnSpc>
            </a:pPr>
            <a:r>
              <a:rPr lang="en-US" altLang="zh-CN" sz="1990" smtClean="0">
                <a:solidFill>
                  <a:srgbClr val="000000"/>
                </a:solidFill>
                <a:latin typeface="Times New Roman" panose="02020603050405020304"/>
              </a:rPr>
              <a:t>(unless !important is used within the ID’s declaration)</a:t>
            </a:r>
            <a:endParaRPr lang="zh-CN" altLang="en-US" sz="199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096190" y="4956263"/>
            <a:ext cx="1" cy="752857"/>
          </a:xfrm>
          <a:custGeom>
            <a:avLst/>
            <a:gdLst/>
            <a:ahLst/>
            <a:cxnLst/>
            <a:rect l="0" t="0" r="0" b="0"/>
            <a:pathLst>
              <a:path w="1" h="752857">
                <a:moveTo>
                  <a:pt x="0" y="7528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902642" y="4567644"/>
            <a:ext cx="393193" cy="396240"/>
          </a:xfrm>
          <a:custGeom>
            <a:avLst/>
            <a:gdLst/>
            <a:ahLst/>
            <a:cxnLst/>
            <a:rect l="0" t="0" r="0" b="0"/>
            <a:pathLst>
              <a:path w="393193" h="396240">
                <a:moveTo>
                  <a:pt x="393192" y="396239"/>
                </a:moveTo>
                <a:lnTo>
                  <a:pt x="195072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5328119"/>
            <a:ext cx="7239001" cy="1066801"/>
          </a:xfrm>
          <a:custGeom>
            <a:avLst/>
            <a:gdLst/>
            <a:ahLst/>
            <a:cxnLst/>
            <a:rect l="0" t="0" r="0" b="0"/>
            <a:pathLst>
              <a:path w="7239001" h="1066801">
                <a:moveTo>
                  <a:pt x="7239000" y="1066800"/>
                </a:moveTo>
                <a:lnTo>
                  <a:pt x="7239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5329644"/>
            <a:ext cx="7239001" cy="1066801"/>
          </a:xfrm>
          <a:custGeom>
            <a:avLst/>
            <a:gdLst/>
            <a:ahLst/>
            <a:cxnLst/>
            <a:rect l="0" t="0" r="0" b="0"/>
            <a:pathLst>
              <a:path w="7239001" h="1066801">
                <a:moveTo>
                  <a:pt x="0" y="1066800"/>
                </a:moveTo>
                <a:lnTo>
                  <a:pt x="0" y="0"/>
                </a:lnTo>
                <a:lnTo>
                  <a:pt x="7239000" y="0"/>
                </a:lnTo>
                <a:lnTo>
                  <a:pt x="7239000" y="10668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47F7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62630" y="145415"/>
            <a:ext cx="5881498" cy="67067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854" y="652315"/>
            <a:ext cx="2719078" cy="43729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72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15" y="691293"/>
            <a:ext cx="3394968" cy="37317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#one #two #three #four #five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#six #seven #eight #nine #ten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{ color: green;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72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&lt;h2 </a:t>
            </a: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style=“color: purple;”</a:t>
            </a: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&gt;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235" y="5425503"/>
            <a:ext cx="5889433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The highlighted style wins due to specificity -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230" y="5898705"/>
            <a:ext cx="2719014" cy="2928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1,0,0,0 beats 0,10,0,0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DC2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-1" y="3187700"/>
            <a:ext cx="5003800" cy="3658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9284" y="1070350"/>
            <a:ext cx="6314164" cy="1090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No matter how many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classes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are applied to a selector, an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ID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9895" y="2289545"/>
            <a:ext cx="2936701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can easily win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114990" y="4270463"/>
            <a:ext cx="1" cy="752857"/>
          </a:xfrm>
          <a:custGeom>
            <a:avLst/>
            <a:gdLst/>
            <a:ahLst/>
            <a:cxnLst/>
            <a:rect l="0" t="0" r="0" b="0"/>
            <a:pathLst>
              <a:path w="1" h="752857">
                <a:moveTo>
                  <a:pt x="0" y="7528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921442" y="3884891"/>
            <a:ext cx="393193" cy="393193"/>
          </a:xfrm>
          <a:custGeom>
            <a:avLst/>
            <a:gdLst/>
            <a:ahLst/>
            <a:cxnLst/>
            <a:rect l="0" t="0" r="0" b="0"/>
            <a:pathLst>
              <a:path w="393193" h="393193">
                <a:moveTo>
                  <a:pt x="393192" y="393192"/>
                </a:moveTo>
                <a:lnTo>
                  <a:pt x="195072" y="0"/>
                </a:lnTo>
                <a:lnTo>
                  <a:pt x="0" y="393192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4413719"/>
            <a:ext cx="8458201" cy="1066801"/>
          </a:xfrm>
          <a:custGeom>
            <a:avLst/>
            <a:gdLst/>
            <a:ahLst/>
            <a:cxnLst/>
            <a:rect l="0" t="0" r="0" b="0"/>
            <a:pathLst>
              <a:path w="8458201" h="1066801">
                <a:moveTo>
                  <a:pt x="8458200" y="1066800"/>
                </a:moveTo>
                <a:lnTo>
                  <a:pt x="8458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4415244"/>
            <a:ext cx="8458201" cy="1066801"/>
          </a:xfrm>
          <a:custGeom>
            <a:avLst/>
            <a:gdLst/>
            <a:ahLst/>
            <a:cxnLst/>
            <a:rect l="0" t="0" r="0" b="0"/>
            <a:pathLst>
              <a:path w="8458201" h="1066801">
                <a:moveTo>
                  <a:pt x="0" y="1066800"/>
                </a:moveTo>
                <a:lnTo>
                  <a:pt x="0" y="0"/>
                </a:lnTo>
                <a:lnTo>
                  <a:pt x="8458200" y="0"/>
                </a:lnTo>
                <a:lnTo>
                  <a:pt x="8458200" y="10668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50E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62630" y="1646555"/>
            <a:ext cx="5881498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574" y="2176315"/>
            <a:ext cx="26157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15" y="2215293"/>
            <a:ext cx="3044231" cy="1628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.one .two .three .four .five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.six .seven .eight .nine .ten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{ color: green;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28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#nav { color: lime; }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230" y="4603305"/>
            <a:ext cx="629262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The highlighted selector wins due to specificity -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230" y="4969065"/>
            <a:ext cx="2658745" cy="3378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0,1,0,0 beats 0,0,10,0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5469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810000" y="3492500"/>
            <a:ext cx="5335398" cy="33539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4422" y="1070350"/>
            <a:ext cx="6450548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No matter how many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elements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8658" y="1679948"/>
            <a:ext cx="5483809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are applied to a selector, a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2637" y="2289545"/>
            <a:ext cx="4220707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class 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can easily win.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419790" y="4270463"/>
            <a:ext cx="1" cy="752857"/>
          </a:xfrm>
          <a:custGeom>
            <a:avLst/>
            <a:gdLst/>
            <a:ahLst/>
            <a:cxnLst/>
            <a:rect l="0" t="0" r="0" b="0"/>
            <a:pathLst>
              <a:path w="1" h="752857">
                <a:moveTo>
                  <a:pt x="0" y="7528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226242" y="3884891"/>
            <a:ext cx="393193" cy="393193"/>
          </a:xfrm>
          <a:custGeom>
            <a:avLst/>
            <a:gdLst/>
            <a:ahLst/>
            <a:cxnLst/>
            <a:rect l="0" t="0" r="0" b="0"/>
            <a:pathLst>
              <a:path w="393193" h="393193">
                <a:moveTo>
                  <a:pt x="393192" y="393192"/>
                </a:moveTo>
                <a:lnTo>
                  <a:pt x="195072" y="0"/>
                </a:lnTo>
                <a:lnTo>
                  <a:pt x="0" y="393192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4413719"/>
            <a:ext cx="8458201" cy="1066801"/>
          </a:xfrm>
          <a:custGeom>
            <a:avLst/>
            <a:gdLst/>
            <a:ahLst/>
            <a:cxnLst/>
            <a:rect l="0" t="0" r="0" b="0"/>
            <a:pathLst>
              <a:path w="8458201" h="1066801">
                <a:moveTo>
                  <a:pt x="8458200" y="1066800"/>
                </a:moveTo>
                <a:lnTo>
                  <a:pt x="8458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4415244"/>
            <a:ext cx="8458201" cy="1066801"/>
          </a:xfrm>
          <a:custGeom>
            <a:avLst/>
            <a:gdLst/>
            <a:ahLst/>
            <a:cxnLst/>
            <a:rect l="0" t="0" r="0" b="0"/>
            <a:pathLst>
              <a:path w="8458201" h="1066801">
                <a:moveTo>
                  <a:pt x="0" y="1066800"/>
                </a:moveTo>
                <a:lnTo>
                  <a:pt x="0" y="0"/>
                </a:lnTo>
                <a:lnTo>
                  <a:pt x="8458200" y="0"/>
                </a:lnTo>
                <a:lnTo>
                  <a:pt x="8458200" y="10668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5737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0" y="1663700"/>
            <a:ext cx="5881498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574" y="2176315"/>
            <a:ext cx="261578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15" y="2215293"/>
            <a:ext cx="2705869" cy="1628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div div div div div form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fieldset div label span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{ color: green;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28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.intro { color: lime; }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230" y="4603305"/>
            <a:ext cx="629262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The highlighted selector wins due to specificity -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230" y="4969065"/>
            <a:ext cx="2719014" cy="2928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0,0,1,0 beats 0,0,0,10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62590" y="4566119"/>
            <a:ext cx="1066801" cy="457201"/>
          </a:xfrm>
          <a:custGeom>
            <a:avLst/>
            <a:gdLst/>
            <a:ahLst/>
            <a:cxnLst/>
            <a:rect l="0" t="0" r="0" b="0"/>
            <a:pathLst>
              <a:path w="1066801" h="457201">
                <a:moveTo>
                  <a:pt x="1066800" y="457200"/>
                </a:move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C7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71934" y="4794719"/>
            <a:ext cx="1362457" cy="1"/>
          </a:xfrm>
          <a:custGeom>
            <a:avLst/>
            <a:gdLst/>
            <a:ahLst/>
            <a:cxnLst/>
            <a:rect l="0" t="0" r="0" b="0"/>
            <a:pathLst>
              <a:path w="1362457" h="1">
                <a:moveTo>
                  <a:pt x="1362456" y="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183314" y="4601171"/>
            <a:ext cx="396241" cy="393193"/>
          </a:xfrm>
          <a:custGeom>
            <a:avLst/>
            <a:gdLst/>
            <a:ahLst/>
            <a:cxnLst/>
            <a:rect l="0" t="0" r="0" b="0"/>
            <a:pathLst>
              <a:path w="396241" h="393193">
                <a:moveTo>
                  <a:pt x="396240" y="0"/>
                </a:moveTo>
                <a:lnTo>
                  <a:pt x="0" y="198120"/>
                </a:lnTo>
                <a:lnTo>
                  <a:pt x="396240" y="393192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937694" y="4492968"/>
            <a:ext cx="1438657" cy="539496"/>
          </a:xfrm>
          <a:custGeom>
            <a:avLst/>
            <a:gdLst/>
            <a:ahLst/>
            <a:cxnLst/>
            <a:rect l="0" t="0" r="0" b="0"/>
            <a:pathLst>
              <a:path w="1438657" h="539496">
                <a:moveTo>
                  <a:pt x="1438656" y="539495"/>
                </a:moveTo>
                <a:lnTo>
                  <a:pt x="1438656" y="0"/>
                </a:lnTo>
                <a:lnTo>
                  <a:pt x="0" y="0"/>
                </a:lnTo>
                <a:lnTo>
                  <a:pt x="0" y="539495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939218" y="4494491"/>
            <a:ext cx="1438657" cy="539498"/>
          </a:xfrm>
          <a:custGeom>
            <a:avLst/>
            <a:gdLst/>
            <a:ahLst/>
            <a:cxnLst/>
            <a:rect l="0" t="0" r="0" b="0"/>
            <a:pathLst>
              <a:path w="1438657" h="539498">
                <a:moveTo>
                  <a:pt x="0" y="539497"/>
                </a:moveTo>
                <a:lnTo>
                  <a:pt x="0" y="0"/>
                </a:lnTo>
                <a:lnTo>
                  <a:pt x="1438656" y="0"/>
                </a:lnTo>
                <a:lnTo>
                  <a:pt x="1438656" y="53949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B12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889000" y="3225800"/>
            <a:ext cx="7645400" cy="36206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5902" y="1070350"/>
            <a:ext cx="5666231" cy="35212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The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value </a:t>
            </a: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is the exact style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		you wish to set for the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			property.</a:t>
            </a: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endParaRPr lang="en-US" altLang="zh-CN" sz="4010" smtClean="0">
              <a:solidFill>
                <a:srgbClr val="2D2D2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7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	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h2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00"/>
              </a:lnSpc>
              <a:buClrTx/>
              <a:buSzTx/>
              <a:buNone/>
              <a:tabLst>
                <a:tab pos="25400" algn="l"/>
                <a:tab pos="635000" algn="l"/>
                <a:tab pos="2108200" algn="l"/>
              </a:tabLst>
              <a:defRPr/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	{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4686" y="4611457"/>
            <a:ext cx="2080185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color: 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blue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;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margin: 1em;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0286" y="5525857"/>
            <a:ext cx="184346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51638" y="4645977"/>
            <a:ext cx="741165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Value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21598" y="1624037"/>
            <a:ext cx="4424288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Complex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8572" y="2995637"/>
            <a:ext cx="5773247" cy="1102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examples of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550" y="4367238"/>
            <a:ext cx="4937249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specificity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09990" y="3432263"/>
            <a:ext cx="1" cy="219457"/>
          </a:xfrm>
          <a:custGeom>
            <a:avLst/>
            <a:gdLst/>
            <a:ahLst/>
            <a:cxnLst/>
            <a:rect l="0" t="0" r="0" b="0"/>
            <a:pathLst>
              <a:path w="1" h="219457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16442" y="3043643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393192" y="396240"/>
                </a:moveTo>
                <a:lnTo>
                  <a:pt x="19812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3593807"/>
            <a:ext cx="3352801" cy="2374394"/>
          </a:xfrm>
          <a:custGeom>
            <a:avLst/>
            <a:gdLst/>
            <a:ahLst/>
            <a:cxnLst/>
            <a:rect l="0" t="0" r="0" b="0"/>
            <a:pathLst>
              <a:path w="3352801" h="2374394">
                <a:moveTo>
                  <a:pt x="3352800" y="2374393"/>
                </a:moveTo>
                <a:lnTo>
                  <a:pt x="3352800" y="0"/>
                </a:lnTo>
                <a:lnTo>
                  <a:pt x="0" y="0"/>
                </a:lnTo>
                <a:lnTo>
                  <a:pt x="0" y="2374393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3595331"/>
            <a:ext cx="3352801" cy="2374393"/>
          </a:xfrm>
          <a:custGeom>
            <a:avLst/>
            <a:gdLst/>
            <a:ahLst/>
            <a:cxnLst/>
            <a:rect l="0" t="0" r="0" b="0"/>
            <a:pathLst>
              <a:path w="3352801" h="2374393">
                <a:moveTo>
                  <a:pt x="0" y="2374392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23743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5E59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" y="2044700"/>
            <a:ext cx="7645400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9430" y="1070350"/>
            <a:ext cx="4674357" cy="19364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12954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ID and element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95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95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95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95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95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95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95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95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430"/>
              </a:lnSpc>
              <a:buClrTx/>
              <a:buSzTx/>
              <a:buNone/>
              <a:tabLst>
                <a:tab pos="1295400" algn="l"/>
              </a:tabLst>
              <a:defRPr/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#nav h2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color: red;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030" y="3917505"/>
            <a:ext cx="247343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a = 0 x inline styles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30" y="4283265"/>
            <a:ext cx="22201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da-DK" altLang="zh-CN" sz="2400" b="1" smtClean="0">
                <a:solidFill>
                  <a:srgbClr val="FFFFFF"/>
                </a:solidFill>
                <a:latin typeface="Times New Roman" panose="02020603050405020304"/>
              </a:rPr>
              <a:t>b = 1 x ID (#nav)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030" y="4649025"/>
            <a:ext cx="179856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c = 0 x classes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30" y="5014785"/>
            <a:ext cx="259365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pt-BR" altLang="zh-CN" sz="2400" b="1" smtClean="0">
                <a:solidFill>
                  <a:srgbClr val="FFFFFF"/>
                </a:solidFill>
                <a:latin typeface="Times New Roman" panose="02020603050405020304"/>
              </a:rPr>
              <a:t>d = 1 x element (h2)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030" y="5380545"/>
            <a:ext cx="25407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= 0,1,0,1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09990" y="3432263"/>
            <a:ext cx="1" cy="219457"/>
          </a:xfrm>
          <a:custGeom>
            <a:avLst/>
            <a:gdLst/>
            <a:ahLst/>
            <a:cxnLst/>
            <a:rect l="0" t="0" r="0" b="0"/>
            <a:pathLst>
              <a:path w="1" h="219457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16442" y="3043643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393192" y="396240"/>
                </a:moveTo>
                <a:lnTo>
                  <a:pt x="19812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3593807"/>
            <a:ext cx="3733801" cy="2374394"/>
          </a:xfrm>
          <a:custGeom>
            <a:avLst/>
            <a:gdLst/>
            <a:ahLst/>
            <a:cxnLst/>
            <a:rect l="0" t="0" r="0" b="0"/>
            <a:pathLst>
              <a:path w="3733801" h="2374394">
                <a:moveTo>
                  <a:pt x="3733800" y="2374393"/>
                </a:moveTo>
                <a:lnTo>
                  <a:pt x="3733800" y="0"/>
                </a:lnTo>
                <a:lnTo>
                  <a:pt x="0" y="0"/>
                </a:lnTo>
                <a:lnTo>
                  <a:pt x="0" y="2374393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3595331"/>
            <a:ext cx="3733801" cy="2374393"/>
          </a:xfrm>
          <a:custGeom>
            <a:avLst/>
            <a:gdLst/>
            <a:ahLst/>
            <a:cxnLst/>
            <a:rect l="0" t="0" r="0" b="0"/>
            <a:pathLst>
              <a:path w="3733801" h="2374393">
                <a:moveTo>
                  <a:pt x="0" y="2374392"/>
                </a:moveTo>
                <a:lnTo>
                  <a:pt x="0" y="0"/>
                </a:lnTo>
                <a:lnTo>
                  <a:pt x="3733800" y="0"/>
                </a:lnTo>
                <a:lnTo>
                  <a:pt x="3733800" y="23743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629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" y="2044700"/>
            <a:ext cx="7645400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9430" y="1070350"/>
            <a:ext cx="4834657" cy="19364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8890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Element and class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430"/>
              </a:lnSpc>
              <a:buClrTx/>
              <a:buSzTx/>
              <a:buNone/>
              <a:tabLst>
                <a:tab pos="889000" algn="l"/>
              </a:tabLst>
              <a:defRPr/>
            </a:pP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h2.intro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color: red;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030" y="3917505"/>
            <a:ext cx="247343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a = 0 x inline styles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30" y="4283265"/>
            <a:ext cx="130484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b = 0 x ID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030" y="4649025"/>
            <a:ext cx="280128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pt-BR" altLang="zh-CN" sz="2400" b="1" smtClean="0">
                <a:solidFill>
                  <a:srgbClr val="FFFFFF"/>
                </a:solidFill>
                <a:latin typeface="Times New Roman" panose="02020603050405020304"/>
              </a:rPr>
              <a:t>c = 1 x classes (.intro)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30" y="5014785"/>
            <a:ext cx="259365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pt-BR" altLang="zh-CN" sz="2400" b="1" smtClean="0">
                <a:solidFill>
                  <a:srgbClr val="FFFFFF"/>
                </a:solidFill>
                <a:latin typeface="Times New Roman" panose="02020603050405020304"/>
              </a:rPr>
              <a:t>d = 1 x element (h2)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030" y="5380545"/>
            <a:ext cx="25407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= 0,0,1,1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32834" y="5664277"/>
            <a:ext cx="3073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>
                <a:solidFill>
                  <a:srgbClr val="FF0000"/>
                </a:solidFill>
              </a:rPr>
              <a:t>&lt;h2  class="intro"&gt;&lt;/h2&gt;</a:t>
            </a:r>
            <a:endParaRPr lang="pt-BR" altLang="zh-CN" dirty="0">
              <a:solidFill>
                <a:srgbClr val="FF0000"/>
              </a:solidFill>
            </a:endParaRPr>
          </a:p>
          <a:p>
            <a:r>
              <a:rPr lang="pt-BR" altLang="zh-CN" dirty="0">
                <a:solidFill>
                  <a:srgbClr val="FF0000"/>
                </a:solidFill>
              </a:rPr>
              <a:t>&lt;h2  class="abc intro"&gt;&lt;/h2&gt;</a:t>
            </a:r>
            <a:endParaRPr lang="pt-BR" altLang="zh-CN" dirty="0">
              <a:solidFill>
                <a:srgbClr val="FF0000"/>
              </a:solidFill>
            </a:endParaRPr>
          </a:p>
          <a:p>
            <a:r>
              <a:rPr lang="pt-BR" altLang="zh-CN" dirty="0"/>
              <a:t>&lt;h2  class="abc intro-a"&gt;&lt;/h2&gt;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09990" y="3432263"/>
            <a:ext cx="1" cy="219457"/>
          </a:xfrm>
          <a:custGeom>
            <a:avLst/>
            <a:gdLst/>
            <a:ahLst/>
            <a:cxnLst/>
            <a:rect l="0" t="0" r="0" b="0"/>
            <a:pathLst>
              <a:path w="1" h="219457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16442" y="3043643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393192" y="396240"/>
                </a:moveTo>
                <a:lnTo>
                  <a:pt x="19812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3593807"/>
            <a:ext cx="4724401" cy="2374394"/>
          </a:xfrm>
          <a:custGeom>
            <a:avLst/>
            <a:gdLst/>
            <a:ahLst/>
            <a:cxnLst/>
            <a:rect l="0" t="0" r="0" b="0"/>
            <a:pathLst>
              <a:path w="4724401" h="2374394">
                <a:moveTo>
                  <a:pt x="4724400" y="2374393"/>
                </a:moveTo>
                <a:lnTo>
                  <a:pt x="4724400" y="0"/>
                </a:lnTo>
                <a:lnTo>
                  <a:pt x="0" y="0"/>
                </a:lnTo>
                <a:lnTo>
                  <a:pt x="0" y="2374393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3595331"/>
            <a:ext cx="4724401" cy="2374393"/>
          </a:xfrm>
          <a:custGeom>
            <a:avLst/>
            <a:gdLst/>
            <a:ahLst/>
            <a:cxnLst/>
            <a:rect l="0" t="0" r="0" b="0"/>
            <a:pathLst>
              <a:path w="4724401" h="2374393">
                <a:moveTo>
                  <a:pt x="0" y="2374392"/>
                </a:moveTo>
                <a:lnTo>
                  <a:pt x="0" y="0"/>
                </a:lnTo>
                <a:lnTo>
                  <a:pt x="4724400" y="0"/>
                </a:lnTo>
                <a:lnTo>
                  <a:pt x="4724400" y="23743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66E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" y="2044700"/>
            <a:ext cx="7645400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5926" y="1070350"/>
            <a:ext cx="6562694" cy="19479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6096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ID, elements and pseudo-class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430"/>
              </a:lnSpc>
              <a:buClrTx/>
              <a:buSzTx/>
              <a:buNone/>
              <a:tabLst>
                <a:tab pos="6096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#nav ul li a:hover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color: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030" y="3917505"/>
            <a:ext cx="247343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a = 0 x inline styles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30" y="4283265"/>
            <a:ext cx="22201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da-DK" altLang="zh-CN" sz="2400" b="1" smtClean="0">
                <a:solidFill>
                  <a:srgbClr val="FFFFFF"/>
                </a:solidFill>
                <a:latin typeface="Times New Roman" panose="02020603050405020304"/>
              </a:rPr>
              <a:t>b = 1 x ID (#nav)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030" y="4649025"/>
            <a:ext cx="3706143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c = 1 x pseudo-class (:hover)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30" y="5014785"/>
            <a:ext cx="3276538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it-IT" altLang="zh-CN" sz="2400" b="1" smtClean="0">
                <a:solidFill>
                  <a:srgbClr val="FFFFFF"/>
                </a:solidFill>
                <a:latin typeface="Times New Roman" panose="02020603050405020304"/>
              </a:rPr>
              <a:t>d = 3 x elements (ul, li, a)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030" y="5380545"/>
            <a:ext cx="25407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= 0,1,1,3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09990" y="3432263"/>
            <a:ext cx="1" cy="219457"/>
          </a:xfrm>
          <a:custGeom>
            <a:avLst/>
            <a:gdLst/>
            <a:ahLst/>
            <a:cxnLst/>
            <a:rect l="0" t="0" r="0" b="0"/>
            <a:pathLst>
              <a:path w="1" h="219457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16442" y="3043643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393192" y="396240"/>
                </a:moveTo>
                <a:lnTo>
                  <a:pt x="19812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3593807"/>
            <a:ext cx="8153401" cy="2374394"/>
          </a:xfrm>
          <a:custGeom>
            <a:avLst/>
            <a:gdLst/>
            <a:ahLst/>
            <a:cxnLst/>
            <a:rect l="0" t="0" r="0" b="0"/>
            <a:pathLst>
              <a:path w="8153401" h="2374394">
                <a:moveTo>
                  <a:pt x="8153400" y="2374393"/>
                </a:moveTo>
                <a:lnTo>
                  <a:pt x="8153400" y="0"/>
                </a:lnTo>
                <a:lnTo>
                  <a:pt x="0" y="0"/>
                </a:lnTo>
                <a:lnTo>
                  <a:pt x="0" y="2374393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3595331"/>
            <a:ext cx="8153401" cy="2374393"/>
          </a:xfrm>
          <a:custGeom>
            <a:avLst/>
            <a:gdLst/>
            <a:ahLst/>
            <a:cxnLst/>
            <a:rect l="0" t="0" r="0" b="0"/>
            <a:pathLst>
              <a:path w="8153401" h="2374393">
                <a:moveTo>
                  <a:pt x="0" y="2374392"/>
                </a:moveTo>
                <a:lnTo>
                  <a:pt x="0" y="0"/>
                </a:lnTo>
                <a:lnTo>
                  <a:pt x="8153400" y="0"/>
                </a:lnTo>
                <a:lnTo>
                  <a:pt x="8153400" y="23743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6B4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" y="2044700"/>
            <a:ext cx="7645400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1854" y="1070350"/>
            <a:ext cx="6284606" cy="19631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Element and pseudo-element</a:t>
            </a: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4010" b="1" dirty="0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430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en-US" altLang="zh-CN" sz="4010" b="1" dirty="0" smtClean="0">
                <a:solidFill>
                  <a:srgbClr val="025B95"/>
                </a:solidFill>
                <a:latin typeface="Times New Roman" panose="02020603050405020304"/>
              </a:rPr>
              <a:t>	</a:t>
            </a:r>
            <a:r>
              <a:rPr lang="en-US" altLang="zh-CN" sz="3000" dirty="0" smtClean="0">
                <a:solidFill>
                  <a:srgbClr val="FF2900"/>
                </a:solidFill>
                <a:latin typeface="Times New Roman" panose="02020603050405020304"/>
              </a:rPr>
              <a:t>p::first-line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{ color: green</a:t>
            </a:r>
            <a:endParaRPr lang="zh-CN" altLang="en-US" sz="3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030" y="3917505"/>
            <a:ext cx="247343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a = 0 x inline styles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30" y="4283265"/>
            <a:ext cx="130484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b = 0 x ID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030" y="4649025"/>
            <a:ext cx="179856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c = 0 x classes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30" y="5014785"/>
            <a:ext cx="6756658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anose="02020603050405020304"/>
              </a:rPr>
              <a:t>d = 2 x element (p) and pseudo-element (::first-line)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030" y="5380545"/>
            <a:ext cx="25407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= 0,0,0,2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09990" y="3432263"/>
            <a:ext cx="1" cy="219457"/>
          </a:xfrm>
          <a:custGeom>
            <a:avLst/>
            <a:gdLst/>
            <a:ahLst/>
            <a:cxnLst/>
            <a:rect l="0" t="0" r="0" b="0"/>
            <a:pathLst>
              <a:path w="1" h="219457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16442" y="3043643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393192" y="396240"/>
                </a:moveTo>
                <a:lnTo>
                  <a:pt x="19812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3593807"/>
            <a:ext cx="6248401" cy="2374394"/>
          </a:xfrm>
          <a:custGeom>
            <a:avLst/>
            <a:gdLst/>
            <a:ahLst/>
            <a:cxnLst/>
            <a:rect l="0" t="0" r="0" b="0"/>
            <a:pathLst>
              <a:path w="6248401" h="2374394">
                <a:moveTo>
                  <a:pt x="6248400" y="2374393"/>
                </a:moveTo>
                <a:lnTo>
                  <a:pt x="6248400" y="0"/>
                </a:lnTo>
                <a:lnTo>
                  <a:pt x="0" y="0"/>
                </a:lnTo>
                <a:lnTo>
                  <a:pt x="0" y="2374393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3595331"/>
            <a:ext cx="6248401" cy="2374393"/>
          </a:xfrm>
          <a:custGeom>
            <a:avLst/>
            <a:gdLst/>
            <a:ahLst/>
            <a:cxnLst/>
            <a:rect l="0" t="0" r="0" b="0"/>
            <a:pathLst>
              <a:path w="6248401" h="2374393">
                <a:moveTo>
                  <a:pt x="0" y="2374392"/>
                </a:moveTo>
                <a:lnTo>
                  <a:pt x="0" y="0"/>
                </a:lnTo>
                <a:lnTo>
                  <a:pt x="6248400" y="0"/>
                </a:lnTo>
                <a:lnTo>
                  <a:pt x="6248400" y="23743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6FAC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" y="2044700"/>
            <a:ext cx="7645400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6030" y="1070350"/>
            <a:ext cx="6658874" cy="19479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5334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Element and attribute selector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430"/>
              </a:lnSpc>
              <a:buClrTx/>
              <a:buSzTx/>
              <a:buNone/>
              <a:tabLst>
                <a:tab pos="5334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h2[title=“intro”]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color: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030" y="3917505"/>
            <a:ext cx="247343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a = 0 x inline styles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30" y="4283265"/>
            <a:ext cx="1304844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929293"/>
                </a:solidFill>
                <a:latin typeface="Times New Roman" panose="02020603050405020304"/>
              </a:rPr>
              <a:t>b = 0 x ID</a:t>
            </a:r>
            <a:endParaRPr lang="zh-CN" altLang="en-US" sz="2400" b="1">
              <a:solidFill>
                <a:srgbClr val="929293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030" y="4649025"/>
            <a:ext cx="5291577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c = 1 x attribute selector ([title=“intro”])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30" y="5014785"/>
            <a:ext cx="259365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pt-BR" altLang="zh-CN" sz="2400" b="1" smtClean="0">
                <a:solidFill>
                  <a:srgbClr val="FFFFFF"/>
                </a:solidFill>
                <a:latin typeface="Times New Roman" panose="02020603050405020304"/>
              </a:rPr>
              <a:t>d = 1 x element (h2)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030" y="5380545"/>
            <a:ext cx="25407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= 0,0,1,1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3086" y="1624037"/>
            <a:ext cx="6583534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What if there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552" y="2995637"/>
            <a:ext cx="4360168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is still no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458" y="4367238"/>
            <a:ext cx="6743834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clear winner?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90" y="4108919"/>
            <a:ext cx="3352801" cy="762001"/>
          </a:xfrm>
          <a:custGeom>
            <a:avLst/>
            <a:gdLst/>
            <a:ahLst/>
            <a:cxnLst/>
            <a:rect l="0" t="0" r="0" b="0"/>
            <a:pathLst>
              <a:path w="3352801" h="762001">
                <a:moveTo>
                  <a:pt x="3352800" y="762000"/>
                </a:moveTo>
                <a:lnTo>
                  <a:pt x="3352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714" y="4110444"/>
            <a:ext cx="3352801" cy="762001"/>
          </a:xfrm>
          <a:custGeom>
            <a:avLst/>
            <a:gdLst/>
            <a:ahLst/>
            <a:cxnLst/>
            <a:rect l="0" t="0" r="0" b="0"/>
            <a:pathLst>
              <a:path w="3352801" h="762001">
                <a:moveTo>
                  <a:pt x="0" y="762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7620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33790" y="3965663"/>
            <a:ext cx="1" cy="143257"/>
          </a:xfrm>
          <a:custGeom>
            <a:avLst/>
            <a:gdLst/>
            <a:ahLst/>
            <a:cxnLst/>
            <a:rect l="0" t="0" r="0" b="0"/>
            <a:pathLst>
              <a:path w="1" h="143257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940242" y="3580091"/>
            <a:ext cx="393193" cy="393193"/>
          </a:xfrm>
          <a:custGeom>
            <a:avLst/>
            <a:gdLst/>
            <a:ahLst/>
            <a:cxnLst/>
            <a:rect l="0" t="0" r="0" b="0"/>
            <a:pathLst>
              <a:path w="393193" h="393193">
                <a:moveTo>
                  <a:pt x="393192" y="393192"/>
                </a:moveTo>
                <a:lnTo>
                  <a:pt x="195072" y="0"/>
                </a:lnTo>
                <a:lnTo>
                  <a:pt x="0" y="393192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7586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" y="2044700"/>
            <a:ext cx="7645400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3254" y="1070350"/>
            <a:ext cx="6631624" cy="23980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6477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Selectors with same specificity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47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47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47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47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47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47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47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477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430"/>
              </a:lnSpc>
              <a:buClrTx/>
              <a:buSzTx/>
              <a:buNone/>
              <a:tabLst>
                <a:tab pos="6477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#nav h2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color: red; }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00"/>
              </a:lnSpc>
              <a:buClrTx/>
              <a:buSzTx/>
              <a:buNone/>
              <a:tabLst>
                <a:tab pos="647700" algn="l"/>
              </a:tabLst>
              <a:defRPr/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#nav h2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{ color: green;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230" y="4374704"/>
            <a:ext cx="254076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 = 0,1,0,1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7865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4051300" y="2959100"/>
            <a:ext cx="5094098" cy="383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5006" y="1070350"/>
            <a:ext cx="6407523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If there is still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no clear winner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9219" y="1679948"/>
            <a:ext cx="4896020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2D2D2F"/>
                </a:solidFill>
                <a:latin typeface="Times New Roman" panose="02020603050405020304"/>
              </a:rPr>
              <a:t>then proceed to Step 4.</a:t>
            </a:r>
            <a:endParaRPr lang="zh-CN" altLang="en-US" sz="4010">
              <a:solidFill>
                <a:srgbClr val="2D2D2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25B95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95790" y="2995637"/>
            <a:ext cx="3045706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Step 4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82558" y="2309837"/>
            <a:ext cx="4114203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Types of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2100" y="3681438"/>
            <a:ext cx="5612114" cy="1102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style sheets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7B52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279400" y="2730500"/>
            <a:ext cx="3619500" cy="41159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315" y="1070350"/>
            <a:ext cx="6343660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254000" algn="l"/>
                <a:tab pos="3683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If two declarations have the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3683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54000" algn="l"/>
                <a:tab pos="3683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	same importance, origin and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368300" algn="l"/>
              </a:tabLst>
              <a:defRPr/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800"/>
              </a:lnSpc>
              <a:buClrTx/>
              <a:buSzTx/>
              <a:buNone/>
              <a:tabLst>
                <a:tab pos="254000" algn="l"/>
                <a:tab pos="368300" algn="l"/>
              </a:tabLst>
              <a:defRPr/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specificity, the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latter specified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9107" y="2899143"/>
            <a:ext cx="3421578" cy="491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declaration wins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86190" y="3965663"/>
            <a:ext cx="1" cy="143257"/>
          </a:xfrm>
          <a:custGeom>
            <a:avLst/>
            <a:gdLst/>
            <a:ahLst/>
            <a:cxnLst/>
            <a:rect l="0" t="0" r="0" b="0"/>
            <a:pathLst>
              <a:path w="1" h="143257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92642" y="3580091"/>
            <a:ext cx="393193" cy="393193"/>
          </a:xfrm>
          <a:custGeom>
            <a:avLst/>
            <a:gdLst/>
            <a:ahLst/>
            <a:cxnLst/>
            <a:rect l="0" t="0" r="0" b="0"/>
            <a:pathLst>
              <a:path w="393193" h="393193">
                <a:moveTo>
                  <a:pt x="393192" y="393192"/>
                </a:moveTo>
                <a:lnTo>
                  <a:pt x="195072" y="0"/>
                </a:lnTo>
                <a:lnTo>
                  <a:pt x="0" y="393192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4108919"/>
            <a:ext cx="4724401" cy="1143001"/>
          </a:xfrm>
          <a:custGeom>
            <a:avLst/>
            <a:gdLst/>
            <a:ahLst/>
            <a:cxnLst/>
            <a:rect l="0" t="0" r="0" b="0"/>
            <a:pathLst>
              <a:path w="4724401" h="1143001">
                <a:moveTo>
                  <a:pt x="4724400" y="1143000"/>
                </a:moveTo>
                <a:lnTo>
                  <a:pt x="4724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4110444"/>
            <a:ext cx="4724401" cy="1143001"/>
          </a:xfrm>
          <a:custGeom>
            <a:avLst/>
            <a:gdLst/>
            <a:ahLst/>
            <a:cxnLst/>
            <a:rect l="0" t="0" r="0" b="0"/>
            <a:pathLst>
              <a:path w="4724401" h="1143001">
                <a:moveTo>
                  <a:pt x="0" y="1143000"/>
                </a:moveTo>
                <a:lnTo>
                  <a:pt x="0" y="0"/>
                </a:lnTo>
                <a:lnTo>
                  <a:pt x="4724400" y="0"/>
                </a:lnTo>
                <a:lnTo>
                  <a:pt x="4724400" y="11430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7ECD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" y="2044700"/>
            <a:ext cx="7645400" cy="383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2854" y="1070350"/>
            <a:ext cx="5748369" cy="23980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705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Equal-weight declarations</a:t>
            </a: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</a:tabLst>
              <a:defRPr/>
            </a:pPr>
            <a:endParaRPr lang="en-US" altLang="zh-CN" sz="4010" b="1" smtClean="0">
              <a:solidFill>
                <a:srgbClr val="025B95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430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	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#nav h2 { color: green; }</a:t>
            </a:r>
            <a:endParaRPr lang="en-US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600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en-US" altLang="zh-CN" sz="3000" smtClean="0">
                <a:solidFill>
                  <a:srgbClr val="FF2900"/>
                </a:solidFill>
                <a:latin typeface="Times New Roman" panose="02020603050405020304"/>
              </a:rPr>
              <a:t>#nav h2 { color: red; }</a:t>
            </a:r>
            <a:endParaRPr lang="zh-CN" altLang="en-US" sz="300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230" y="4332033"/>
            <a:ext cx="3718967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The second declaration wins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230" y="4697793"/>
            <a:ext cx="3745449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as it is written after the first.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24736" y="1624037"/>
            <a:ext cx="5610510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And now…</a:t>
            </a: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9000" b="1" smtClean="0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ts val="8800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a guessing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294" y="4367238"/>
            <a:ext cx="2615588" cy="1102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b="1" smtClean="0">
                <a:solidFill>
                  <a:srgbClr val="FFFFFF"/>
                </a:solidFill>
                <a:latin typeface="Times New Roman" panose="02020603050405020304"/>
              </a:rPr>
              <a:t>game</a:t>
            </a:r>
            <a:endParaRPr lang="zh-CN" altLang="en-US" sz="90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25B95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41766" y="2614637"/>
            <a:ext cx="4841069" cy="1068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25"/>
              </a:lnSpc>
            </a:pPr>
            <a:r>
              <a:rPr lang="en-US" altLang="zh-CN" sz="9000" smtClean="0">
                <a:solidFill>
                  <a:srgbClr val="FFFFFF"/>
                </a:solidFill>
                <a:latin typeface="Times New Roman" panose="02020603050405020304"/>
              </a:rPr>
              <a:t>Exercise 1</a:t>
            </a:r>
            <a:endParaRPr lang="zh-CN" altLang="en-US" sz="900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534" y="3873175"/>
            <a:ext cx="5510868" cy="6114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20"/>
              </a:lnSpc>
            </a:pPr>
            <a:r>
              <a:rPr lang="en-US" altLang="zh-CN" sz="4990" smtClean="0">
                <a:solidFill>
                  <a:srgbClr val="FFFFFF"/>
                </a:solidFill>
                <a:latin typeface="Times New Roman" panose="02020603050405020304"/>
              </a:rPr>
              <a:t>browser, user, author</a:t>
            </a:r>
            <a:endParaRPr lang="zh-CN" altLang="en-US" sz="499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1558" y="1070350"/>
            <a:ext cx="5069016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Part 1: Which one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wins?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6AA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838" y="499915"/>
            <a:ext cx="2719078" cy="5757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9226" y="554148"/>
            <a:ext cx="2200924" cy="18851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8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334190" y="2822663"/>
            <a:ext cx="1" cy="219457"/>
          </a:xfrm>
          <a:custGeom>
            <a:avLst/>
            <a:gdLst/>
            <a:ahLst/>
            <a:cxnLst/>
            <a:rect l="0" t="0" r="0" b="0"/>
            <a:pathLst>
              <a:path w="1" h="219457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140642" y="2434043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393192" y="396240"/>
                </a:moveTo>
                <a:lnTo>
                  <a:pt x="195072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2965919"/>
            <a:ext cx="6400801" cy="1143001"/>
          </a:xfrm>
          <a:custGeom>
            <a:avLst/>
            <a:gdLst/>
            <a:ahLst/>
            <a:cxnLst/>
            <a:rect l="0" t="0" r="0" b="0"/>
            <a:pathLst>
              <a:path w="6400801" h="1143001">
                <a:moveTo>
                  <a:pt x="6400800" y="1143000"/>
                </a:moveTo>
                <a:lnTo>
                  <a:pt x="6400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2967443"/>
            <a:ext cx="6400801" cy="1143002"/>
          </a:xfrm>
          <a:custGeom>
            <a:avLst/>
            <a:gdLst/>
            <a:ahLst/>
            <a:cxnLst/>
            <a:rect l="0" t="0" r="0" b="0"/>
            <a:pathLst>
              <a:path w="6400801" h="1143002">
                <a:moveTo>
                  <a:pt x="0" y="1143001"/>
                </a:moveTo>
                <a:lnTo>
                  <a:pt x="0" y="0"/>
                </a:lnTo>
                <a:lnTo>
                  <a:pt x="6400800" y="0"/>
                </a:lnTo>
                <a:lnTo>
                  <a:pt x="6400800" y="11430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8C65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82" y="499915"/>
            <a:ext cx="2367315" cy="18723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User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574" y="3700303"/>
            <a:ext cx="2465419" cy="2587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38" y="4035597"/>
            <a:ext cx="2719078" cy="21929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9226" y="554148"/>
            <a:ext cx="2184893" cy="18851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black;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48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{ color: green; }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278" y="3231704"/>
            <a:ext cx="5237075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Normal user declarations beats browser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1558" y="1070350"/>
            <a:ext cx="5069016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Part 2: Which one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wins?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932A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838" y="499915"/>
            <a:ext cx="2719078" cy="5757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9226" y="554148"/>
            <a:ext cx="2200924" cy="3500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8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0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blue; }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334190" y="4422863"/>
            <a:ext cx="1" cy="219457"/>
          </a:xfrm>
          <a:custGeom>
            <a:avLst/>
            <a:gdLst/>
            <a:ahLst/>
            <a:cxnLst/>
            <a:rect l="0" t="0" r="0" b="0"/>
            <a:pathLst>
              <a:path w="1" h="219457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140642" y="4037291"/>
            <a:ext cx="393193" cy="393193"/>
          </a:xfrm>
          <a:custGeom>
            <a:avLst/>
            <a:gdLst/>
            <a:ahLst/>
            <a:cxnLst/>
            <a:rect l="0" t="0" r="0" b="0"/>
            <a:pathLst>
              <a:path w="393193" h="393193">
                <a:moveTo>
                  <a:pt x="393192" y="393192"/>
                </a:moveTo>
                <a:lnTo>
                  <a:pt x="195072" y="0"/>
                </a:lnTo>
                <a:lnTo>
                  <a:pt x="0" y="393192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4566119"/>
            <a:ext cx="7467601" cy="1143001"/>
          </a:xfrm>
          <a:custGeom>
            <a:avLst/>
            <a:gdLst/>
            <a:ahLst/>
            <a:cxnLst/>
            <a:rect l="0" t="0" r="0" b="0"/>
            <a:pathLst>
              <a:path w="7467601" h="1143001">
                <a:moveTo>
                  <a:pt x="7467600" y="1143000"/>
                </a:moveTo>
                <a:lnTo>
                  <a:pt x="7467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4567644"/>
            <a:ext cx="7467601" cy="1143001"/>
          </a:xfrm>
          <a:custGeom>
            <a:avLst/>
            <a:gdLst/>
            <a:ahLst/>
            <a:cxnLst/>
            <a:rect l="0" t="0" r="0" b="0"/>
            <a:pathLst>
              <a:path w="7467601" h="1143001">
                <a:moveTo>
                  <a:pt x="0" y="1143000"/>
                </a:moveTo>
                <a:lnTo>
                  <a:pt x="0" y="0"/>
                </a:lnTo>
                <a:lnTo>
                  <a:pt x="7467600" y="0"/>
                </a:lnTo>
                <a:lnTo>
                  <a:pt x="7467600" y="11430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99B0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574" y="499915"/>
            <a:ext cx="2615781" cy="41549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139700" algn="l"/>
                <a:tab pos="431800" algn="l"/>
                <a:tab pos="635000" algn="l"/>
                <a:tab pos="8128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838" y="5300525"/>
            <a:ext cx="865622" cy="2587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284" y="5635819"/>
            <a:ext cx="1795043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683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68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9226" y="554148"/>
            <a:ext cx="2200924" cy="3500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8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0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{ color: blue; }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278" y="4831905"/>
            <a:ext cx="6010556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Normal author declarations beat browser and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4B7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6540500" y="3263900"/>
            <a:ext cx="1993900" cy="3582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0534" y="1070350"/>
            <a:ext cx="5897640" cy="1090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HTML documents may have</a:t>
            </a: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40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800"/>
              </a:lnSpc>
            </a:pP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three types of style sheets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4345" y="2289545"/>
            <a:ext cx="3319820" cy="4763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applied to them.</a:t>
            </a:r>
            <a:endParaRPr lang="zh-CN" altLang="en-US" sz="40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1558" y="1070350"/>
            <a:ext cx="5069016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Part 3: Which one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wins?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14F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838" y="499915"/>
            <a:ext cx="2719078" cy="5757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5415" y="554148"/>
            <a:ext cx="3146695" cy="5157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8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0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20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&lt;h2 style=“color: purple;”&gt;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7162990" y="3118319"/>
            <a:ext cx="1" cy="1819657"/>
          </a:xfrm>
          <a:custGeom>
            <a:avLst/>
            <a:gdLst/>
            <a:ahLst/>
            <a:cxnLst/>
            <a:rect l="0" t="0" r="0" b="0"/>
            <a:pathLst>
              <a:path w="1" h="1819657">
                <a:moveTo>
                  <a:pt x="0" y="0"/>
                </a:moveTo>
                <a:lnTo>
                  <a:pt x="0" y="18196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969442" y="4936451"/>
            <a:ext cx="393193" cy="393194"/>
          </a:xfrm>
          <a:custGeom>
            <a:avLst/>
            <a:gdLst/>
            <a:ahLst/>
            <a:cxnLst/>
            <a:rect l="0" t="0" r="0" b="0"/>
            <a:pathLst>
              <a:path w="393193" h="393194">
                <a:moveTo>
                  <a:pt x="0" y="0"/>
                </a:moveTo>
                <a:lnTo>
                  <a:pt x="195072" y="393193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1975319"/>
            <a:ext cx="7467601" cy="1447801"/>
          </a:xfrm>
          <a:custGeom>
            <a:avLst/>
            <a:gdLst/>
            <a:ahLst/>
            <a:cxnLst/>
            <a:rect l="0" t="0" r="0" b="0"/>
            <a:pathLst>
              <a:path w="7467601" h="1447801">
                <a:moveTo>
                  <a:pt x="7467600" y="1447800"/>
                </a:moveTo>
                <a:lnTo>
                  <a:pt x="74676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1976843"/>
            <a:ext cx="7467601" cy="1447802"/>
          </a:xfrm>
          <a:custGeom>
            <a:avLst/>
            <a:gdLst/>
            <a:ahLst/>
            <a:cxnLst/>
            <a:rect l="0" t="0" r="0" b="0"/>
            <a:pathLst>
              <a:path w="7467601" h="1447802">
                <a:moveTo>
                  <a:pt x="0" y="1447801"/>
                </a:moveTo>
                <a:lnTo>
                  <a:pt x="0" y="0"/>
                </a:lnTo>
                <a:lnTo>
                  <a:pt x="7467600" y="0"/>
                </a:lnTo>
                <a:lnTo>
                  <a:pt x="7467600" y="14478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A82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82" y="499915"/>
            <a:ext cx="2300566" cy="2671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9567" y="2100109"/>
            <a:ext cx="1867178" cy="2671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User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38" y="3700303"/>
            <a:ext cx="2719078" cy="25263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5415" y="554148"/>
            <a:ext cx="218489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5415" y="3739309"/>
            <a:ext cx="3146695" cy="197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20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&lt;h2 style=“color: purple;”&gt;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230" y="2530664"/>
            <a:ext cx="5199372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external and header declarations due to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230" y="2896424"/>
            <a:ext cx="3995004" cy="2928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specificity: 1,0,0,0 beats 0,0,0,1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1558" y="1070350"/>
            <a:ext cx="5069016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Part 4: Which one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wins?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F55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838" y="499915"/>
            <a:ext cx="2719078" cy="5757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9226" y="554148"/>
            <a:ext cx="3339056" cy="5193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8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0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lime !important;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56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&lt;h2 style=“color: purple;”&gt;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7162990" y="2508719"/>
            <a:ext cx="1" cy="1133857"/>
          </a:xfrm>
          <a:custGeom>
            <a:avLst/>
            <a:gdLst/>
            <a:ahLst/>
            <a:cxnLst/>
            <a:rect l="0" t="0" r="0" b="0"/>
            <a:pathLst>
              <a:path w="1" h="1133857">
                <a:moveTo>
                  <a:pt x="0" y="0"/>
                </a:moveTo>
                <a:lnTo>
                  <a:pt x="0" y="11338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969442" y="3641051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0" y="0"/>
                </a:moveTo>
                <a:lnTo>
                  <a:pt x="195072" y="396240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2508719"/>
            <a:ext cx="7467601" cy="990601"/>
          </a:xfrm>
          <a:custGeom>
            <a:avLst/>
            <a:gdLst/>
            <a:ahLst/>
            <a:cxnLst/>
            <a:rect l="0" t="0" r="0" b="0"/>
            <a:pathLst>
              <a:path w="7467601" h="990601">
                <a:moveTo>
                  <a:pt x="7467600" y="990600"/>
                </a:moveTo>
                <a:lnTo>
                  <a:pt x="7467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2510243"/>
            <a:ext cx="7467601" cy="990602"/>
          </a:xfrm>
          <a:custGeom>
            <a:avLst/>
            <a:gdLst/>
            <a:ahLst/>
            <a:cxnLst/>
            <a:rect l="0" t="0" r="0" b="0"/>
            <a:pathLst>
              <a:path w="7467601" h="990602">
                <a:moveTo>
                  <a:pt x="0" y="990601"/>
                </a:moveTo>
                <a:lnTo>
                  <a:pt x="0" y="0"/>
                </a:lnTo>
                <a:lnTo>
                  <a:pt x="7467600" y="0"/>
                </a:lnTo>
                <a:lnTo>
                  <a:pt x="7467600" y="9906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B66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82" y="499915"/>
            <a:ext cx="2367315" cy="18723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53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4953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User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838" y="3700303"/>
            <a:ext cx="2719078" cy="25263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9226" y="554148"/>
            <a:ext cx="2200924" cy="18851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black;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48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green; }</a:t>
            </a:r>
            <a:endParaRPr lang="zh-CN" altLang="en-US" sz="22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9226" y="3739309"/>
            <a:ext cx="3339056" cy="197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h2 { color: lime !important; }</a:t>
            </a: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256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&lt;h2 style=“color: purple;”&gt;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230" y="2698304"/>
            <a:ext cx="5755615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!important author declarations beat normal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230" y="3064064"/>
            <a:ext cx="4973990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browser, user and author declarations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1558" y="1070350"/>
            <a:ext cx="5069016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Part 5: Which one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wins?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E9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838" y="499915"/>
            <a:ext cx="2719078" cy="5757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User style sheet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177800" algn="l"/>
                <a:tab pos="469900" algn="l"/>
                <a:tab pos="6731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9226" y="554148"/>
            <a:ext cx="3339056" cy="5527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black;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48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green;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0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h2 { color: lime !important; }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56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&lt;h2 style=“color: purple</a:t>
            </a:r>
            <a:endParaRPr lang="en-US" altLang="zh-CN" sz="221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000000"/>
                </a:solidFill>
                <a:latin typeface="Times New Roman" panose="02020603050405020304"/>
              </a:rPr>
              <a:t>!important;”&gt;</a:t>
            </a:r>
            <a:endParaRPr lang="zh-CN" altLang="en-US" sz="221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7010590" y="2889719"/>
            <a:ext cx="1" cy="2124457"/>
          </a:xfrm>
          <a:custGeom>
            <a:avLst/>
            <a:gdLst/>
            <a:ahLst/>
            <a:cxnLst/>
            <a:rect l="0" t="0" r="0" b="0"/>
            <a:pathLst>
              <a:path w="1" h="2124457">
                <a:moveTo>
                  <a:pt x="0" y="0"/>
                </a:moveTo>
                <a:lnTo>
                  <a:pt x="0" y="2124456"/>
                </a:lnTo>
              </a:path>
            </a:pathLst>
          </a:custGeom>
          <a:ln w="127000" cap="flat" cmpd="sng" algn="ctr">
            <a:solidFill>
              <a:srgbClr val="FF2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817042" y="5012651"/>
            <a:ext cx="393193" cy="396241"/>
          </a:xfrm>
          <a:custGeom>
            <a:avLst/>
            <a:gdLst/>
            <a:ahLst/>
            <a:cxnLst/>
            <a:rect l="0" t="0" r="0" b="0"/>
            <a:pathLst>
              <a:path w="393193" h="396241">
                <a:moveTo>
                  <a:pt x="0" y="0"/>
                </a:moveTo>
                <a:lnTo>
                  <a:pt x="195072" y="396240"/>
                </a:lnTo>
                <a:lnTo>
                  <a:pt x="393192" y="0"/>
                </a:lnTo>
                <a:close/>
              </a:path>
            </a:pathLst>
          </a:custGeom>
          <a:solidFill>
            <a:srgbClr val="FF29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" y="1975319"/>
            <a:ext cx="8153401" cy="1371601"/>
          </a:xfrm>
          <a:custGeom>
            <a:avLst/>
            <a:gdLst/>
            <a:ahLst/>
            <a:cxnLst/>
            <a:rect l="0" t="0" r="0" b="0"/>
            <a:pathLst>
              <a:path w="8153401" h="1371601">
                <a:moveTo>
                  <a:pt x="8153400" y="1371600"/>
                </a:moveTo>
                <a:lnTo>
                  <a:pt x="81534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4" y="1976843"/>
            <a:ext cx="8153401" cy="1371602"/>
          </a:xfrm>
          <a:custGeom>
            <a:avLst/>
            <a:gdLst/>
            <a:ahLst/>
            <a:cxnLst/>
            <a:rect l="0" t="0" r="0" b="0"/>
            <a:pathLst>
              <a:path w="8153401" h="1371602">
                <a:moveTo>
                  <a:pt x="0" y="1371601"/>
                </a:moveTo>
                <a:lnTo>
                  <a:pt x="0" y="0"/>
                </a:lnTo>
                <a:lnTo>
                  <a:pt x="8153400" y="0"/>
                </a:lnTo>
                <a:lnTo>
                  <a:pt x="8153400" y="13716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C5E4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0" y="1"/>
            <a:ext cx="5919598" cy="68464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82" y="499915"/>
            <a:ext cx="2300566" cy="2671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Browser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9567" y="2100109"/>
            <a:ext cx="1867178" cy="2671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User style sheet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38" y="3700303"/>
            <a:ext cx="2719078" cy="25263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External style sheets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and header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(Author styles)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HTML document with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	inline styles</a:t>
            </a:r>
            <a:endParaRPr lang="en-US" altLang="zh-CN" sz="2210" b="1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69900" algn="l"/>
                <a:tab pos="850900" algn="l"/>
                <a:tab pos="1219200" algn="l"/>
              </a:tabLst>
              <a:defRPr/>
            </a:pPr>
            <a:r>
              <a:rPr lang="en-US" altLang="zh-CN" sz="2210" b="1" smtClean="0">
                <a:solidFill>
                  <a:srgbClr val="000000"/>
                </a:solidFill>
                <a:latin typeface="Times New Roman" panose="02020603050405020304"/>
              </a:rPr>
              <a:t>			(Author styles)</a:t>
            </a:r>
            <a:endParaRPr lang="zh-CN" altLang="en-US" sz="221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9226" y="554148"/>
            <a:ext cx="218489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black; }</a:t>
            </a:r>
            <a:endParaRPr lang="zh-CN" altLang="en-US" sz="2210">
              <a:solidFill>
                <a:srgbClr val="2D2D2F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226" y="3739337"/>
            <a:ext cx="3339056" cy="23083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blue;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2D2D2F"/>
                </a:solidFill>
                <a:latin typeface="Times New Roman" panose="02020603050405020304"/>
              </a:rPr>
              <a:t>h2 { color: lime !important; }</a:t>
            </a: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210" smtClean="0">
              <a:solidFill>
                <a:srgbClr val="2D2D2F"/>
              </a:solidFill>
              <a:latin typeface="Times New Roman" panose="02020603050405020304"/>
            </a:endParaRPr>
          </a:p>
          <a:p>
            <a:pPr>
              <a:lnSpc>
                <a:spcPts val="256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&lt;h2 style=“color: purple</a:t>
            </a:r>
            <a:endParaRPr lang="en-US" altLang="zh-CN" sz="2210" smtClean="0">
              <a:solidFill>
                <a:srgbClr val="FF2900"/>
              </a:solidFill>
              <a:latin typeface="Times New Roman" panose="02020603050405020304"/>
            </a:endParaRPr>
          </a:p>
          <a:p>
            <a:pPr>
              <a:lnSpc>
                <a:spcPts val="2640"/>
              </a:lnSpc>
            </a:pPr>
            <a:r>
              <a:rPr lang="en-US" altLang="zh-CN" sz="2210" smtClean="0">
                <a:solidFill>
                  <a:srgbClr val="FF2900"/>
                </a:solidFill>
                <a:latin typeface="Times New Roman" panose="02020603050405020304"/>
              </a:rPr>
              <a:t>!important;”&gt;</a:t>
            </a:r>
            <a:endParaRPr lang="zh-CN" altLang="en-US" sz="2210">
              <a:solidFill>
                <a:srgbClr val="FF2900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230" y="2530664"/>
            <a:ext cx="6783973" cy="283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!important external author and header declarations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230" y="2896424"/>
            <a:ext cx="4888069" cy="2928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altLang="zh-CN" sz="2400" b="1" smtClean="0">
                <a:solidFill>
                  <a:srgbClr val="FFFFFF"/>
                </a:solidFill>
                <a:latin typeface="Times New Roman" panose="02020603050405020304"/>
              </a:rPr>
              <a:t>due to specificity: 1,0,0,0 beats 0,0,0,1</a:t>
            </a:r>
            <a:endParaRPr lang="zh-CN" altLang="en-US" sz="2400" b="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0" y="-5880"/>
            <a:ext cx="9144001" cy="6858000"/>
          </a:xfrm>
          <a:custGeom>
            <a:avLst/>
            <a:gdLst/>
            <a:ahLst/>
            <a:cxnLst/>
            <a:rect l="0" t="0" r="0" b="0"/>
            <a:pathLst>
              <a:path w="9144001" h="6858000">
                <a:moveTo>
                  <a:pt x="9144000" y="6857999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1558" y="1070350"/>
            <a:ext cx="5069016" cy="488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5"/>
              </a:lnSpc>
            </a:pPr>
            <a:r>
              <a:rPr lang="en-US" altLang="zh-CN" sz="4010" smtClean="0">
                <a:solidFill>
                  <a:srgbClr val="000000"/>
                </a:solidFill>
                <a:latin typeface="Times New Roman" panose="02020603050405020304"/>
              </a:rPr>
              <a:t>Part 6: Which one </a:t>
            </a:r>
            <a:r>
              <a:rPr lang="en-US" altLang="zh-CN" sz="4010" b="1" smtClean="0">
                <a:solidFill>
                  <a:srgbClr val="025B95"/>
                </a:solidFill>
                <a:latin typeface="Times New Roman" panose="02020603050405020304"/>
              </a:rPr>
              <a:t>wins?</a:t>
            </a:r>
            <a:endParaRPr lang="zh-CN" altLang="en-US" sz="4010" b="1">
              <a:solidFill>
                <a:srgbClr val="025B95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13823</Words>
  <Application>WPS 演示</Application>
  <PresentationFormat>自定义</PresentationFormat>
  <Paragraphs>1857</Paragraphs>
  <Slides>115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22" baseType="lpstr">
      <vt:lpstr>Arial</vt:lpstr>
      <vt:lpstr>宋体</vt:lpstr>
      <vt:lpstr>Wingdings</vt:lpstr>
      <vt:lpstr>Times New Roman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豆连军 doulj@yahoo.cn</dc:creator>
  <cp:lastModifiedBy>王争</cp:lastModifiedBy>
  <cp:revision>16</cp:revision>
  <dcterms:created xsi:type="dcterms:W3CDTF">2014-01-19T23:53:00Z</dcterms:created>
  <dcterms:modified xsi:type="dcterms:W3CDTF">2017-03-27T07:22:55Z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