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1" r:id="rId97"/>
    <p:sldId id="350" r:id="rId98"/>
  </p:sldIdLst>
  <p:sldSz cx="9877425" cy="6838950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37" autoAdjust="0"/>
  </p:normalViewPr>
  <p:slideViewPr>
    <p:cSldViewPr>
      <p:cViewPr varScale="1">
        <p:scale>
          <a:sx n="53" d="100"/>
          <a:sy n="53" d="100"/>
        </p:scale>
        <p:origin x="336" y="66"/>
      </p:cViewPr>
      <p:guideLst>
        <p:guide orient="horz" pos="2152"/>
        <p:guide pos="3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807" y="2124507"/>
            <a:ext cx="8395811" cy="1465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1614" y="3875405"/>
            <a:ext cx="6914198" cy="1747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61133" y="273875"/>
            <a:ext cx="2222421" cy="58178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871" y="273875"/>
            <a:ext cx="6502638" cy="58178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249" y="4394660"/>
            <a:ext cx="8395811" cy="13582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0249" y="2898639"/>
            <a:ext cx="8395811" cy="14960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871" y="1591007"/>
            <a:ext cx="4362529" cy="450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1025" y="1591007"/>
            <a:ext cx="4362529" cy="450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871" y="273876"/>
            <a:ext cx="8889683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871" y="1530850"/>
            <a:ext cx="4364245" cy="6379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871" y="2168834"/>
            <a:ext cx="4364245" cy="39403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7596" y="1530850"/>
            <a:ext cx="4365959" cy="6379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7596" y="2168834"/>
            <a:ext cx="4365959" cy="39403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873" y="272292"/>
            <a:ext cx="3249605" cy="11588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1799" y="272292"/>
            <a:ext cx="5521755" cy="58368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873" y="1431114"/>
            <a:ext cx="3249605" cy="46780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6044" y="4787265"/>
            <a:ext cx="5926455" cy="5651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6044" y="611073"/>
            <a:ext cx="5926455" cy="41033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6044" y="5352429"/>
            <a:ext cx="5926455" cy="8026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3871" y="273876"/>
            <a:ext cx="8889683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871" y="1595756"/>
            <a:ext cx="8889683" cy="451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3871" y="6338695"/>
            <a:ext cx="2304733" cy="364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30A6-3ACC-41F7-B5E8-ACCB98E22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74787" y="6338695"/>
            <a:ext cx="3127851" cy="364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78821" y="6338695"/>
            <a:ext cx="2304733" cy="364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474B-149D-4B06-9466-BCC2E30D0A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78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059" y="427405"/>
            <a:ext cx="7529305" cy="45781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745"/>
              </a:lnSpc>
            </a:pPr>
            <a:r>
              <a:rPr lang="en-US" altLang="zh-CN" sz="32000" b="1" dirty="0" smtClean="0">
                <a:solidFill>
                  <a:srgbClr val="B67E7E"/>
                </a:solidFill>
                <a:latin typeface="Times New Roman" panose="02020603050405020304"/>
              </a:rPr>
              <a:t>CSS</a:t>
            </a:r>
            <a:endParaRPr lang="zh-CN" altLang="en-US" sz="32000" b="1" dirty="0">
              <a:solidFill>
                <a:srgbClr val="B67E7E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0839" y="4043730"/>
            <a:ext cx="6953827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属性继承机制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pic>
        <p:nvPicPr>
          <p:cNvPr id="5" name="图片 4" descr="logofan40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18" y="5419739"/>
            <a:ext cx="3009524" cy="9523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64240" y="5348301"/>
            <a:ext cx="60131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翻译：窦连军  </a:t>
            </a:r>
            <a:r>
              <a:rPr lang="en-US" altLang="zh-CN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@</a:t>
            </a:r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八月虎</a:t>
            </a:r>
            <a:r>
              <a:rPr lang="en-US" altLang="zh-CN" sz="3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baidu</a:t>
            </a:r>
            <a:endParaRPr lang="en-US" altLang="zh-CN" sz="36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原稿：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Russ Weakley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443579" y="5007025"/>
            <a:ext cx="861062" cy="1"/>
          </a:xfrm>
          <a:custGeom>
            <a:avLst/>
            <a:gdLst/>
            <a:ahLst/>
            <a:cxnLst/>
            <a:rect l="0" t="0" r="0" b="0"/>
            <a:pathLst>
              <a:path w="861062" h="1">
                <a:moveTo>
                  <a:pt x="861061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56229" y="4812715"/>
            <a:ext cx="393701" cy="393701"/>
          </a:xfrm>
          <a:custGeom>
            <a:avLst/>
            <a:gdLst/>
            <a:ahLst/>
            <a:cxnLst/>
            <a:rect l="0" t="0" r="0" b="0"/>
            <a:pathLst>
              <a:path w="393701" h="393701">
                <a:moveTo>
                  <a:pt x="393700" y="0"/>
                </a:moveTo>
                <a:lnTo>
                  <a:pt x="0" y="198120"/>
                </a:lnTo>
                <a:lnTo>
                  <a:pt x="393700" y="3937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44240" y="4702225"/>
            <a:ext cx="2339341" cy="541021"/>
          </a:xfrm>
          <a:custGeom>
            <a:avLst/>
            <a:gdLst/>
            <a:ahLst/>
            <a:cxnLst/>
            <a:rect l="0" t="0" r="0" b="0"/>
            <a:pathLst>
              <a:path w="2339341" h="541021">
                <a:moveTo>
                  <a:pt x="0" y="0"/>
                </a:moveTo>
                <a:lnTo>
                  <a:pt x="2339340" y="0"/>
                </a:lnTo>
                <a:lnTo>
                  <a:pt x="2339340" y="541020"/>
                </a:lnTo>
                <a:lnTo>
                  <a:pt x="0" y="54102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243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99" y="3175000"/>
            <a:ext cx="6108700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4879" y="973505"/>
            <a:ext cx="7530908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儿子</a:t>
            </a:r>
            <a:r>
              <a:rPr lang="en-US" altLang="zh-CN" sz="4000" b="1" dirty="0" smtClean="0">
                <a:solidFill>
                  <a:srgbClr val="78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是指连接到的在文档树上的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直接下级。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200" y="480738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儿子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443579" y="5007025"/>
            <a:ext cx="861062" cy="1"/>
          </a:xfrm>
          <a:custGeom>
            <a:avLst/>
            <a:gdLst/>
            <a:ahLst/>
            <a:cxnLst/>
            <a:rect l="0" t="0" r="0" b="0"/>
            <a:pathLst>
              <a:path w="861062" h="1">
                <a:moveTo>
                  <a:pt x="861061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56229" y="4812715"/>
            <a:ext cx="393701" cy="393701"/>
          </a:xfrm>
          <a:custGeom>
            <a:avLst/>
            <a:gdLst/>
            <a:ahLst/>
            <a:cxnLst/>
            <a:rect l="0" t="0" r="0" b="0"/>
            <a:pathLst>
              <a:path w="393701" h="393701">
                <a:moveTo>
                  <a:pt x="393700" y="0"/>
                </a:moveTo>
                <a:lnTo>
                  <a:pt x="0" y="198120"/>
                </a:lnTo>
                <a:lnTo>
                  <a:pt x="393700" y="3937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44240" y="4702225"/>
            <a:ext cx="2339341" cy="541021"/>
          </a:xfrm>
          <a:custGeom>
            <a:avLst/>
            <a:gdLst/>
            <a:ahLst/>
            <a:cxnLst/>
            <a:rect l="0" t="0" r="0" b="0"/>
            <a:pathLst>
              <a:path w="2339341" h="541021">
                <a:moveTo>
                  <a:pt x="0" y="0"/>
                </a:moveTo>
                <a:lnTo>
                  <a:pt x="2339340" y="0"/>
                </a:lnTo>
                <a:lnTo>
                  <a:pt x="2339340" y="541020"/>
                </a:lnTo>
                <a:lnTo>
                  <a:pt x="0" y="54102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59999" y="5857925"/>
            <a:ext cx="2070102" cy="5081"/>
          </a:xfrm>
          <a:custGeom>
            <a:avLst/>
            <a:gdLst/>
            <a:ahLst/>
            <a:cxnLst/>
            <a:rect l="0" t="0" r="0" b="0"/>
            <a:pathLst>
              <a:path w="2070102" h="5081">
                <a:moveTo>
                  <a:pt x="0" y="0"/>
                </a:moveTo>
                <a:lnTo>
                  <a:pt x="2070101" y="508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728829" y="5668695"/>
            <a:ext cx="396241" cy="393701"/>
          </a:xfrm>
          <a:custGeom>
            <a:avLst/>
            <a:gdLst/>
            <a:ahLst/>
            <a:cxnLst/>
            <a:rect l="0" t="0" r="0" b="0"/>
            <a:pathLst>
              <a:path w="396241" h="393701">
                <a:moveTo>
                  <a:pt x="0" y="393700"/>
                </a:moveTo>
                <a:lnTo>
                  <a:pt x="396240" y="1955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77399" y="5624245"/>
            <a:ext cx="2339341" cy="538481"/>
          </a:xfrm>
          <a:custGeom>
            <a:avLst/>
            <a:gdLst/>
            <a:ahLst/>
            <a:cxnLst/>
            <a:rect l="0" t="0" r="0" b="0"/>
            <a:pathLst>
              <a:path w="2339341" h="538481">
                <a:moveTo>
                  <a:pt x="0" y="0"/>
                </a:moveTo>
                <a:lnTo>
                  <a:pt x="2339340" y="0"/>
                </a:lnTo>
                <a:lnTo>
                  <a:pt x="233934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27A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99" y="3175000"/>
            <a:ext cx="6108700" cy="300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6179" y="973505"/>
            <a:ext cx="6431248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兄弟</a:t>
            </a:r>
            <a:r>
              <a:rPr lang="en-US" altLang="zh-CN" sz="4000" b="1" dirty="0" smtClean="0">
                <a:solidFill>
                  <a:srgbClr val="78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/>
              </a:rPr>
              <a:t>指与自己共同拥有同一</a:t>
            </a:r>
            <a:endParaRPr lang="en-US" altLang="zh-CN" sz="4000" b="1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/>
              </a:rPr>
              <a:t>父亲的其他元素。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5600" y="480738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父亲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399" y="572178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兄弟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06859" y="1407210"/>
            <a:ext cx="7530908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接下来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, 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讲一些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0339" y="2778810"/>
            <a:ext cx="4433906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CSS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知识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C8C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927600" y="4152900"/>
            <a:ext cx="4229100" cy="2686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8819" y="973505"/>
            <a:ext cx="7612661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在了解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属性继承之前，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我们也需要懂一些基本的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CSS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规则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EF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152900"/>
            <a:ext cx="7620000" cy="2686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1479" y="973505"/>
            <a:ext cx="4502836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规则告诉浏览器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299" y="1583105"/>
            <a:ext cx="723114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如何去渲染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指定的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HTML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元素到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页面屏幕上。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313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711200" y="2870200"/>
            <a:ext cx="2997200" cy="3968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000" y="973505"/>
            <a:ext cx="540051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规则由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5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大部分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组成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635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546459" y="4333925"/>
            <a:ext cx="576581" cy="576581"/>
          </a:xfrm>
          <a:custGeom>
            <a:avLst/>
            <a:gdLst/>
            <a:ahLst/>
            <a:cxnLst/>
            <a:rect l="0" t="0" r="0" b="0"/>
            <a:pathLst>
              <a:path w="576581" h="576581">
                <a:moveTo>
                  <a:pt x="0" y="0"/>
                </a:moveTo>
                <a:lnTo>
                  <a:pt x="576580" y="0"/>
                </a:lnTo>
                <a:lnTo>
                  <a:pt x="576580" y="576580"/>
                </a:lnTo>
                <a:lnTo>
                  <a:pt x="0" y="576580"/>
                </a:lnTo>
                <a:close/>
              </a:path>
            </a:pathLst>
          </a:custGeom>
          <a:solidFill>
            <a:srgbClr val="FFFF67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800459" y="53346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06149" y="4944795"/>
            <a:ext cx="393702" cy="396241"/>
          </a:xfrm>
          <a:custGeom>
            <a:avLst/>
            <a:gdLst/>
            <a:ahLst/>
            <a:cxnLst/>
            <a:rect l="0" t="0" r="0" b="0"/>
            <a:pathLst>
              <a:path w="393702" h="396241">
                <a:moveTo>
                  <a:pt x="393701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893679" y="5624245"/>
            <a:ext cx="1950722" cy="538481"/>
          </a:xfrm>
          <a:custGeom>
            <a:avLst/>
            <a:gdLst/>
            <a:ahLst/>
            <a:cxnLst/>
            <a:rect l="0" t="0" r="0" b="0"/>
            <a:pathLst>
              <a:path w="1950722" h="538481">
                <a:moveTo>
                  <a:pt x="0" y="0"/>
                </a:moveTo>
                <a:lnTo>
                  <a:pt x="1950721" y="0"/>
                </a:lnTo>
                <a:lnTo>
                  <a:pt x="195072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893679" y="5624245"/>
            <a:ext cx="1950722" cy="538481"/>
          </a:xfrm>
          <a:custGeom>
            <a:avLst/>
            <a:gdLst/>
            <a:ahLst/>
            <a:cxnLst/>
            <a:rect l="0" t="0" r="0" b="0"/>
            <a:pathLst>
              <a:path w="1950722" h="538481">
                <a:moveTo>
                  <a:pt x="0" y="0"/>
                </a:moveTo>
                <a:lnTo>
                  <a:pt x="1950721" y="0"/>
                </a:lnTo>
                <a:lnTo>
                  <a:pt x="195072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346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860800"/>
            <a:ext cx="8937453" cy="2978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4139" y="973505"/>
            <a:ext cx="767197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选择器（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selector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en-US" altLang="zh-CN" sz="4000" dirty="0" smtClean="0">
                <a:solidFill>
                  <a:srgbClr val="222223"/>
                </a:solidFill>
                <a:latin typeface="Times New Roman" panose="02020603050405020304"/>
              </a:rPr>
              <a:t>“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选择</a:t>
            </a:r>
            <a:r>
              <a:rPr lang="en-US" altLang="zh-CN" sz="4000" dirty="0" smtClean="0">
                <a:solidFill>
                  <a:srgbClr val="222223"/>
                </a:solidFill>
                <a:latin typeface="Times New Roman" panose="02020603050405020304"/>
              </a:rPr>
              <a:t>” HTML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0879" y="1583105"/>
            <a:ext cx="769441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页面上那些满足指定条件的元素。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440" y="4422571"/>
            <a:ext cx="2444580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p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{ color: red; }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7059" y="5721781"/>
            <a:ext cx="92813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选择器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117959" y="4333925"/>
            <a:ext cx="3489962" cy="576581"/>
          </a:xfrm>
          <a:custGeom>
            <a:avLst/>
            <a:gdLst/>
            <a:ahLst/>
            <a:cxnLst/>
            <a:rect l="0" t="0" r="0" b="0"/>
            <a:pathLst>
              <a:path w="3489962" h="576581">
                <a:moveTo>
                  <a:pt x="0" y="0"/>
                </a:moveTo>
                <a:lnTo>
                  <a:pt x="3489961" y="0"/>
                </a:lnTo>
                <a:lnTo>
                  <a:pt x="3489961" y="576580"/>
                </a:lnTo>
                <a:lnTo>
                  <a:pt x="0" y="576580"/>
                </a:lnTo>
                <a:close/>
              </a:path>
            </a:pathLst>
          </a:custGeom>
          <a:solidFill>
            <a:srgbClr val="FFFF67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295759" y="52584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01450" y="48685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5579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884279" y="5548045"/>
            <a:ext cx="3302001" cy="538481"/>
          </a:xfrm>
          <a:custGeom>
            <a:avLst/>
            <a:gdLst/>
            <a:ahLst/>
            <a:cxnLst/>
            <a:rect l="0" t="0" r="0" b="0"/>
            <a:pathLst>
              <a:path w="3302001" h="538481">
                <a:moveTo>
                  <a:pt x="0" y="0"/>
                </a:moveTo>
                <a:lnTo>
                  <a:pt x="3302000" y="0"/>
                </a:lnTo>
                <a:lnTo>
                  <a:pt x="330200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884280" y="5548045"/>
            <a:ext cx="3302000" cy="538481"/>
          </a:xfrm>
          <a:custGeom>
            <a:avLst/>
            <a:gdLst/>
            <a:ahLst/>
            <a:cxnLst/>
            <a:rect l="0" t="0" r="0" b="0"/>
            <a:pathLst>
              <a:path w="3302000" h="538481">
                <a:moveTo>
                  <a:pt x="0" y="0"/>
                </a:moveTo>
                <a:lnTo>
                  <a:pt x="3301999" y="0"/>
                </a:lnTo>
                <a:lnTo>
                  <a:pt x="3301999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38D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860800"/>
            <a:ext cx="8937453" cy="2978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7300" y="973505"/>
            <a:ext cx="769441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样式声明块（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declaration block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endParaRPr lang="en-US" altLang="zh-CN" sz="4000" b="1" dirty="0" smtClean="0">
              <a:solidFill>
                <a:srgbClr val="96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是指两个大括号中间的部分内容。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440" y="4417491"/>
            <a:ext cx="2540760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p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{  color: red; }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5279" y="5645581"/>
            <a:ext cx="154689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样式声明块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44679" y="4333925"/>
            <a:ext cx="2545081" cy="576581"/>
          </a:xfrm>
          <a:custGeom>
            <a:avLst/>
            <a:gdLst/>
            <a:ahLst/>
            <a:cxnLst/>
            <a:rect l="0" t="0" r="0" b="0"/>
            <a:pathLst>
              <a:path w="2545081" h="576581">
                <a:moveTo>
                  <a:pt x="0" y="0"/>
                </a:moveTo>
                <a:lnTo>
                  <a:pt x="2545080" y="0"/>
                </a:lnTo>
                <a:lnTo>
                  <a:pt x="2545080" y="576580"/>
                </a:lnTo>
                <a:lnTo>
                  <a:pt x="0" y="576580"/>
                </a:lnTo>
                <a:close/>
              </a:path>
            </a:pathLst>
          </a:custGeom>
          <a:solidFill>
            <a:srgbClr val="FFFF67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946759" y="52584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752450" y="48685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5579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803759" y="5548045"/>
            <a:ext cx="2199642" cy="538481"/>
          </a:xfrm>
          <a:custGeom>
            <a:avLst/>
            <a:gdLst/>
            <a:ahLst/>
            <a:cxnLst/>
            <a:rect l="0" t="0" r="0" b="0"/>
            <a:pathLst>
              <a:path w="2199642" h="538481">
                <a:moveTo>
                  <a:pt x="0" y="0"/>
                </a:moveTo>
                <a:lnTo>
                  <a:pt x="2199641" y="0"/>
                </a:lnTo>
                <a:lnTo>
                  <a:pt x="219964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803759" y="5548045"/>
            <a:ext cx="2199642" cy="538481"/>
          </a:xfrm>
          <a:custGeom>
            <a:avLst/>
            <a:gdLst/>
            <a:ahLst/>
            <a:cxnLst/>
            <a:rect l="0" t="0" r="0" b="0"/>
            <a:pathLst>
              <a:path w="2199642" h="538481">
                <a:moveTo>
                  <a:pt x="0" y="0"/>
                </a:moveTo>
                <a:lnTo>
                  <a:pt x="2199641" y="0"/>
                </a:lnTo>
                <a:lnTo>
                  <a:pt x="219964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3D7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860800"/>
            <a:ext cx="8937453" cy="2978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6759" y="973505"/>
            <a:ext cx="8388515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222223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样式声明（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declaration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告诉浏览器</a:t>
            </a:r>
            <a:endParaRPr lang="en-US" altLang="zh-CN" sz="4000" dirty="0" smtClean="0">
              <a:solidFill>
                <a:srgbClr val="222223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如何渲染那些页面上被选中的元素。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9754" y="4417491"/>
            <a:ext cx="3406382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p {        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color: red;  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8383" y="5645581"/>
            <a:ext cx="123751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样式声明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34519" y="4333925"/>
            <a:ext cx="1224281" cy="576581"/>
          </a:xfrm>
          <a:custGeom>
            <a:avLst/>
            <a:gdLst/>
            <a:ahLst/>
            <a:cxnLst/>
            <a:rect l="0" t="0" r="0" b="0"/>
            <a:pathLst>
              <a:path w="1224281" h="576581">
                <a:moveTo>
                  <a:pt x="0" y="0"/>
                </a:moveTo>
                <a:lnTo>
                  <a:pt x="1224280" y="0"/>
                </a:lnTo>
                <a:lnTo>
                  <a:pt x="1224280" y="576580"/>
                </a:lnTo>
                <a:lnTo>
                  <a:pt x="0" y="576580"/>
                </a:lnTo>
                <a:close/>
              </a:path>
            </a:pathLst>
          </a:custGeom>
          <a:solidFill>
            <a:srgbClr val="FFFF67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286359" y="52584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092050" y="48685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5579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379579" y="5548045"/>
            <a:ext cx="1950722" cy="538481"/>
          </a:xfrm>
          <a:custGeom>
            <a:avLst/>
            <a:gdLst/>
            <a:ahLst/>
            <a:cxnLst/>
            <a:rect l="0" t="0" r="0" b="0"/>
            <a:pathLst>
              <a:path w="1950722" h="538481">
                <a:moveTo>
                  <a:pt x="0" y="0"/>
                </a:moveTo>
                <a:lnTo>
                  <a:pt x="1950721" y="0"/>
                </a:lnTo>
                <a:lnTo>
                  <a:pt x="195072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379579" y="5548045"/>
            <a:ext cx="1950722" cy="538481"/>
          </a:xfrm>
          <a:custGeom>
            <a:avLst/>
            <a:gdLst/>
            <a:ahLst/>
            <a:cxnLst/>
            <a:rect l="0" t="0" r="0" b="0"/>
            <a:pathLst>
              <a:path w="1950722" h="538481">
                <a:moveTo>
                  <a:pt x="0" y="0"/>
                </a:moveTo>
                <a:lnTo>
                  <a:pt x="1950721" y="0"/>
                </a:lnTo>
                <a:lnTo>
                  <a:pt x="195072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41B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860800"/>
            <a:ext cx="8937453" cy="2978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7999" y="973505"/>
            <a:ext cx="7705956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属性（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property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是指将被渲染的</a:t>
            </a:r>
            <a:endParaRPr lang="en-US" altLang="zh-CN" sz="4000" dirty="0" smtClean="0">
              <a:solidFill>
                <a:srgbClr val="222223"/>
              </a:solidFill>
              <a:latin typeface="Times New Roman" panose="02020603050405020304"/>
            </a:endParaRPr>
          </a:p>
          <a:p>
            <a:pPr lvl="0" defTabSz="-635">
              <a:lnSpc>
                <a:spcPts val="4470"/>
              </a:lnSpc>
              <a:tabLst>
                <a:tab pos="127000" algn="l"/>
              </a:tabLst>
              <a:defRPr/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元素样式的某个方面。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5504" y="4417491"/>
            <a:ext cx="273312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p {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color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:    red; }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559" y="5645581"/>
            <a:ext cx="92813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属性名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3175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9622" y="633393"/>
            <a:ext cx="8107989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从文档树开始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…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8250" y="3205161"/>
            <a:ext cx="7064434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document tree</a:t>
            </a:r>
            <a:endParaRPr lang="zh-CN" altLang="en-US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ts val="10055"/>
              </a:lnSpc>
            </a:pP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157579" y="4333925"/>
            <a:ext cx="754381" cy="576581"/>
          </a:xfrm>
          <a:custGeom>
            <a:avLst/>
            <a:gdLst/>
            <a:ahLst/>
            <a:cxnLst/>
            <a:rect l="0" t="0" r="0" b="0"/>
            <a:pathLst>
              <a:path w="754381" h="576581">
                <a:moveTo>
                  <a:pt x="0" y="0"/>
                </a:moveTo>
                <a:lnTo>
                  <a:pt x="754380" y="0"/>
                </a:lnTo>
                <a:lnTo>
                  <a:pt x="754380" y="576580"/>
                </a:lnTo>
                <a:lnTo>
                  <a:pt x="0" y="576580"/>
                </a:lnTo>
                <a:close/>
              </a:path>
            </a:pathLst>
          </a:custGeom>
          <a:solidFill>
            <a:srgbClr val="FFFF67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72259" y="52584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577950" y="48685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865479" y="5548045"/>
            <a:ext cx="1950722" cy="538481"/>
          </a:xfrm>
          <a:custGeom>
            <a:avLst/>
            <a:gdLst/>
            <a:ahLst/>
            <a:cxnLst/>
            <a:rect l="0" t="0" r="0" b="0"/>
            <a:pathLst>
              <a:path w="1950722" h="538481">
                <a:moveTo>
                  <a:pt x="0" y="0"/>
                </a:moveTo>
                <a:lnTo>
                  <a:pt x="1950721" y="0"/>
                </a:lnTo>
                <a:lnTo>
                  <a:pt x="195072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865479" y="5548045"/>
            <a:ext cx="1950722" cy="538481"/>
          </a:xfrm>
          <a:custGeom>
            <a:avLst/>
            <a:gdLst/>
            <a:ahLst/>
            <a:cxnLst/>
            <a:rect l="0" t="0" r="0" b="0"/>
            <a:pathLst>
              <a:path w="1950722" h="538481">
                <a:moveTo>
                  <a:pt x="0" y="0"/>
                </a:moveTo>
                <a:lnTo>
                  <a:pt x="1950721" y="0"/>
                </a:lnTo>
                <a:lnTo>
                  <a:pt x="195072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461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83185" y="3854450"/>
            <a:ext cx="8937453" cy="2978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4059" y="973505"/>
            <a:ext cx="7460376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属性值（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value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指为样式属性所</a:t>
            </a:r>
            <a:endParaRPr lang="en-US" altLang="zh-CN" sz="4000" dirty="0" smtClean="0">
              <a:solidFill>
                <a:srgbClr val="222223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设置的具体样式。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6000" y="4417491"/>
            <a:ext cx="2444580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p { color: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red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6394" y="5644311"/>
            <a:ext cx="928139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属性值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99339" y="1407210"/>
            <a:ext cx="4784964" cy="2680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5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现在，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…</a:t>
            </a:r>
            <a:endParaRPr lang="en-US" altLang="zh-CN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80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什么是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839" y="4150410"/>
            <a:ext cx="5212966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属性继承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?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AED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753100" y="3124200"/>
            <a:ext cx="3721100" cy="3714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5939" y="973505"/>
            <a:ext cx="860652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所谓“属性继承”是指特定的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属性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被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向下传递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到后代元素身上。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DAC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6759" y="973505"/>
            <a:ext cx="756835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我们通过使用下面的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HTML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代码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endParaRPr lang="en-US" altLang="zh-CN" sz="4000" b="1" dirty="0" smtClean="0">
              <a:solidFill>
                <a:srgbClr val="96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来具体说明“属性继承”现象。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699" y="4209211"/>
            <a:ext cx="62517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&lt;p&gt;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100" y="4666411"/>
            <a:ext cx="489557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Lorem </a:t>
            </a:r>
            <a:r>
              <a:rPr lang="pt-BR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&lt;em&gt;</a:t>
            </a:r>
            <a:r>
              <a:rPr lang="pt-BR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ipsum</a:t>
            </a:r>
            <a:r>
              <a:rPr lang="pt-BR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&lt;/em&gt; </a:t>
            </a:r>
            <a:r>
              <a:rPr lang="pt-BR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dolor</a:t>
            </a:r>
            <a:endParaRPr lang="pt-BR" altLang="zh-CN" sz="3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pt-BR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sit amet consect etuer.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1699" y="5580811"/>
            <a:ext cx="735779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&lt;/p&gt;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15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199" y="2870200"/>
            <a:ext cx="3479800" cy="292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579" y="970965"/>
            <a:ext cx="621163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注意到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被包含在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3659" y="1580565"/>
            <a:ext cx="378308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&lt;p&gt;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元素之内。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43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860800"/>
            <a:ext cx="8937453" cy="2978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8979" y="973505"/>
            <a:ext cx="7615867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我们接着继续使用该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CSS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代码。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91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我们注意到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元素目前是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9300" y="2192705"/>
            <a:ext cx="257282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没被选中！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439" y="4417491"/>
            <a:ext cx="2444580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</a:t>
            </a: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color: red;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04800" y="56394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310489" y="52495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5581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30659" y="59290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130659" y="59290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587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36700" y="3860800"/>
            <a:ext cx="7454900" cy="2978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6439" y="970965"/>
            <a:ext cx="6141105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605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但在浏览器中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&lt;p&gt;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和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685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元素都变成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红色啦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100" y="6026581"/>
            <a:ext cx="143789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&lt;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anose="02020603050405020304"/>
              </a:rPr>
              <a:t>em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&gt; 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元素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BF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949700" y="3251200"/>
            <a:ext cx="5867400" cy="358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4579" y="970965"/>
            <a:ext cx="7875554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为啥子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元素变成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红色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的呢？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3239" y="1583105"/>
            <a:ext cx="860652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这个元素可是没有被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渲染过的呀！</a:t>
            </a:r>
            <a:endParaRPr lang="zh-CN" altLang="en-US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EA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251200"/>
            <a:ext cx="4330700" cy="358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299" y="970965"/>
            <a:ext cx="8090356" cy="11798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60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因为这个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元素从那个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60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/>
              </a:rPr>
              <a:t>中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继承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了颜色属性。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55219" y="1407210"/>
            <a:ext cx="2317942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为啥</a:t>
            </a:r>
            <a:endParaRPr lang="en-US" altLang="zh-CN" sz="9000" b="1" dirty="0" smtClean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8719" y="2778810"/>
            <a:ext cx="6953827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“属性继承”</a:t>
            </a:r>
            <a:endParaRPr lang="zh-CN" altLang="en-US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ts val="10055"/>
              </a:lnSpc>
            </a:pP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6759" y="4150410"/>
            <a:ext cx="4053995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很有用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?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ws_107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168900" y="3975100"/>
            <a:ext cx="4445000" cy="2863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759" y="973505"/>
            <a:ext cx="820737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在了解继承机制之前，我们需要了解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6879" y="1583105"/>
            <a:ext cx="205184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什么是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…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359" y="2192705"/>
            <a:ext cx="327044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smtClean="0">
                <a:solidFill>
                  <a:srgbClr val="780000"/>
                </a:solidFill>
                <a:latin typeface="Times New Roman" panose="02020603050405020304"/>
              </a:rPr>
              <a:t>document tree</a:t>
            </a:r>
            <a:r>
              <a:rPr lang="en-US" altLang="zh-CN" sz="400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39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683000" y="3403600"/>
            <a:ext cx="5575300" cy="290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579" y="973505"/>
            <a:ext cx="769441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“属性继承”机制的建造目的就是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想给网页作者提供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编写便利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。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5F4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7759" y="973505"/>
            <a:ext cx="6155531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否则，我们就不得不来为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所有的后代元素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指定属性了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439" y="4209211"/>
            <a:ext cx="2444580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color: red;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0439" y="4666411"/>
            <a:ext cx="3012043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p em { color: red; }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92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46100" y="3632200"/>
            <a:ext cx="46101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2939" y="973505"/>
            <a:ext cx="669253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文件将变得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尺寸非常大，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128" y="1704963"/>
            <a:ext cx="923329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不仅下载缓慢，而且很难来编写和维护。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15700" y="1407210"/>
            <a:ext cx="8112798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难到所有的属性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719" y="2778810"/>
            <a:ext cx="6953827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55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都会遵守继承</a:t>
            </a:r>
            <a:endParaRPr lang="en-US" altLang="zh-CN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55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机制吗？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DB3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597400" y="2413000"/>
            <a:ext cx="4800600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1119" y="973505"/>
            <a:ext cx="758060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不是！并不是所有</a:t>
            </a:r>
            <a:r>
              <a:rPr lang="en-US" altLang="zh-CN" sz="4000" dirty="0" smtClean="0">
                <a:solidFill>
                  <a:srgbClr val="222223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属性都可以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479" y="1583105"/>
            <a:ext cx="171521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被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继承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!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FB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156200" y="2971800"/>
            <a:ext cx="3924300" cy="3867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9059" y="973505"/>
            <a:ext cx="783708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如果每个</a:t>
            </a:r>
            <a:r>
              <a:rPr lang="en-US" altLang="zh-CN" sz="4000" dirty="0" smtClean="0">
                <a:solidFill>
                  <a:srgbClr val="222223"/>
                </a:solidFill>
                <a:latin typeface="Times New Roman" panose="02020603050405020304"/>
              </a:rPr>
              <a:t> CSS 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属性都能自动继承，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4239" y="1583105"/>
            <a:ext cx="5642570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那么这将给网页作者带来</a:t>
            </a:r>
            <a:endParaRPr lang="en-US" altLang="zh-CN" sz="4000" dirty="0" smtClean="0">
              <a:solidFill>
                <a:srgbClr val="222223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巨大的麻烦 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！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725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3251200"/>
            <a:ext cx="5842000" cy="358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8359" y="973505"/>
            <a:ext cx="8207375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</a:tabLst>
              <a:defRPr/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作者将不得不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关闭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	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并不想要被继承</a:t>
            </a:r>
            <a:endParaRPr lang="en-US" altLang="zh-CN" sz="4000" dirty="0" smtClean="0">
              <a:solidFill>
                <a:srgbClr val="222223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</a:tabLst>
              <a:defRPr/>
            </a:pP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的那些</a:t>
            </a:r>
            <a:r>
              <a:rPr lang="en-US" altLang="zh-CN" sz="4000" dirty="0" smtClean="0">
                <a:solidFill>
                  <a:srgbClr val="222223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222223"/>
                </a:solidFill>
                <a:latin typeface="Times New Roman" panose="02020603050405020304"/>
              </a:rPr>
              <a:t>属性。</a:t>
            </a:r>
            <a:endParaRPr lang="zh-CN" altLang="en-US" sz="4000" dirty="0">
              <a:solidFill>
                <a:srgbClr val="222223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74C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588000" y="3098800"/>
            <a:ext cx="4152900" cy="3740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6579" y="973505"/>
            <a:ext cx="410368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例如，你这么想想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2059" y="1583105"/>
            <a:ext cx="6783908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默认情况下，如果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border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（边框）属性被继承了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779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59" y="973505"/>
            <a:ext cx="6476132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我们设想在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元素上应用了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border </a:t>
            </a: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/>
              </a:rPr>
              <a:t>属性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7419" y="4209211"/>
            <a:ext cx="4175823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</a:t>
            </a: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border: 1px solid red;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04800" y="54108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310489" y="50209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5581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30659" y="57004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130659" y="57004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7BF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36700" y="3606801"/>
            <a:ext cx="7454900" cy="3232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319" y="970965"/>
            <a:ext cx="8321189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位于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之内的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元素也自动有了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0359" y="1583105"/>
            <a:ext cx="475611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一个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红色边框。。。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100" y="5797981"/>
            <a:ext cx="143789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&lt;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anose="02020603050405020304"/>
              </a:rPr>
              <a:t>em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&gt; 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元素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6349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32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2044700" y="2946400"/>
            <a:ext cx="5880100" cy="360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7239" y="973505"/>
            <a:ext cx="830727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所有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HTML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文档都是“树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（</a:t>
            </a:r>
            <a:r>
              <a:rPr lang="en-US" altLang="zh-CN" sz="4000" b="1" dirty="0" smtClean="0">
                <a:solidFill>
                  <a:srgbClr val="780000"/>
                </a:solidFill>
                <a:latin typeface="Times New Roman" panose="02020603050405020304"/>
              </a:rPr>
              <a:t>tree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）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”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04800" y="54108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310489" y="50209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5581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30659" y="57004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130659" y="57004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804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36700" y="3606801"/>
            <a:ext cx="7454900" cy="3232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1126" y="847707"/>
            <a:ext cx="7615867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万幸的是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border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（边框）是不会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被 继承 的。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元素不会有一个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红边框。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100" y="5797981"/>
            <a:ext cx="143789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&lt;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anose="02020603050405020304"/>
              </a:rPr>
              <a:t>em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&gt; 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元素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43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597400" y="3022600"/>
            <a:ext cx="5279853" cy="3816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9239" y="973505"/>
            <a:ext cx="7181453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一般来说，只有那些能给我们的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工作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带来便利的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CSS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 属性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才会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有拥有继承机制。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11000" y="1407210"/>
            <a:ext cx="7530908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因而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, 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究竟哪些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459" y="2778810"/>
            <a:ext cx="7910820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CSS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属性可以被</a:t>
            </a:r>
            <a:endParaRPr lang="en-US" altLang="zh-CN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继承呢？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8F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3251200"/>
            <a:ext cx="4470400" cy="358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6579" y="973505"/>
            <a:ext cx="770884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下面的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属性是可以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被继承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…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8859" y="966647"/>
            <a:ext cx="6092117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azimuth, border-collapse, border-spacing,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779" y="1393367"/>
            <a:ext cx="6807889" cy="29994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13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caption-side, color, cursor, direction, elevation,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			empty-cells, font-family, font-size, font-style,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		font-variant, font-weight, font, letter-spacing,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line-height, list-style-image, list-style-position,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list-style-type, list-style, orphans, pitch-range,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pitch, quotes, richness, speak-header, speak-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8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	numeral, speak-punctuation, speak, speech-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39" y="4382947"/>
            <a:ext cx="5769015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rate, stress, text-align, text-indent, text-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039" y="4809667"/>
            <a:ext cx="7166834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transform, visibility, voice-family, volume, white-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9139" y="5236387"/>
            <a:ext cx="423994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space, widows, word-spacing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902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000" y="3556000"/>
            <a:ext cx="3416300" cy="3283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0539" y="973505"/>
            <a:ext cx="608019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啊？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!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怎么有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这么多属性？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91F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711200" y="3175000"/>
            <a:ext cx="2197100" cy="353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4359" y="973505"/>
            <a:ext cx="718145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为了简化理解，我们在这些属性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集合中找到若干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关键组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 出来。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94A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708400" y="2870200"/>
            <a:ext cx="5372100" cy="3949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4999" y="973505"/>
            <a:ext cx="732091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文本相关的属性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是可以继承的：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8859" y="966647"/>
            <a:ext cx="6092117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azimuth, border-collapse, border-spacing,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779" y="1393367"/>
            <a:ext cx="6796091" cy="30136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13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caption-side, color, cursor, direction, elevation,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		empty-cells,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font-family, font-size, font-style,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		font-variant, font-weight, font, letter-spacing,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line-height, </a:t>
            </a: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list-style-image, list-style-position,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list-style-type, list-style, orphans, pitch-range,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pitch, quotes, richness, speak-header, speak-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8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numeral, speak-punctuation, speak, speech-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39" y="4382947"/>
            <a:ext cx="5700984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rate, stress,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text-align, text-indent, text-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039" y="4809667"/>
            <a:ext cx="7166834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transform, </a:t>
            </a: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visibility, voice-family, volume, white-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9139" y="5236387"/>
            <a:ext cx="422686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space, widows,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word-spacing</a:t>
            </a:r>
            <a:endParaRPr lang="zh-CN" altLang="en-US" sz="2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9D0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092700" y="2438400"/>
            <a:ext cx="4784553" cy="4400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118" y="1347773"/>
            <a:ext cx="959076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List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（列表）相关的属性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也是可以继承的：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4F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866899" y="2717800"/>
            <a:ext cx="6108700" cy="300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5179" y="973505"/>
            <a:ext cx="59263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文档树由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HTML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元素构成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8859" y="966647"/>
            <a:ext cx="6092117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azimuth, border-collapse, border-spacing,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779" y="1393367"/>
            <a:ext cx="6807889" cy="30136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13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caption-side, color, cursor, direction, elevation,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		empty-cells, font-family, font-size, font-style,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	font-variant, font-weight, font, letter-spacing,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line-height,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list-style-image, list-style-position,</a:t>
            </a:r>
            <a:endParaRPr lang="en-US" altLang="zh-CN" sz="28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		list-style-type, list-style, </a:t>
            </a: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orphans, pitch-range,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pitch, quotes, richness, speak-header, speak-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8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numeral, speak-punctuation, speak, speech-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39" y="4382947"/>
            <a:ext cx="5769015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rate, stress, text-align, text-indent, text-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039" y="4809667"/>
            <a:ext cx="7166834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transform, visibility, voice-family, volume, white-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9139" y="5236387"/>
            <a:ext cx="423994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space, widows, word-spacing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47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68300" y="3556000"/>
            <a:ext cx="3924300" cy="283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1359" y="973505"/>
            <a:ext cx="384720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并且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更重要的是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9359" y="1583105"/>
            <a:ext cx="805989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Color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（颜色）属性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也是能继承的：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8859" y="966647"/>
            <a:ext cx="6092117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azimuth, border-collapse, border-spacing,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2779" y="1393367"/>
            <a:ext cx="6807889" cy="29994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13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caption-side, 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/>
              </a:rPr>
              <a:t>color</a:t>
            </a: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, cursor, direction, elevation,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		empty-cells, font-family, font-size, font-style,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	font-variant, font-weight, font, letter-spacing,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line-height, list-style-image, list-style-position,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list-style-type, list-style, orphans, pitch-range,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6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pitch, quotes, richness, speak-header, speak-</a:t>
            </a:r>
            <a:endParaRPr lang="en-US" altLang="zh-CN" sz="2800" smtClean="0">
              <a:solidFill>
                <a:srgbClr val="C8C8C9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380"/>
              </a:lnSpc>
              <a:buClrTx/>
              <a:buSzTx/>
              <a:buNone/>
              <a:tabLst>
                <a:tab pos="76200" algn="l"/>
                <a:tab pos="101600" algn="l"/>
                <a:tab pos="165100" algn="l"/>
                <a:tab pos="190500" algn="l"/>
                <a:tab pos="203200" algn="l"/>
              </a:tabLst>
              <a:defRPr/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			numeral, speak-punctuation, speak, speech-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39" y="4382947"/>
            <a:ext cx="5769015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rate, stress, text-align, text-indent, text-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039" y="4809667"/>
            <a:ext cx="7166834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transform, visibility, voice-family, volume, white-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9139" y="5236387"/>
            <a:ext cx="4239943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30"/>
              </a:lnSpc>
            </a:pPr>
            <a:r>
              <a:rPr lang="en-US" altLang="zh-CN" sz="2800" smtClean="0">
                <a:solidFill>
                  <a:srgbClr val="C8C8C9"/>
                </a:solidFill>
                <a:latin typeface="Times New Roman" panose="02020603050405020304"/>
              </a:rPr>
              <a:t>space, widows, word-spacing</a:t>
            </a:r>
            <a:endParaRPr lang="zh-CN" altLang="en-US" sz="2800">
              <a:solidFill>
                <a:srgbClr val="C8C8C9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52859" y="2093010"/>
            <a:ext cx="6774290" cy="2680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55"/>
              </a:lnSpc>
              <a:buClrTx/>
              <a:buSzTx/>
              <a:buNone/>
              <a:tabLst>
                <a:tab pos="228600" algn="l"/>
              </a:tabLst>
              <a:defRPr/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 font-size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可以</a:t>
            </a:r>
            <a:endParaRPr lang="en-US" altLang="zh-CN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800"/>
              </a:lnSpc>
              <a:buClrTx/>
              <a:buSzTx/>
              <a:buNone/>
              <a:tabLst>
                <a:tab pos="228600" algn="l"/>
              </a:tabLst>
              <a:defRPr/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	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继承吗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?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F0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3606801"/>
            <a:ext cx="3822700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9359" y="973505"/>
            <a:ext cx="447398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简单的答案：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“yes”.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0239" y="1583105"/>
            <a:ext cx="756777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然而，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属性是采用了一种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与众不同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 的继承方式。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4D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178300" y="3022600"/>
            <a:ext cx="5537200" cy="3816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70" y="847707"/>
            <a:ext cx="898643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不同于直接继承元素的原始属性值，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真正被继承的值是一种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被计算过的值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。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A0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238500"/>
            <a:ext cx="5257800" cy="3600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9939" y="973505"/>
            <a:ext cx="8465459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在解释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属性如何被继承之前，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800"/>
              </a:lnSpc>
              <a:buClrTx/>
              <a:buSzTx/>
              <a:buNone/>
              <a:tabLst>
                <a:tab pos="1651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我们看一看：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440" y="2205029"/>
            <a:ext cx="699710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为啥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font-size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属性不被直接继承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BF0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711200" y="3606801"/>
            <a:ext cx="8966200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3300" y="973505"/>
            <a:ext cx="577940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我们还是以先前用到的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同一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HTML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代码例子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开始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319" y="4193971"/>
            <a:ext cx="62517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&lt;p&gt;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719" y="4651171"/>
            <a:ext cx="489557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Lorem </a:t>
            </a: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&lt;em&gt;</a:t>
            </a: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ipsum</a:t>
            </a: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&lt;/em&gt; </a:t>
            </a: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dolor</a:t>
            </a:r>
            <a:endParaRPr lang="pt-BR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sit amet consect etuer.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5319" y="5565571"/>
            <a:ext cx="735779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&lt;/p&gt;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41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199" y="2870200"/>
            <a:ext cx="3479800" cy="292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4859" y="970965"/>
            <a:ext cx="5512728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605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跟原来一样，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800"/>
              </a:lnSpc>
              <a:buClrTx/>
              <a:buSzTx/>
              <a:buNone/>
              <a:tabLst>
                <a:tab pos="762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包含在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&lt;p&gt;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之中。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C93E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860800"/>
            <a:ext cx="8937453" cy="2978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0379" y="973505"/>
            <a:ext cx="8617744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现在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 font-size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样式仅应用在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&lt;p&gt;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元素</a:t>
            </a: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/>
              </a:rPr>
              <a:t>。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元素并没有被选中。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6779" y="4422571"/>
            <a:ext cx="321402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</a:t>
            </a: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font-size: 80%; 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75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790699" y="2540000"/>
            <a:ext cx="6527800" cy="401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000" y="973505"/>
            <a:ext cx="461985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文档树好比你的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家谱</a:t>
            </a:r>
            <a:endParaRPr lang="zh-CN" altLang="en-US" sz="4000" b="1" dirty="0">
              <a:solidFill>
                <a:srgbClr val="78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12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927600" y="3708400"/>
            <a:ext cx="420370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3879" y="973505"/>
            <a:ext cx="812401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如果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的数值有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80%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被继承，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994" y="1776401"/>
            <a:ext cx="9090630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那么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的大小将会是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元素的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80%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339700" y="53346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145389" y="49447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65559" y="56242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65559" y="56242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D62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36700" y="3606801"/>
            <a:ext cx="7454900" cy="3232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8879" y="973505"/>
            <a:ext cx="6668492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那么，实际渲染出的页面应该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如下图所示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：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1000" y="5721781"/>
            <a:ext cx="143789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&lt;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anose="02020603050405020304"/>
              </a:rPr>
              <a:t>em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&gt; 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元素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339700" y="5334685"/>
            <a:ext cx="1" cy="751841"/>
          </a:xfrm>
          <a:custGeom>
            <a:avLst/>
            <a:gdLst/>
            <a:ahLst/>
            <a:cxnLst/>
            <a:rect l="0" t="0" r="0" b="0"/>
            <a:pathLst>
              <a:path w="1" h="751841">
                <a:moveTo>
                  <a:pt x="0" y="75184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145389" y="4944795"/>
            <a:ext cx="393701" cy="396241"/>
          </a:xfrm>
          <a:custGeom>
            <a:avLst/>
            <a:gdLst/>
            <a:ahLst/>
            <a:cxnLst/>
            <a:rect l="0" t="0" r="0" b="0"/>
            <a:pathLst>
              <a:path w="393701" h="396241">
                <a:moveTo>
                  <a:pt x="393700" y="396240"/>
                </a:moveTo>
                <a:lnTo>
                  <a:pt x="19812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65559" y="56242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65559" y="5624245"/>
            <a:ext cx="2725421" cy="538481"/>
          </a:xfrm>
          <a:custGeom>
            <a:avLst/>
            <a:gdLst/>
            <a:ahLst/>
            <a:cxnLst/>
            <a:rect l="0" t="0" r="0" b="0"/>
            <a:pathLst>
              <a:path w="2725421" h="538481">
                <a:moveTo>
                  <a:pt x="0" y="0"/>
                </a:moveTo>
                <a:lnTo>
                  <a:pt x="2725420" y="0"/>
                </a:lnTo>
                <a:lnTo>
                  <a:pt x="272542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DA60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36700" y="3606801"/>
            <a:ext cx="7454900" cy="3232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639" y="973505"/>
            <a:ext cx="7936468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然而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这不是事实！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915"/>
              </a:lnSpc>
              <a:buClrTx/>
              <a:buSzTx/>
              <a:buNone/>
              <a:tabLst>
                <a:tab pos="2667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元素的大小与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一模一样！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1000" y="5721781"/>
            <a:ext cx="143789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&lt;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 panose="02020603050405020304"/>
              </a:rPr>
              <a:t>em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anose="02020603050405020304"/>
              </a:rPr>
              <a:t>&gt; 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/>
              </a:rPr>
              <a:t>元素</a:t>
            </a:r>
            <a:endParaRPr lang="zh-CN" altLang="en-US" sz="24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DE4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599" y="2717800"/>
            <a:ext cx="7594600" cy="4121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3879" y="973505"/>
            <a:ext cx="903612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那么，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font-size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究竟是如何继承法儿呢？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08A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6248400" y="3251200"/>
            <a:ext cx="2159000" cy="358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3939" y="973505"/>
            <a:ext cx="526426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我们来看看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三个例子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…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2F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059" y="973505"/>
            <a:ext cx="4616648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当然，用的例子还是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先前的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HTML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代码</a:t>
            </a:r>
            <a:endParaRPr lang="zh-CN" altLang="en-US" sz="4000" b="1" dirty="0" smtClean="0">
              <a:solidFill>
                <a:srgbClr val="96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1699" y="4209211"/>
            <a:ext cx="62517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&lt;p&gt;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100" y="4666411"/>
            <a:ext cx="4895571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Lorem </a:t>
            </a: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&lt;em&gt;</a:t>
            </a: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ipsum</a:t>
            </a: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&lt;/em&gt; </a:t>
            </a: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dolor</a:t>
            </a:r>
            <a:endParaRPr lang="pt-BR" altLang="zh-CN" sz="30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pt-BR" altLang="zh-CN" sz="3000" smtClean="0">
                <a:solidFill>
                  <a:srgbClr val="000000"/>
                </a:solidFill>
                <a:latin typeface="Times New Roman" panose="02020603050405020304"/>
              </a:rPr>
              <a:t>sit amet consect etuer.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1699" y="5580811"/>
            <a:ext cx="735779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&lt;/p&gt;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84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199" y="2870200"/>
            <a:ext cx="3479800" cy="292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9059" y="973505"/>
            <a:ext cx="718626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该代码对应的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文档树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也是一样滴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78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0479" y="2093010"/>
            <a:ext cx="2120773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例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1: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572" y="3464610"/>
            <a:ext cx="7521290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Pixels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（像素）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C2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59" y="973505"/>
            <a:ext cx="778738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元素被赋予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14px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 的字体大小。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779" y="4168571"/>
            <a:ext cx="327814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font-size: </a:t>
            </a: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14px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2546" y="2205029"/>
            <a:ext cx="7476406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</a:rPr>
              <a:t>注：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</a:rPr>
              <a:t>不推荐以像素作为字体大小单位，因为一些老的浏览器比如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</a:rPr>
              <a:t>IE5,IE6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</a:rPr>
              <a:t>等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01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</a:rPr>
              <a:t>其可访问性存在问题。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F076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721101"/>
            <a:ext cx="4457700" cy="3117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2939" y="973505"/>
            <a:ext cx="7780976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像素值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(14px)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覆盖了浏览器的缺省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8359" y="1583105"/>
            <a:ext cx="6200415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字体值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(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大约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16px). 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新的像素值（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14px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）被后代</a:t>
            </a:r>
            <a:endParaRPr lang="en-US" altLang="zh-CN" sz="4000" b="1" dirty="0" smtClean="0">
              <a:solidFill>
                <a:srgbClr val="96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元素继承下去！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456279" y="4333925"/>
            <a:ext cx="861062" cy="1"/>
          </a:xfrm>
          <a:custGeom>
            <a:avLst/>
            <a:gdLst/>
            <a:ahLst/>
            <a:cxnLst/>
            <a:rect l="0" t="0" r="0" b="0"/>
            <a:pathLst>
              <a:path w="861062" h="1">
                <a:moveTo>
                  <a:pt x="861061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66389" y="4139615"/>
            <a:ext cx="396241" cy="393701"/>
          </a:xfrm>
          <a:custGeom>
            <a:avLst/>
            <a:gdLst/>
            <a:ahLst/>
            <a:cxnLst/>
            <a:rect l="0" t="0" r="0" b="0"/>
            <a:pathLst>
              <a:path w="396241" h="393701">
                <a:moveTo>
                  <a:pt x="396240" y="0"/>
                </a:moveTo>
                <a:lnTo>
                  <a:pt x="0" y="195580"/>
                </a:lnTo>
                <a:lnTo>
                  <a:pt x="396240" y="3937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139540" y="4029125"/>
            <a:ext cx="2339341" cy="541021"/>
          </a:xfrm>
          <a:custGeom>
            <a:avLst/>
            <a:gdLst/>
            <a:ahLst/>
            <a:cxnLst/>
            <a:rect l="0" t="0" r="0" b="0"/>
            <a:pathLst>
              <a:path w="2339341" h="541021">
                <a:moveTo>
                  <a:pt x="0" y="0"/>
                </a:moveTo>
                <a:lnTo>
                  <a:pt x="2339340" y="0"/>
                </a:lnTo>
                <a:lnTo>
                  <a:pt x="2339340" y="541020"/>
                </a:lnTo>
                <a:lnTo>
                  <a:pt x="0" y="54102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19F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99" y="3175000"/>
            <a:ext cx="6108700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000" y="973505"/>
            <a:ext cx="692817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一个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祖先</a:t>
            </a:r>
            <a:r>
              <a:rPr lang="en-US" altLang="zh-CN" sz="4000" b="1" dirty="0" smtClean="0">
                <a:solidFill>
                  <a:srgbClr val="78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指所有能够连接到的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0759" y="1583105"/>
            <a:ext cx="564257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508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处于文档树顶端的元素。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8500" y="412920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祖先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0952" y="3086785"/>
          <a:ext cx="8594084" cy="2532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1947"/>
                <a:gridCol w="2096118"/>
                <a:gridCol w="4506019"/>
              </a:tblGrid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元素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属性值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计算值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缺省字体大小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&lt;body&gt;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&lt;p&gt;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14px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14px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&lt;em&gt;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继承值 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14px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8639" y="970965"/>
            <a:ext cx="7231147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这样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元素继承的数值为：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1479" y="1583105"/>
            <a:ext cx="1054776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14px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78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6979" y="2093010"/>
            <a:ext cx="3476914" cy="2680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5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例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 2:</a:t>
            </a:r>
            <a:endParaRPr lang="en-US" altLang="zh-CN" sz="9000" b="1" dirty="0" smtClean="0">
              <a:solidFill>
                <a:srgbClr val="FFFF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800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百分比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1E4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59" y="973505"/>
            <a:ext cx="661880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CSS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给出的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&lt;p&gt;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元素的属性值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0704" y="1547545"/>
            <a:ext cx="384881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font-size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为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85%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6779" y="4168571"/>
            <a:ext cx="3214021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font-size: </a:t>
            </a: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85%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82C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4470400"/>
            <a:ext cx="4127500" cy="2368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2939" y="973505"/>
            <a:ext cx="7609455" cy="17312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浏览器缺省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font-size(16px)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540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百分比值（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85%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）一起进行运算：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lvl="0" defTabSz="-635">
              <a:lnSpc>
                <a:spcPts val="4470"/>
              </a:lnSpc>
              <a:tabLst>
                <a:tab pos="3048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(16px x 85% =13.6px)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556" y="2802305"/>
            <a:ext cx="967252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lvl="0" defTabSz="-635">
              <a:lnSpc>
                <a:spcPts val="4470"/>
              </a:lnSpc>
              <a:tabLst>
                <a:tab pos="3048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后代元素继承的是该运算结果（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13.6px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）。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0952" y="3086785"/>
          <a:ext cx="8594084" cy="2532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1947"/>
                <a:gridCol w="2096118"/>
                <a:gridCol w="4506019"/>
              </a:tblGrid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元素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属性值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计算值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缺省字体大小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&lt;body&gt;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&lt;p&gt;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85%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 x 85% = </a:t>
                      </a: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&lt;em&gt;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继承的值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8639" y="970965"/>
            <a:ext cx="5677836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the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元素继承了这个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4939" y="1583105"/>
            <a:ext cx="362599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13.6px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计算值。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78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0479" y="2093010"/>
            <a:ext cx="2120773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例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3: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4520" y="3464610"/>
            <a:ext cx="1859483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EM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4B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59" y="973505"/>
            <a:ext cx="634949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&lt;p&gt;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元素得到的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值为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4059" y="1583105"/>
            <a:ext cx="1425070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.85em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7999" y="2788462"/>
            <a:ext cx="6939913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</a:rPr>
              <a:t>Note: Avoid using EMs for font-size values under 1em as IE5 renders these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9379" y="3062782"/>
            <a:ext cx="5312801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</a:rPr>
              <a:t>values in pixels instead of EMs (.8em is rendered as 8px).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779" y="4168571"/>
            <a:ext cx="3460884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p { font-size: </a:t>
            </a: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.85em</a:t>
            </a:r>
            <a:r>
              <a:rPr lang="en-US" altLang="zh-CN" sz="300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zh-CN" altLang="en-US" sz="30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8D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483101"/>
            <a:ext cx="4114800" cy="23559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59" y="973505"/>
            <a:ext cx="7766550" cy="23467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  <a:tab pos="241300" algn="l"/>
                <a:tab pos="317500" algn="l"/>
              </a:tabLst>
              <a:defRPr/>
            </a:pPr>
            <a:r>
              <a:rPr lang="en-US" altLang="zh-CN" dirty="0" smtClean="0"/>
              <a:t>		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浏览器缺省值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font-size(16px) 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  <a:tab pos="241300" algn="l"/>
                <a:tab pos="3175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根据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EM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值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(.85em)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进行计算，可以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15900" algn="l"/>
                <a:tab pos="241300" algn="l"/>
                <a:tab pos="3175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得出一个计算结果：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800"/>
              </a:lnSpc>
              <a:buClrTx/>
              <a:buSzTx/>
              <a:buNone/>
              <a:tabLst>
                <a:tab pos="215900" algn="l"/>
                <a:tab pos="241300" algn="l"/>
                <a:tab pos="3175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	16px x .85em = 13.6px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6179" y="3411905"/>
            <a:ext cx="720389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292100" algn="l"/>
              </a:tabLst>
              <a:defRPr/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该计算结果由后代元素所继承！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0952" y="3086785"/>
          <a:ext cx="8594084" cy="2532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1947"/>
                <a:gridCol w="2096118"/>
                <a:gridCol w="4506019"/>
              </a:tblGrid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元素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属性值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计算值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缺省字体大小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&lt;body&gt;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&lt;p&gt;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.85em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 x .85em = </a:t>
                      </a: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&lt;em&gt;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继承的值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8639" y="970965"/>
            <a:ext cx="6205225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这样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,  &lt;</a:t>
            </a:r>
            <a:r>
              <a:rPr lang="en-US" altLang="zh-CN" sz="4000" dirty="0" err="1" smtClean="0">
                <a:solidFill>
                  <a:srgbClr val="000000"/>
                </a:solidFill>
                <a:latin typeface="Times New Roman" panose="02020603050405020304"/>
              </a:rPr>
              <a:t>em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&gt;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元素所继承的是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4939" y="1583105"/>
            <a:ext cx="311142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13.6px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计算值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38FF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5753099" y="3517900"/>
            <a:ext cx="3822700" cy="3321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5939" y="973505"/>
            <a:ext cx="615553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刚才的案例都非常的简单。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6359" y="1583105"/>
            <a:ext cx="616354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要是再复杂一些的例子，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使用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不同的元素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会怎样呢？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456279" y="5014645"/>
            <a:ext cx="861062" cy="1"/>
          </a:xfrm>
          <a:custGeom>
            <a:avLst/>
            <a:gdLst/>
            <a:ahLst/>
            <a:cxnLst/>
            <a:rect l="0" t="0" r="0" b="0"/>
            <a:pathLst>
              <a:path w="861062" h="1">
                <a:moveTo>
                  <a:pt x="861061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66389" y="4820335"/>
            <a:ext cx="396241" cy="393701"/>
          </a:xfrm>
          <a:custGeom>
            <a:avLst/>
            <a:gdLst/>
            <a:ahLst/>
            <a:cxnLst/>
            <a:rect l="0" t="0" r="0" b="0"/>
            <a:pathLst>
              <a:path w="396241" h="393701">
                <a:moveTo>
                  <a:pt x="396240" y="0"/>
                </a:moveTo>
                <a:lnTo>
                  <a:pt x="0" y="195580"/>
                </a:lnTo>
                <a:lnTo>
                  <a:pt x="396240" y="3937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918559" y="4709845"/>
            <a:ext cx="2339342" cy="538481"/>
          </a:xfrm>
          <a:custGeom>
            <a:avLst/>
            <a:gdLst/>
            <a:ahLst/>
            <a:cxnLst/>
            <a:rect l="0" t="0" r="0" b="0"/>
            <a:pathLst>
              <a:path w="2339342" h="538481">
                <a:moveTo>
                  <a:pt x="0" y="0"/>
                </a:moveTo>
                <a:lnTo>
                  <a:pt x="2339341" y="0"/>
                </a:lnTo>
                <a:lnTo>
                  <a:pt x="2339341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59999" y="5857925"/>
            <a:ext cx="2070102" cy="5081"/>
          </a:xfrm>
          <a:custGeom>
            <a:avLst/>
            <a:gdLst/>
            <a:ahLst/>
            <a:cxnLst/>
            <a:rect l="0" t="0" r="0" b="0"/>
            <a:pathLst>
              <a:path w="2070102" h="5081">
                <a:moveTo>
                  <a:pt x="0" y="0"/>
                </a:moveTo>
                <a:lnTo>
                  <a:pt x="2070101" y="508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728829" y="5668695"/>
            <a:ext cx="396241" cy="393701"/>
          </a:xfrm>
          <a:custGeom>
            <a:avLst/>
            <a:gdLst/>
            <a:ahLst/>
            <a:cxnLst/>
            <a:rect l="0" t="0" r="0" b="0"/>
            <a:pathLst>
              <a:path w="396241" h="393701">
                <a:moveTo>
                  <a:pt x="0" y="393700"/>
                </a:moveTo>
                <a:lnTo>
                  <a:pt x="396240" y="1955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77399" y="5624245"/>
            <a:ext cx="2339341" cy="538481"/>
          </a:xfrm>
          <a:custGeom>
            <a:avLst/>
            <a:gdLst/>
            <a:ahLst/>
            <a:cxnLst/>
            <a:rect l="0" t="0" r="0" b="0"/>
            <a:pathLst>
              <a:path w="2339341" h="538481">
                <a:moveTo>
                  <a:pt x="0" y="0"/>
                </a:moveTo>
                <a:lnTo>
                  <a:pt x="2339340" y="0"/>
                </a:lnTo>
                <a:lnTo>
                  <a:pt x="233934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1DB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99" y="3175000"/>
            <a:ext cx="6108700" cy="300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5819" y="973505"/>
            <a:ext cx="7787388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  <a:tab pos="342900" algn="l"/>
              </a:tabLst>
              <a:defRPr/>
            </a:pPr>
            <a:r>
              <a:rPr lang="en-US" altLang="zh-CN" dirty="0" smtClean="0"/>
              <a:t>		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后代</a:t>
            </a:r>
            <a:r>
              <a:rPr lang="en-US" altLang="zh-CN" sz="4000" b="1" dirty="0" smtClean="0">
                <a:solidFill>
                  <a:srgbClr val="78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指所有连接到的处于文档树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152400" algn="l"/>
                <a:tab pos="3429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底部的元素。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4159" y="480738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后代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799" y="572178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后代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78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0479" y="2778810"/>
            <a:ext cx="2120773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例</a:t>
            </a:r>
            <a:r>
              <a:rPr lang="en-US" altLang="zh-CN" sz="9000" b="1" dirty="0" smtClean="0">
                <a:solidFill>
                  <a:srgbClr val="FFFFFF"/>
                </a:solidFill>
                <a:latin typeface="Times New Roman" panose="02020603050405020304"/>
              </a:rPr>
              <a:t>4: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3D9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606801"/>
            <a:ext cx="8937453" cy="323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7059" y="973505"/>
            <a:ext cx="628377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所有元素都使用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百分比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大小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524" y="4067606"/>
            <a:ext cx="3791102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body { font-size: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85%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en-US" altLang="zh-CN" sz="3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h1 { font-size: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200%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en-US" altLang="zh-CN" sz="3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h2 { font-size: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anose="02020603050405020304"/>
              </a:rPr>
              <a:t>150%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anose="02020603050405020304"/>
              </a:rPr>
              <a:t>; }</a:t>
            </a:r>
            <a:endParaRPr lang="zh-CN" altLang="en-US" sz="3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9759" y="973505"/>
            <a:ext cx="8721939" cy="23083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88900" algn="l"/>
                <a:tab pos="101600" algn="l"/>
                <a:tab pos="177800" algn="l"/>
                <a:tab pos="304800" algn="l"/>
              </a:tabLst>
              <a:defRPr/>
            </a:pPr>
            <a:r>
              <a:rPr lang="en-US" altLang="zh-CN" dirty="0" smtClean="0"/>
              <a:t>				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浏览器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font-size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缺省值（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16px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）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88900" algn="l"/>
                <a:tab pos="101600" algn="l"/>
                <a:tab pos="177800" algn="l"/>
                <a:tab pos="304800" algn="l"/>
              </a:tabLst>
              <a:defRPr/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body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元素的百分比值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(85%)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进行计算，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88900" algn="l"/>
                <a:tab pos="101600" algn="l"/>
                <a:tab pos="177800" algn="l"/>
                <a:tab pos="3048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得出计算结果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(16px x 85% =	13.6px). 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88900" algn="l"/>
                <a:tab pos="101600" algn="l"/>
                <a:tab pos="177800" algn="l"/>
                <a:tab pos="3048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该结果被后代元素所继承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2630" y="3705227"/>
            <a:ext cx="566020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除非有新的数值被指定。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5552" y="2604185"/>
          <a:ext cx="8644886" cy="3548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91995"/>
                <a:gridCol w="2096064"/>
                <a:gridCol w="4556827"/>
              </a:tblGrid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元素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属性值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font-size</a:t>
                      </a:r>
                      <a:r>
                        <a:rPr lang="zh-CN" altLang="en-US" sz="2000" b="0" i="0" dirty="0" smtClean="0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计算值</a:t>
                      </a:r>
                      <a:endParaRPr lang="zh-CN" altLang="en-US" sz="2000" b="0" i="0" dirty="0">
                        <a:solidFill>
                          <a:srgbClr val="FFFFFF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缺省字体大小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大约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&lt;body&gt;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85%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16px x 85% = </a:t>
                      </a: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&lt;h1&gt;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200%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继承值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13.6px x 200% 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27.2px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&lt;h2&gt;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150%</a:t>
                      </a:r>
                      <a:endParaRPr lang="zh-CN" altLang="en-US" sz="2000" b="0" i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继承值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13.6px x 150% 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20.4px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&lt;p&gt;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继承值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504190"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0" i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&lt;em&gt;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未指定</a:t>
                      </a:r>
                      <a:endParaRPr lang="zh-CN" altLang="en-US" sz="20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继承值</a:t>
                      </a:r>
                      <a: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= </a:t>
                      </a:r>
                      <a:r>
                        <a:rPr lang="en-US" altLang="zh-CN" sz="2000" b="0" i="0" dirty="0" smtClean="0">
                          <a:solidFill>
                            <a:srgbClr val="DD0806"/>
                          </a:solidFill>
                          <a:latin typeface="Times New Roman" panose="02020603050405020304"/>
                        </a:rPr>
                        <a:t>13.6px</a:t>
                      </a:r>
                      <a:endParaRPr lang="zh-CN" altLang="en-US" sz="2000" b="0" i="0" dirty="0">
                        <a:solidFill>
                          <a:srgbClr val="DD0806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1879" y="973505"/>
            <a:ext cx="4683975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font-size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继承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000000"/>
                </a:solidFill>
                <a:latin typeface="Times New Roman" panose="02020603050405020304"/>
              </a:rPr>
              <a:t>的步骤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1839" y="2093010"/>
            <a:ext cx="6953827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更有效地使用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1359" y="3464610"/>
            <a:ext cx="4635884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属性继承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9C9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25400" y="1460500"/>
            <a:ext cx="3937000" cy="5378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8999" y="973505"/>
            <a:ext cx="615553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网页作者可以使用继承机制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5179" y="1583105"/>
            <a:ext cx="3895297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编写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高效的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CSS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.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5D92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939800" y="3479800"/>
            <a:ext cx="8937453" cy="3359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3939" y="973505"/>
            <a:ext cx="410368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例如，你可以设置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9119" y="1583105"/>
            <a:ext cx="696536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color, font-size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和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font-family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在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9479" y="2192705"/>
            <a:ext cx="2883803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body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元素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上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779" y="4041571"/>
            <a:ext cx="1049967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body {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1179" y="4498771"/>
            <a:ext cx="1859483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color: #222;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1179" y="4966766"/>
            <a:ext cx="2741135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font-family: arial,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1179" y="5413171"/>
            <a:ext cx="316971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helvetica, sans-serif;</a:t>
            </a:r>
            <a:endParaRPr lang="en-US" altLang="zh-CN" sz="3000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font-size: 90%;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6779" y="6327571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D5B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99" y="3175000"/>
            <a:ext cx="6108700" cy="3009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759" y="973505"/>
            <a:ext cx="769441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这些属性将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被所有后代元素所继承</a:t>
            </a:r>
            <a:endParaRPr lang="zh-CN" altLang="en-US" sz="4000" b="1" dirty="0">
              <a:solidFill>
                <a:srgbClr val="96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85879" y="973505"/>
            <a:ext cx="718145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后面，你可以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覆盖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这些属性，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视需要，可以设置新的颜色值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…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7A47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877253" cy="6839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6779" y="536371"/>
            <a:ext cx="1049967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body {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1179" y="993571"/>
            <a:ext cx="1859483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color: #222;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179" y="1450771"/>
            <a:ext cx="2741135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font-family: arial,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179" y="1907971"/>
            <a:ext cx="316971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helvetica, sans-serif;</a:t>
            </a:r>
            <a:endParaRPr lang="en-US" altLang="zh-CN" sz="3000" smtClean="0">
              <a:solidFill>
                <a:srgbClr val="808081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font-size: 90%;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779" y="2822371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779" y="3736771"/>
            <a:ext cx="415498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h1, h2, h3 { color: green; }</a:t>
            </a:r>
            <a:endParaRPr lang="pt-BR" altLang="zh-CN" sz="3000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h4, h5, h6 { color: black; }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443579" y="4316145"/>
            <a:ext cx="861062" cy="1"/>
          </a:xfrm>
          <a:custGeom>
            <a:avLst/>
            <a:gdLst/>
            <a:ahLst/>
            <a:cxnLst/>
            <a:rect l="0" t="0" r="0" b="0"/>
            <a:pathLst>
              <a:path w="861062" h="1">
                <a:moveTo>
                  <a:pt x="861061" y="0"/>
                </a:moveTo>
                <a:lnTo>
                  <a:pt x="0" y="0"/>
                </a:lnTo>
              </a:path>
            </a:pathLst>
          </a:custGeom>
          <a:ln w="127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56229" y="4121835"/>
            <a:ext cx="393701" cy="393701"/>
          </a:xfrm>
          <a:custGeom>
            <a:avLst/>
            <a:gdLst/>
            <a:ahLst/>
            <a:cxnLst/>
            <a:rect l="0" t="0" r="0" b="0"/>
            <a:pathLst>
              <a:path w="393701" h="393701">
                <a:moveTo>
                  <a:pt x="393700" y="0"/>
                </a:moveTo>
                <a:lnTo>
                  <a:pt x="0" y="198120"/>
                </a:lnTo>
                <a:lnTo>
                  <a:pt x="393700" y="39370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644240" y="4011345"/>
            <a:ext cx="2339341" cy="538481"/>
          </a:xfrm>
          <a:custGeom>
            <a:avLst/>
            <a:gdLst/>
            <a:ahLst/>
            <a:cxnLst/>
            <a:rect l="0" t="0" r="0" b="0"/>
            <a:pathLst>
              <a:path w="2339341" h="538481">
                <a:moveTo>
                  <a:pt x="0" y="0"/>
                </a:moveTo>
                <a:lnTo>
                  <a:pt x="2339340" y="0"/>
                </a:lnTo>
                <a:lnTo>
                  <a:pt x="2339340" y="538480"/>
                </a:lnTo>
                <a:lnTo>
                  <a:pt x="0" y="53848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2105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099" y="3175000"/>
            <a:ext cx="6108700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6939" y="973505"/>
            <a:ext cx="5953553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en-US" altLang="zh-CN" dirty="0" smtClean="0"/>
              <a:t>		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sz="4000" b="1" dirty="0" smtClean="0">
                <a:solidFill>
                  <a:srgbClr val="780000"/>
                </a:solidFill>
                <a:latin typeface="Times New Roman" panose="02020603050405020304"/>
              </a:rPr>
              <a:t>父亲</a:t>
            </a:r>
            <a:r>
              <a:rPr lang="en-US" altLang="zh-CN" sz="4000" b="1" dirty="0" smtClean="0">
                <a:solidFill>
                  <a:srgbClr val="780000"/>
                </a:solidFill>
                <a:latin typeface="Times New Roman" panose="02020603050405020304"/>
              </a:rPr>
              <a:t> 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指连接到的在文档树</a:t>
            </a:r>
            <a:endParaRPr lang="en-US" altLang="zh-CN" sz="4000" dirty="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中的直接上级。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5600" y="4108881"/>
            <a:ext cx="61555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Times New Roman" panose="02020603050405020304"/>
              </a:rPr>
              <a:t>父亲</a:t>
            </a:r>
            <a:endParaRPr lang="zh-CN" altLang="en-US" sz="2400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72239" y="973505"/>
            <a:ext cx="5490286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新的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font-family values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...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B58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877253" cy="6839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6779" y="231571"/>
            <a:ext cx="1049967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body {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1179" y="688771"/>
            <a:ext cx="1859483" cy="3901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color: #222;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1179" y="1145971"/>
            <a:ext cx="2741135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font-family: arial,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179" y="1603171"/>
            <a:ext cx="316971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helvetica, sans-serif;</a:t>
            </a:r>
            <a:endParaRPr lang="en-US" altLang="zh-CN" sz="3000" smtClean="0">
              <a:solidFill>
                <a:srgbClr val="808081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font-size: 90%;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6779" y="2517571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779" y="3431971"/>
            <a:ext cx="415498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808081"/>
                </a:solidFill>
                <a:latin typeface="Times New Roman" panose="02020603050405020304"/>
              </a:rPr>
              <a:t>h1, h2, h3 { color: green; }</a:t>
            </a:r>
            <a:endParaRPr lang="pt-BR" altLang="zh-CN" sz="3000" smtClean="0">
              <a:solidFill>
                <a:srgbClr val="808081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pt-BR" altLang="zh-CN" sz="3000" smtClean="0">
                <a:solidFill>
                  <a:srgbClr val="808081"/>
                </a:solidFill>
                <a:latin typeface="Times New Roman" panose="02020603050405020304"/>
              </a:rPr>
              <a:t>h4, h5, h6 { color: black; }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6779" y="4803571"/>
            <a:ext cx="3550652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FF0000"/>
                </a:solidFill>
                <a:latin typeface="Times New Roman" panose="02020603050405020304"/>
              </a:rPr>
              <a:t>h1, h2, h3, h4, h5, h6 {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1179" y="5260771"/>
            <a:ext cx="3203890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font-family: georgia,</a:t>
            </a:r>
            <a:endParaRPr lang="en-US" altLang="zh-CN" sz="3000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times, serif;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6779" y="6175171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03939" y="973505"/>
            <a:ext cx="416460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70"/>
              </a:lnSpc>
            </a:pP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和新的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sz="4000" b="1" dirty="0" smtClean="0">
                <a:solidFill>
                  <a:srgbClr val="960000"/>
                </a:solidFill>
                <a:latin typeface="Times New Roman" panose="02020603050405020304"/>
              </a:rPr>
              <a:t>font-size 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值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BFC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877253" cy="6839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1699" y="79171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1699" y="993571"/>
            <a:ext cx="4154984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808081"/>
                </a:solidFill>
                <a:latin typeface="Times New Roman" panose="02020603050405020304"/>
              </a:rPr>
              <a:t>h1, h2, h3 { color: green; }</a:t>
            </a:r>
            <a:endParaRPr lang="pt-BR" altLang="zh-CN" sz="3000" smtClean="0">
              <a:solidFill>
                <a:srgbClr val="808081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pt-BR" altLang="zh-CN" sz="3000" smtClean="0">
                <a:solidFill>
                  <a:srgbClr val="808081"/>
                </a:solidFill>
                <a:latin typeface="Times New Roman" panose="02020603050405020304"/>
              </a:rPr>
              <a:t>h4, h5, h6 { color: black; }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1699" y="2365171"/>
            <a:ext cx="3550652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BR" altLang="zh-CN" sz="3000" smtClean="0">
                <a:solidFill>
                  <a:srgbClr val="808081"/>
                </a:solidFill>
                <a:latin typeface="Times New Roman" panose="02020603050405020304"/>
              </a:rPr>
              <a:t>h1, h2, h3, h4, h5, h6 {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100" y="2822371"/>
            <a:ext cx="3203890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font-family: georgia,</a:t>
            </a:r>
            <a:endParaRPr lang="en-US" altLang="zh-CN" sz="3000" smtClean="0">
              <a:solidFill>
                <a:srgbClr val="808081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times, serif;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1699" y="3736771"/>
            <a:ext cx="184346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808081"/>
                </a:solidFill>
                <a:latin typeface="Times New Roman" panose="02020603050405020304"/>
              </a:rPr>
              <a:t>}</a:t>
            </a:r>
            <a:endParaRPr lang="zh-CN" altLang="en-US" sz="3000">
              <a:solidFill>
                <a:srgbClr val="808081"/>
              </a:solidFill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1699" y="4651171"/>
            <a:ext cx="3598742" cy="13080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h1 { font-size: 200%; }</a:t>
            </a:r>
            <a:endParaRPr lang="en-US" altLang="zh-CN" sz="3000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h2 { font-size: 150%; }</a:t>
            </a:r>
            <a:endParaRPr lang="en-US" altLang="zh-CN" sz="3000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36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h3 { font-size: 125%; }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699" y="6022771"/>
            <a:ext cx="4134145" cy="3847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3000" smtClean="0">
                <a:solidFill>
                  <a:srgbClr val="FF0000"/>
                </a:solidFill>
                <a:latin typeface="Times New Roman" panose="02020603050405020304"/>
              </a:rPr>
              <a:t>#footer { font-size: 90%; }</a:t>
            </a:r>
            <a:endParaRPr lang="zh-CN" altLang="en-US" sz="3000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2C1.tmp"/>
          <p:cNvPicPr/>
          <p:nvPr/>
        </p:nvPicPr>
        <p:blipFill>
          <a:blip r:embed="rId1"/>
          <a:stretch>
            <a:fillRect/>
          </a:stretch>
        </p:blipFill>
        <p:spPr>
          <a:xfrm>
            <a:off x="4762500" y="3251200"/>
            <a:ext cx="5114753" cy="358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8184" y="1347773"/>
            <a:ext cx="913391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4470"/>
              </a:lnSpc>
              <a:buClrTx/>
              <a:buSzTx/>
              <a:buNone/>
              <a:tabLst>
                <a:tab pos="50800" algn="l"/>
              </a:tabLst>
              <a:defRPr/>
            </a:pPr>
            <a:r>
              <a:rPr lang="en-US" altLang="zh-CN" dirty="0" smtClean="0"/>
              <a:t>	</a:t>
            </a:r>
            <a:r>
              <a:rPr lang="en-US" altLang="zh-CN" sz="4000" dirty="0" smtClean="0">
                <a:solidFill>
                  <a:srgbClr val="000000"/>
                </a:solidFill>
                <a:latin typeface="Times New Roman" panose="02020603050405020304"/>
              </a:rPr>
              <a:t>OK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，立刻开始吧！好好 “</a:t>
            </a:r>
            <a:r>
              <a:rPr lang="zh-CN" altLang="en-US" sz="4000" b="1" dirty="0" smtClean="0">
                <a:solidFill>
                  <a:srgbClr val="960000"/>
                </a:solidFill>
                <a:latin typeface="Times New Roman" panose="02020603050405020304"/>
              </a:rPr>
              <a:t>使用继承</a:t>
            </a:r>
            <a:r>
              <a:rPr lang="zh-CN" altLang="en-US" sz="4000" dirty="0" smtClean="0">
                <a:solidFill>
                  <a:srgbClr val="000000"/>
                </a:solidFill>
                <a:latin typeface="Times New Roman" panose="02020603050405020304"/>
              </a:rPr>
              <a:t>”！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342" y="273876"/>
            <a:ext cx="8206740" cy="813708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总结：</a:t>
            </a:r>
            <a:r>
              <a:rPr lang="zh-CN" altLang="en-US" b="1" dirty="0"/>
              <a:t>属性继承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C3300"/>
                </a:solidFill>
                <a:ea typeface="宋体" panose="02010600030101010101" pitchFamily="2" charset="-122"/>
              </a:rPr>
              <a:t>文本显示相关的属性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是被后代元素所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  <a:ea typeface="宋体" panose="02010600030101010101" pitchFamily="2" charset="-122"/>
              </a:rPr>
              <a:t>继承</a:t>
            </a:r>
            <a:r>
              <a:rPr lang="zh-CN" altLang="en-US" dirty="0" smtClean="0">
                <a:ea typeface="宋体" panose="02010600030101010101" pitchFamily="2" charset="-122"/>
              </a:rPr>
              <a:t> 的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盒模型相关的样式属性，如</a:t>
            </a:r>
            <a:r>
              <a:rPr lang="en-US" altLang="zh-CN" dirty="0" smtClean="0">
                <a:ea typeface="宋体" panose="02010600030101010101" pitchFamily="2" charset="-122"/>
              </a:rPr>
              <a:t>div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p</a:t>
            </a:r>
            <a:r>
              <a:rPr lang="zh-CN" altLang="en-US" dirty="0" smtClean="0">
                <a:ea typeface="宋体" panose="02010600030101010101" pitchFamily="2" charset="-122"/>
              </a:rPr>
              <a:t>等其他块标签元素创建的盒子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如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CC3300"/>
                </a:solidFill>
                <a:ea typeface="宋体" panose="02010600030101010101" pitchFamily="2" charset="-122"/>
              </a:rPr>
              <a:t>borders, padding, margins</a:t>
            </a:r>
            <a:r>
              <a:rPr lang="zh-CN" altLang="en-US" dirty="0" smtClean="0">
                <a:solidFill>
                  <a:srgbClr val="CC3300"/>
                </a:solidFill>
                <a:ea typeface="宋体" panose="02010600030101010101" pitchFamily="2" charset="-122"/>
              </a:rPr>
              <a:t>，内容区高宽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C3300"/>
                </a:solidFill>
                <a:ea typeface="宋体" panose="02010600030101010101" pitchFamily="2" charset="-122"/>
              </a:rPr>
              <a:t>不能继承的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877254" cy="6832601"/>
          </a:xfrm>
          <a:custGeom>
            <a:avLst/>
            <a:gdLst/>
            <a:ahLst/>
            <a:cxnLst/>
            <a:rect l="0" t="0" r="0" b="0"/>
            <a:pathLst>
              <a:path w="9877254" h="6832601">
                <a:moveTo>
                  <a:pt x="0" y="0"/>
                </a:moveTo>
                <a:lnTo>
                  <a:pt x="9877253" y="0"/>
                </a:lnTo>
                <a:lnTo>
                  <a:pt x="9877253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78000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09019" y="2778810"/>
            <a:ext cx="8112798" cy="12952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55"/>
              </a:lnSpc>
            </a:pPr>
            <a:r>
              <a:rPr lang="zh-CN" altLang="en-US" sz="9000" b="1" dirty="0" smtClean="0">
                <a:solidFill>
                  <a:srgbClr val="FFFFFF"/>
                </a:solidFill>
                <a:latin typeface="Times New Roman" panose="02020603050405020304"/>
              </a:rPr>
              <a:t>没有了！结束。</a:t>
            </a:r>
            <a:endParaRPr lang="zh-CN" altLang="en-US" sz="9000" b="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6340</Words>
  <Application>WPS 演示</Application>
  <PresentationFormat>自定义</PresentationFormat>
  <Paragraphs>665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3" baseType="lpstr">
      <vt:lpstr>Arial</vt:lpstr>
      <vt:lpstr>宋体</vt:lpstr>
      <vt:lpstr>Wingdings</vt:lpstr>
      <vt:lpstr>Times New Roman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总结：属性继承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豆连军 doulj@yahoo.cn</dc:creator>
  <cp:lastModifiedBy>Administrator</cp:lastModifiedBy>
  <cp:revision>62</cp:revision>
  <dcterms:created xsi:type="dcterms:W3CDTF">2014-01-19T12:11:00Z</dcterms:created>
  <dcterms:modified xsi:type="dcterms:W3CDTF">2016-11-28T01:50:33Z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