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7" r:id="rId4"/>
    <p:sldId id="263" r:id="rId5"/>
    <p:sldId id="260" r:id="rId7"/>
    <p:sldId id="258" r:id="rId8"/>
    <p:sldId id="259" r:id="rId9"/>
    <p:sldId id="262" r:id="rId10"/>
    <p:sldId id="264"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91E33-1B88-48D9-B636-4CA72AFAAF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C9B0C-2131-4F05-8A31-36AD5D670D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video.google.co.uk/videoplay?docid=-7246927612831078230&amp;hl=en#00h02m30s"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域名查询</a:t>
            </a:r>
            <a:r>
              <a:rPr lang="en-US" altLang="zh-CN" smtClean="0">
                <a:latin typeface="Arial" panose="020B0604020202020204" pitchFamily="34" charset="0"/>
              </a:rPr>
              <a:t>DOS</a:t>
            </a:r>
            <a:r>
              <a:rPr lang="zh-CN" altLang="en-US" smtClean="0">
                <a:latin typeface="Arial" panose="020B0604020202020204" pitchFamily="34" charset="0"/>
              </a:rPr>
              <a:t>命令：</a:t>
            </a:r>
            <a:r>
              <a:rPr lang="en-US" altLang="zh-CN" smtClean="0">
                <a:latin typeface="Arial" panose="020B0604020202020204" pitchFamily="34" charset="0"/>
              </a:rPr>
              <a:t>nslookup</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Let’s dissect the parts of a URL (uniform resource locator). I’ll tell you how we typically refer to different parts of a URL at Google. Here’s a valid URL which has lots of components:</a:t>
            </a:r>
            <a:endParaRPr lang="en-US" altLang="zh-CN" smtClean="0">
              <a:latin typeface="Arial" panose="020B0604020202020204" pitchFamily="34" charset="0"/>
            </a:endParaRPr>
          </a:p>
          <a:p>
            <a:r>
              <a:rPr lang="en-US" altLang="zh-CN" u="sng" smtClean="0">
                <a:latin typeface="Arial" panose="020B0604020202020204" pitchFamily="34" charset="0"/>
                <a:hlinkClick r:id="rId3"/>
              </a:rPr>
              <a:t>http://video.google.co.uk:80/videoplay?docid=-7246927612831078230&amp;hl=en#00h02m30s</a:t>
            </a:r>
            <a:endParaRPr lang="en-US" altLang="zh-CN" smtClean="0">
              <a:latin typeface="Arial" panose="020B0604020202020204" pitchFamily="34" charset="0"/>
            </a:endParaRPr>
          </a:p>
          <a:p>
            <a:r>
              <a:rPr lang="en-US" altLang="zh-CN" smtClean="0">
                <a:latin typeface="Arial" panose="020B0604020202020204" pitchFamily="34" charset="0"/>
              </a:rPr>
              <a:t>Here are some of the components of the url:</a:t>
            </a:r>
            <a:endParaRPr lang="en-US" altLang="zh-CN" smtClean="0">
              <a:latin typeface="Arial" panose="020B0604020202020204" pitchFamily="34" charset="0"/>
            </a:endParaRPr>
          </a:p>
          <a:p>
            <a:r>
              <a:rPr lang="en-US" altLang="zh-CN" smtClean="0">
                <a:latin typeface="Arial" panose="020B0604020202020204" pitchFamily="34" charset="0"/>
              </a:rPr>
              <a:t>The protocol is http. Other protocols include https, ftp, etc.</a:t>
            </a:r>
            <a:endParaRPr lang="en-US" altLang="zh-CN" smtClean="0">
              <a:latin typeface="Arial" panose="020B0604020202020204" pitchFamily="34" charset="0"/>
            </a:endParaRPr>
          </a:p>
          <a:p>
            <a:r>
              <a:rPr lang="en-US" altLang="zh-CN" smtClean="0">
                <a:latin typeface="Arial" panose="020B0604020202020204" pitchFamily="34" charset="0"/>
              </a:rPr>
              <a:t>The host or hostname is video.google.co.uk.</a:t>
            </a:r>
            <a:endParaRPr lang="en-US" altLang="zh-CN" smtClean="0">
              <a:latin typeface="Arial" panose="020B0604020202020204" pitchFamily="34" charset="0"/>
            </a:endParaRPr>
          </a:p>
          <a:p>
            <a:r>
              <a:rPr lang="en-US" altLang="zh-CN" smtClean="0">
                <a:latin typeface="Arial" panose="020B0604020202020204" pitchFamily="34" charset="0"/>
              </a:rPr>
              <a:t>The subdomain is video.</a:t>
            </a:r>
            <a:endParaRPr lang="en-US" altLang="zh-CN" smtClean="0">
              <a:latin typeface="Arial" panose="020B0604020202020204" pitchFamily="34" charset="0"/>
            </a:endParaRPr>
          </a:p>
          <a:p>
            <a:r>
              <a:rPr lang="en-US" altLang="zh-CN" smtClean="0">
                <a:latin typeface="Arial" panose="020B0604020202020204" pitchFamily="34" charset="0"/>
              </a:rPr>
              <a:t>The domain name is google.co.uk.</a:t>
            </a:r>
            <a:endParaRPr lang="en-US" altLang="zh-CN" smtClean="0">
              <a:latin typeface="Arial" panose="020B0604020202020204" pitchFamily="34" charset="0"/>
            </a:endParaRPr>
          </a:p>
          <a:p>
            <a:r>
              <a:rPr lang="en-US" altLang="zh-CN" smtClean="0">
                <a:latin typeface="Arial" panose="020B0604020202020204" pitchFamily="34" charset="0"/>
              </a:rPr>
              <a:t>The top-level domain or TLD is uk. The uk domain is also referred to as a country-code top-level domain or ccTLD. For google.com, the TLD would be com.</a:t>
            </a:r>
            <a:endParaRPr lang="en-US" altLang="zh-CN" smtClean="0">
              <a:latin typeface="Arial" panose="020B0604020202020204" pitchFamily="34" charset="0"/>
            </a:endParaRPr>
          </a:p>
          <a:p>
            <a:r>
              <a:rPr lang="en-US" altLang="zh-CN" smtClean="0">
                <a:latin typeface="Arial" panose="020B0604020202020204" pitchFamily="34" charset="0"/>
              </a:rPr>
              <a:t>The second-level domain (SLD) is co.uk.</a:t>
            </a:r>
            <a:endParaRPr lang="en-US" altLang="zh-CN" smtClean="0">
              <a:latin typeface="Arial" panose="020B0604020202020204" pitchFamily="34" charset="0"/>
            </a:endParaRPr>
          </a:p>
          <a:p>
            <a:r>
              <a:rPr lang="en-US" altLang="zh-CN" smtClean="0">
                <a:latin typeface="Arial" panose="020B0604020202020204" pitchFamily="34" charset="0"/>
              </a:rPr>
              <a:t>The port is 80, which is the default port for web servers. Other ports are possible; a web server can listen on port 8000, for example. When the port is 80, most people leave out the port.</a:t>
            </a:r>
            <a:endParaRPr lang="en-US" altLang="zh-CN" smtClean="0">
              <a:latin typeface="Arial" panose="020B0604020202020204" pitchFamily="34" charset="0"/>
            </a:endParaRPr>
          </a:p>
          <a:p>
            <a:r>
              <a:rPr lang="en-US" altLang="zh-CN" smtClean="0">
                <a:latin typeface="Arial" panose="020B0604020202020204" pitchFamily="34" charset="0"/>
              </a:rPr>
              <a:t>The path is /videoplay. Path typically refers to a file or location on the web server, e.g. /directory/file.html</a:t>
            </a:r>
            <a:endParaRPr lang="en-US" altLang="zh-CN" smtClean="0">
              <a:latin typeface="Arial" panose="020B0604020202020204" pitchFamily="34" charset="0"/>
            </a:endParaRPr>
          </a:p>
          <a:p>
            <a:r>
              <a:rPr lang="en-US" altLang="zh-CN" smtClean="0">
                <a:latin typeface="Arial" panose="020B0604020202020204" pitchFamily="34" charset="0"/>
              </a:rPr>
              <a:t>This URL has parameters. The name of one parameter is docid and the value of that parameter is -7246927612831078230. URLs can have lots parameters. Parameters start with a question mark (?) and are separated with an ampersand (&amp;).</a:t>
            </a:r>
            <a:endParaRPr lang="en-US" altLang="zh-CN" smtClean="0">
              <a:latin typeface="Arial" panose="020B0604020202020204" pitchFamily="34" charset="0"/>
            </a:endParaRPr>
          </a:p>
          <a:p>
            <a:r>
              <a:rPr lang="en-US" altLang="zh-CN" smtClean="0">
                <a:latin typeface="Arial" panose="020B0604020202020204" pitchFamily="34" charset="0"/>
              </a:rPr>
              <a:t>See the “#00h02m30s”? That’s called a fragment or a named anchor. The Googlers I’ve talked to are split right down the middle on which way to refer it. Disputes on what to call it can be settled with arm wrestling, dance-offs, or drinking contests.  Typically the fragment is used to refer to an internal section within a web document. In this case, the named anchor means “skip to 2 minutes and 30 seconds into the video.” I think right now Google standardizes urls by removing any fragments from the url.</a:t>
            </a:r>
            <a:endParaRPr lang="en-US" altLang="zh-CN" smtClean="0">
              <a:latin typeface="Arial" panose="020B0604020202020204" pitchFamily="34" charset="0"/>
            </a:endParaRPr>
          </a:p>
          <a:p>
            <a:r>
              <a:rPr lang="en-US" altLang="zh-CN" smtClean="0">
                <a:latin typeface="Arial" panose="020B0604020202020204" pitchFamily="34" charset="0"/>
              </a:rPr>
              <a:t>What is a static url vs. a dynamic url? Technically, we consider a static url to be a document that can be returned by a webserver without the webserver doing any computation. A dynamic url is a document that requires the webserver to do some computation before returning the web document.</a:t>
            </a:r>
            <a:endParaRPr lang="en-US" altLang="zh-CN" smtClean="0">
              <a:latin typeface="Arial" panose="020B0604020202020204" pitchFamily="34" charset="0"/>
            </a:endParaRPr>
          </a:p>
          <a:p>
            <a:r>
              <a:rPr lang="en-US" altLang="zh-CN" smtClean="0">
                <a:latin typeface="Arial" panose="020B0604020202020204" pitchFamily="34" charset="0"/>
              </a:rPr>
              <a:t>Some people simplify static vs. dynamic urls to an easier question: “Does the url have a question mark?” If the url has a question mark, it’s usually considered dynamic; no question mark in the url often implies a static url. That’s not a hard and fast rule though. For example, urls that look static like http://news.google.com/ may require some computation by the web server. Most people just refer to urls as static or dynamic based on whether it has a question mark though.</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470">
              <a:spcBef>
                <a:spcPct val="30000"/>
              </a:spcBef>
              <a:defRPr sz="1200">
                <a:solidFill>
                  <a:schemeClr val="tx1"/>
                </a:solidFill>
                <a:latin typeface="Arial" panose="020B0604020202020204" pitchFamily="34" charset="0"/>
              </a:defRPr>
            </a:lvl1pPr>
            <a:lvl2pPr marL="742950" indent="-285750" defTabSz="966470">
              <a:spcBef>
                <a:spcPct val="30000"/>
              </a:spcBef>
              <a:defRPr sz="1200">
                <a:solidFill>
                  <a:schemeClr val="tx1"/>
                </a:solidFill>
                <a:latin typeface="Arial" panose="020B0604020202020204" pitchFamily="34" charset="0"/>
              </a:defRPr>
            </a:lvl2pPr>
            <a:lvl3pPr marL="1143000" indent="-228600" defTabSz="966470">
              <a:spcBef>
                <a:spcPct val="30000"/>
              </a:spcBef>
              <a:defRPr sz="1200">
                <a:solidFill>
                  <a:schemeClr val="tx1"/>
                </a:solidFill>
                <a:latin typeface="Arial" panose="020B0604020202020204" pitchFamily="34" charset="0"/>
              </a:defRPr>
            </a:lvl3pPr>
            <a:lvl4pPr marL="1600200" indent="-228600" defTabSz="966470">
              <a:spcBef>
                <a:spcPct val="30000"/>
              </a:spcBef>
              <a:defRPr sz="1200">
                <a:solidFill>
                  <a:schemeClr val="tx1"/>
                </a:solidFill>
                <a:latin typeface="Arial" panose="020B0604020202020204" pitchFamily="34" charset="0"/>
              </a:defRPr>
            </a:lvl4pPr>
            <a:lvl5pPr marL="2057400" indent="-228600" defTabSz="966470">
              <a:spcBef>
                <a:spcPct val="30000"/>
              </a:spcBef>
              <a:defRPr sz="1200">
                <a:solidFill>
                  <a:schemeClr val="tx1"/>
                </a:solidFill>
                <a:latin typeface="Arial" panose="020B0604020202020204" pitchFamily="34" charset="0"/>
              </a:defRPr>
            </a:lvl5pPr>
            <a:lvl6pPr marL="2514600" indent="-228600" defTabSz="96647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47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47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47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588320-BB6C-445B-B7D9-E41987576C9C}" type="slidenum">
              <a:rPr lang="zh-CN" altLang="en-US" sz="1300"/>
            </a:fld>
            <a:endParaRPr lang="zh-CN" altLang="en-US"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23A1CC3-2375-41D4-9E03-427CAF2A4C1A}"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FF16868-8199-4C2C-A5B1-63AEE139F88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AAD9FF7F-6988-44CC-821B-644E70CD2F73}"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C12C299-16B2-4475-990D-751901EACC1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34E6425-0181-43F2-84FC-787E803FD2F8}"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86A4C-8E40-4F87-A4F0-01A0687C5742}"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5E72C73-2D91-4E12-BA25-F0AA0C03599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Web</a:t>
            </a:r>
            <a:r>
              <a:rPr lang="zh-CN" altLang="en-US" dirty="0" smtClean="0"/>
              <a:t>开发中的目录概念</a:t>
            </a:r>
            <a:endParaRPr lang="zh-CN" altLang="en-US" dirty="0"/>
          </a:p>
        </p:txBody>
      </p:sp>
      <p:sp>
        <p:nvSpPr>
          <p:cNvPr id="3" name="副标题 2"/>
          <p:cNvSpPr>
            <a:spLocks noGrp="1"/>
          </p:cNvSpPr>
          <p:nvPr>
            <p:ph type="subTitle" idx="1"/>
          </p:nvPr>
        </p:nvSpPr>
        <p:spPr/>
        <p:txBody>
          <a:bodyPr/>
          <a:lstStyle/>
          <a:p>
            <a:r>
              <a:rPr lang="zh-CN" altLang="en-US" dirty="0" smtClean="0"/>
              <a:t>北京乐美无限科技有限公司</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目录、文件夹、路径</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ea typeface="宋体" panose="02010600030101010101" pitchFamily="2" charset="-122"/>
              </a:rPr>
              <a:t>URL</a:t>
            </a:r>
            <a:r>
              <a:rPr lang="zh-CN" altLang="en-US" smtClean="0">
                <a:ea typeface="宋体" panose="02010600030101010101" pitchFamily="2" charset="-122"/>
              </a:rPr>
              <a:t>（</a:t>
            </a:r>
            <a:r>
              <a:rPr lang="en-US" altLang="zh-CN" smtClean="0">
                <a:ea typeface="宋体" panose="02010600030101010101" pitchFamily="2" charset="-122"/>
              </a:rPr>
              <a:t> </a:t>
            </a:r>
            <a:r>
              <a:rPr lang="zh-CN" altLang="en-US" smtClean="0">
                <a:ea typeface="宋体" panose="02010600030101010101" pitchFamily="2" charset="-122"/>
              </a:rPr>
              <a:t>统一资源定位器）</a:t>
            </a:r>
            <a:endParaRPr lang="zh-CN" altLang="en-US" smtClean="0">
              <a:ea typeface="宋体" panose="02010600030101010101" pitchFamily="2" charset="-122"/>
            </a:endParaRPr>
          </a:p>
        </p:txBody>
      </p:sp>
      <p:sp>
        <p:nvSpPr>
          <p:cNvPr id="13315" name="内容占位符 2"/>
          <p:cNvSpPr>
            <a:spLocks noGrp="1"/>
          </p:cNvSpPr>
          <p:nvPr>
            <p:ph idx="1"/>
          </p:nvPr>
        </p:nvSpPr>
        <p:spPr/>
        <p:txBody>
          <a:bodyPr/>
          <a:lstStyle/>
          <a:p>
            <a:pPr lvl="2" eaLnBrk="1" hangingPunct="1"/>
            <a:r>
              <a:rPr lang="zh-CN" altLang="en-US" smtClean="0">
                <a:ea typeface="宋体" panose="02010600030101010101" pitchFamily="2" charset="-122"/>
              </a:rPr>
              <a:t>包含</a:t>
            </a:r>
            <a:r>
              <a:rPr lang="en-US" altLang="zh-CN" smtClean="0">
                <a:ea typeface="宋体" panose="02010600030101010101" pitchFamily="2" charset="-122"/>
              </a:rPr>
              <a:t>4</a:t>
            </a:r>
            <a:r>
              <a:rPr lang="zh-CN" altLang="en-US" smtClean="0">
                <a:ea typeface="宋体" panose="02010600030101010101" pitchFamily="2" charset="-122"/>
              </a:rPr>
              <a:t>部分</a:t>
            </a:r>
            <a:r>
              <a:rPr lang="en-US" altLang="zh-CN" smtClean="0">
                <a:ea typeface="宋体" panose="02010600030101010101" pitchFamily="2" charset="-122"/>
              </a:rPr>
              <a:t>:</a:t>
            </a:r>
            <a:endParaRPr lang="en-US" altLang="zh-CN" smtClean="0">
              <a:ea typeface="宋体" panose="02010600030101010101" pitchFamily="2" charset="-122"/>
            </a:endParaRPr>
          </a:p>
          <a:p>
            <a:pPr lvl="3" eaLnBrk="1" hangingPunct="1"/>
            <a:r>
              <a:rPr lang="zh-CN" altLang="en-US" smtClean="0">
                <a:ea typeface="宋体" panose="02010600030101010101" pitchFamily="2" charset="-122"/>
              </a:rPr>
              <a:t>协议（</a:t>
            </a:r>
            <a:r>
              <a:rPr lang="en-US" altLang="zh-CN" smtClean="0">
                <a:ea typeface="宋体" panose="02010600030101010101" pitchFamily="2" charset="-122"/>
              </a:rPr>
              <a:t>Protocol</a:t>
            </a:r>
            <a:r>
              <a:rPr lang="zh-CN" altLang="en-US" smtClean="0">
                <a:ea typeface="宋体" panose="02010600030101010101" pitchFamily="2" charset="-122"/>
              </a:rPr>
              <a:t>）</a:t>
            </a:r>
            <a:r>
              <a:rPr lang="en-US" altLang="zh-CN" smtClean="0">
                <a:ea typeface="宋体" panose="02010600030101010101" pitchFamily="2" charset="-122"/>
              </a:rPr>
              <a:t> </a:t>
            </a:r>
            <a:r>
              <a:rPr lang="en-US" altLang="zh-CN" smtClean="0">
                <a:ea typeface="宋体" panose="02010600030101010101" pitchFamily="2" charset="-122"/>
                <a:sym typeface="Symbol" panose="05050102010706020507" pitchFamily="18" charset="2"/>
              </a:rPr>
              <a:t> </a:t>
            </a:r>
            <a:r>
              <a:rPr lang="en-US" altLang="zh-CN" smtClean="0">
                <a:ea typeface="宋体" panose="02010600030101010101" pitchFamily="2" charset="-122"/>
              </a:rPr>
              <a:t>Hyper Text Transfer Protocol  (HTTP)</a:t>
            </a:r>
            <a:r>
              <a:rPr lang="zh-CN" altLang="en-US" smtClean="0">
                <a:ea typeface="宋体" panose="02010600030101010101" pitchFamily="2" charset="-122"/>
              </a:rPr>
              <a:t>超文本传输协议</a:t>
            </a:r>
            <a:endParaRPr lang="en-US" altLang="zh-CN" smtClean="0">
              <a:ea typeface="宋体" panose="02010600030101010101" pitchFamily="2" charset="-122"/>
            </a:endParaRPr>
          </a:p>
          <a:p>
            <a:pPr lvl="3" eaLnBrk="1" hangingPunct="1"/>
            <a:r>
              <a:rPr lang="zh-CN" altLang="en-US" smtClean="0">
                <a:ea typeface="宋体" panose="02010600030101010101" pitchFamily="2" charset="-122"/>
              </a:rPr>
              <a:t>域名（</a:t>
            </a:r>
            <a:r>
              <a:rPr lang="en-US" altLang="zh-CN" smtClean="0">
                <a:ea typeface="宋体" panose="02010600030101010101" pitchFamily="2" charset="-122"/>
              </a:rPr>
              <a:t>Domain Name</a:t>
            </a:r>
            <a:r>
              <a:rPr lang="zh-CN" altLang="en-US" smtClean="0">
                <a:ea typeface="宋体" panose="02010600030101010101" pitchFamily="2" charset="-122"/>
              </a:rPr>
              <a:t>）</a:t>
            </a:r>
            <a:r>
              <a:rPr lang="en-US" altLang="zh-CN" smtClean="0">
                <a:ea typeface="宋体" panose="02010600030101010101" pitchFamily="2" charset="-122"/>
              </a:rPr>
              <a:t>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 Internet Protocol (IP) </a:t>
            </a:r>
            <a:r>
              <a:rPr lang="zh-CN" altLang="en-US" smtClean="0">
                <a:ea typeface="宋体" panose="02010600030101010101" pitchFamily="2" charset="-122"/>
              </a:rPr>
              <a:t>地址</a:t>
            </a:r>
            <a:endParaRPr lang="en-US" altLang="zh-CN" smtClean="0">
              <a:ea typeface="宋体" panose="02010600030101010101" pitchFamily="2" charset="-122"/>
            </a:endParaRPr>
          </a:p>
          <a:p>
            <a:pPr lvl="3" eaLnBrk="1" hangingPunct="1"/>
            <a:r>
              <a:rPr lang="en-US" altLang="zh-CN" smtClean="0">
                <a:ea typeface="宋体" panose="02010600030101010101" pitchFamily="2" charset="-122"/>
              </a:rPr>
              <a:t>Directory</a:t>
            </a:r>
            <a:endParaRPr lang="en-US" altLang="zh-CN" smtClean="0">
              <a:ea typeface="宋体" panose="02010600030101010101" pitchFamily="2" charset="-122"/>
            </a:endParaRPr>
          </a:p>
          <a:p>
            <a:pPr lvl="3" eaLnBrk="1" hangingPunct="1"/>
            <a:r>
              <a:rPr lang="en-US" altLang="zh-CN" smtClean="0">
                <a:ea typeface="宋体" panose="02010600030101010101" pitchFamily="2" charset="-122"/>
              </a:rPr>
              <a:t>Filename</a:t>
            </a:r>
            <a:endParaRPr lang="en-US" altLang="zh-CN" smtClean="0">
              <a:ea typeface="宋体" panose="02010600030101010101" pitchFamily="2" charset="-122"/>
            </a:endParaRPr>
          </a:p>
          <a:p>
            <a:pPr lvl="4" eaLnBrk="1" hangingPunct="1"/>
            <a:r>
              <a:rPr lang="zh-CN" altLang="en-US" smtClean="0">
                <a:ea typeface="宋体" panose="02010600030101010101" pitchFamily="2" charset="-122"/>
                <a:sym typeface="Symbol" panose="05050102010706020507" pitchFamily="18" charset="2"/>
              </a:rPr>
              <a:t>指定文档的文件名称</a:t>
            </a:r>
            <a:endParaRPr lang="en-US" altLang="zh-CN" smtClean="0">
              <a:ea typeface="宋体" panose="02010600030101010101" pitchFamily="2" charset="-122"/>
              <a:sym typeface="Symbol" panose="05050102010706020507" pitchFamily="18" charset="2"/>
            </a:endParaRPr>
          </a:p>
          <a:p>
            <a:pPr lvl="4" eaLnBrk="1" hangingPunct="1"/>
            <a:r>
              <a:rPr lang="en-US" altLang="zh-CN" smtClean="0">
                <a:ea typeface="宋体" panose="02010600030101010101" pitchFamily="2" charset="-122"/>
                <a:sym typeface="Symbol" panose="05050102010706020507" pitchFamily="18" charset="2"/>
              </a:rPr>
              <a:t>index.(s)htm(l) </a:t>
            </a:r>
            <a:r>
              <a:rPr lang="zh-CN" altLang="en-US" smtClean="0">
                <a:ea typeface="宋体" panose="02010600030101010101" pitchFamily="2" charset="-122"/>
                <a:sym typeface="Symbol" panose="05050102010706020507" pitchFamily="18" charset="2"/>
              </a:rPr>
              <a:t>或</a:t>
            </a:r>
            <a:r>
              <a:rPr lang="en-US" altLang="zh-CN" smtClean="0">
                <a:ea typeface="宋体" panose="02010600030101010101" pitchFamily="2" charset="-122"/>
                <a:sym typeface="Symbol" panose="05050102010706020507" pitchFamily="18" charset="2"/>
              </a:rPr>
              <a:t> default.(s)htm(l) </a:t>
            </a:r>
            <a:r>
              <a:rPr lang="zh-CN" altLang="en-US" smtClean="0">
                <a:ea typeface="宋体" panose="02010600030101010101" pitchFamily="2" charset="-122"/>
                <a:sym typeface="Symbol" panose="05050102010706020507" pitchFamily="18" charset="2"/>
              </a:rPr>
              <a:t>或其他</a:t>
            </a:r>
            <a:endParaRPr lang="en-US" altLang="zh-CN" smtClean="0">
              <a:ea typeface="宋体" panose="02010600030101010101" pitchFamily="2" charset="-122"/>
              <a:sym typeface="Symbol" panose="05050102010706020507" pitchFamily="18" charset="2"/>
            </a:endParaRPr>
          </a:p>
          <a:p>
            <a:pPr eaLnBrk="1" hangingPunct="1"/>
            <a:endParaRPr lang="zh-CN" altLang="en-US" smtClean="0">
              <a:ea typeface="宋体" panose="02010600030101010101" pitchFamily="2" charset="-122"/>
            </a:endParaRPr>
          </a:p>
        </p:txBody>
      </p:sp>
      <p:pic>
        <p:nvPicPr>
          <p:cNvPr id="1331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6450" y="4581526"/>
            <a:ext cx="82105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根目录、路径</a:t>
            </a:r>
            <a:endParaRPr lang="zh-CN" altLang="en-US" dirty="0"/>
          </a:p>
        </p:txBody>
      </p:sp>
      <p:sp>
        <p:nvSpPr>
          <p:cNvPr id="3" name="内容占位符 2"/>
          <p:cNvSpPr>
            <a:spLocks noGrp="1"/>
          </p:cNvSpPr>
          <p:nvPr>
            <p:ph idx="1"/>
          </p:nvPr>
        </p:nvSpPr>
        <p:spPr/>
        <p:txBody>
          <a:bodyPr>
            <a:normAutofit/>
          </a:bodyPr>
          <a:lstStyle/>
          <a:p>
            <a:r>
              <a:rPr lang="zh-CN" altLang="en-US" dirty="0" smtClean="0"/>
              <a:t>文件系统中的根目录</a:t>
            </a:r>
            <a:endParaRPr lang="en-US" altLang="zh-CN" dirty="0" smtClean="0"/>
          </a:p>
          <a:p>
            <a:pPr lvl="1"/>
            <a:r>
              <a:rPr lang="en-US" altLang="zh-CN" dirty="0" smtClean="0"/>
              <a:t>Windows</a:t>
            </a:r>
            <a:r>
              <a:rPr lang="zh-CN" altLang="en-US" dirty="0" smtClean="0"/>
              <a:t>盘符下的根目录</a:t>
            </a:r>
            <a:endParaRPr lang="en-US" altLang="zh-CN" dirty="0" smtClean="0"/>
          </a:p>
          <a:p>
            <a:pPr lvl="1"/>
            <a:r>
              <a:rPr lang="en-US" altLang="zh-CN" dirty="0" smtClean="0"/>
              <a:t>Unix/</a:t>
            </a:r>
            <a:r>
              <a:rPr lang="en-US" altLang="zh-CN" dirty="0" err="1" smtClean="0"/>
              <a:t>linux</a:t>
            </a:r>
            <a:r>
              <a:rPr lang="zh-CN" altLang="en-US" dirty="0" smtClean="0"/>
              <a:t>文件系统的根目录</a:t>
            </a:r>
            <a:endParaRPr lang="en-US" altLang="zh-CN" dirty="0" smtClean="0"/>
          </a:p>
          <a:p>
            <a:r>
              <a:rPr lang="en-US" altLang="zh-CN" dirty="0"/>
              <a:t>URL</a:t>
            </a:r>
            <a:r>
              <a:rPr lang="zh-CN" altLang="en-US" dirty="0"/>
              <a:t>网址中的根目录</a:t>
            </a:r>
            <a:endParaRPr lang="en-US" altLang="zh-CN" dirty="0"/>
          </a:p>
          <a:p>
            <a:pPr lvl="1"/>
            <a:r>
              <a:rPr lang="zh-CN" altLang="en-US" dirty="0"/>
              <a:t>位于主机名</a:t>
            </a:r>
            <a:r>
              <a:rPr lang="en-US" altLang="zh-CN" dirty="0"/>
              <a:t>/</a:t>
            </a:r>
            <a:r>
              <a:rPr lang="zh-CN" altLang="en-US" dirty="0"/>
              <a:t>域名之后的第一个反斜杠</a:t>
            </a:r>
            <a:r>
              <a:rPr lang="en-US" altLang="zh-CN" dirty="0"/>
              <a:t>/</a:t>
            </a:r>
            <a:endParaRPr lang="en-US" altLang="zh-CN" dirty="0"/>
          </a:p>
          <a:p>
            <a:r>
              <a:rPr lang="zh-CN" altLang="en-US" dirty="0" smtClean="0"/>
              <a:t>网址根目录与目标文件名之间的字符串，称之为路径</a:t>
            </a:r>
            <a:endParaRPr lang="en-US" altLang="zh-CN" dirty="0" smtClean="0"/>
          </a:p>
          <a:p>
            <a:pPr lvl="1"/>
            <a:endParaRPr lang="en-US" altLang="zh-CN" dirty="0" smtClean="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绝对路径</a:t>
            </a:r>
            <a:endParaRPr lang="zh-CN" altLang="en-US" dirty="0"/>
          </a:p>
        </p:txBody>
      </p:sp>
      <p:sp>
        <p:nvSpPr>
          <p:cNvPr id="3" name="内容占位符 2"/>
          <p:cNvSpPr>
            <a:spLocks noGrp="1"/>
          </p:cNvSpPr>
          <p:nvPr>
            <p:ph idx="1"/>
          </p:nvPr>
        </p:nvSpPr>
        <p:spPr/>
        <p:txBody>
          <a:bodyPr/>
          <a:lstStyle/>
          <a:p>
            <a:r>
              <a:rPr lang="zh-CN" altLang="en-US" dirty="0" smtClean="0"/>
              <a:t>从根目录（</a:t>
            </a:r>
            <a:r>
              <a:rPr lang="en-US" altLang="zh-CN" dirty="0" smtClean="0"/>
              <a:t>/</a:t>
            </a:r>
            <a:r>
              <a:rPr lang="zh-CN" altLang="en-US" dirty="0" smtClean="0"/>
              <a:t>）开始的路径，称之为“绝对路径”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相对路径</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代表</a:t>
            </a:r>
            <a:r>
              <a:rPr lang="en-US" altLang="zh-CN" dirty="0"/>
              <a:t>Web</a:t>
            </a:r>
            <a:r>
              <a:rPr lang="zh-CN" altLang="en-US" dirty="0"/>
              <a:t>应用的跟目录。和物理路径的相对表示</a:t>
            </a:r>
            <a:r>
              <a:rPr lang="zh-CN" altLang="en-US" dirty="0" smtClean="0"/>
              <a:t>。</a:t>
            </a:r>
            <a:endParaRPr lang="en-US" altLang="zh-CN" dirty="0" smtClean="0"/>
          </a:p>
          <a:p>
            <a:r>
              <a:rPr lang="zh-CN" altLang="en-US" dirty="0" smtClean="0"/>
              <a:t>不是以“</a:t>
            </a:r>
            <a:r>
              <a:rPr lang="en-US" altLang="zh-CN" dirty="0" smtClean="0"/>
              <a:t>/</a:t>
            </a:r>
            <a:r>
              <a:rPr lang="zh-CN" altLang="en-US" dirty="0" smtClean="0"/>
              <a:t>”开头的路径，称之为相对路径。</a:t>
            </a:r>
            <a:endParaRPr lang="en-US" altLang="zh-CN" dirty="0" smtClean="0"/>
          </a:p>
          <a:p>
            <a:pPr lvl="1"/>
            <a:r>
              <a:rPr lang="zh-CN" altLang="en-US" dirty="0" smtClean="0"/>
              <a:t>非</a:t>
            </a:r>
            <a:r>
              <a:rPr lang="en-US" altLang="zh-CN" dirty="0" smtClean="0"/>
              <a:t>”/”</a:t>
            </a:r>
            <a:r>
              <a:rPr lang="zh-CN" altLang="en-US" dirty="0" smtClean="0"/>
              <a:t>的字符开头，如果是一个单词，比如：</a:t>
            </a:r>
            <a:r>
              <a:rPr lang="en-US" altLang="zh-CN" dirty="0" smtClean="0"/>
              <a:t>”</a:t>
            </a:r>
            <a:r>
              <a:rPr lang="en-US" altLang="zh-CN" dirty="0" err="1" smtClean="0"/>
              <a:t>abc</a:t>
            </a:r>
            <a:r>
              <a:rPr lang="en-US" altLang="zh-CN" dirty="0" smtClean="0"/>
              <a:t>”,    </a:t>
            </a:r>
            <a:r>
              <a:rPr lang="en-US" altLang="zh-CN" dirty="0" err="1" smtClean="0"/>
              <a:t>abc</a:t>
            </a:r>
            <a:r>
              <a:rPr lang="zh-CN" altLang="en-US" dirty="0" smtClean="0"/>
              <a:t>代表着当前目录下的一个文件或者一个子目录（文件夹）名。</a:t>
            </a:r>
            <a:endParaRPr lang="en-US" altLang="zh-CN" dirty="0"/>
          </a:p>
          <a:p>
            <a:pPr lvl="1"/>
            <a:r>
              <a:rPr lang="en-US" altLang="zh-CN" dirty="0" smtClean="0"/>
              <a:t>“./” </a:t>
            </a:r>
            <a:r>
              <a:rPr lang="zh-CN" altLang="en-US" dirty="0"/>
              <a:t>代表当前目录</a:t>
            </a:r>
            <a:r>
              <a:rPr lang="en-US" altLang="zh-CN" dirty="0" smtClean="0"/>
              <a:t>,   ./</a:t>
            </a:r>
            <a:r>
              <a:rPr lang="en-US" altLang="zh-CN" dirty="0" err="1" smtClean="0"/>
              <a:t>abc</a:t>
            </a:r>
            <a:r>
              <a:rPr lang="en-US" altLang="zh-CN" dirty="0" smtClean="0"/>
              <a:t>   </a:t>
            </a:r>
            <a:r>
              <a:rPr lang="en-US" altLang="zh-CN" dirty="0" err="1" smtClean="0"/>
              <a:t>abc</a:t>
            </a:r>
            <a:r>
              <a:rPr lang="en-US" altLang="zh-CN" dirty="0" smtClean="0"/>
              <a:t>  </a:t>
            </a:r>
            <a:r>
              <a:rPr lang="zh-CN" altLang="en-US" dirty="0" smtClean="0"/>
              <a:t>意思相同，也就是说，可以将</a:t>
            </a:r>
            <a:r>
              <a:rPr lang="en-US" altLang="zh-CN" dirty="0" smtClean="0"/>
              <a:t>./</a:t>
            </a:r>
            <a:r>
              <a:rPr lang="zh-CN" altLang="en-US" dirty="0" smtClean="0"/>
              <a:t>省略。</a:t>
            </a:r>
            <a:endParaRPr lang="en-US" altLang="zh-CN" dirty="0" smtClean="0"/>
          </a:p>
          <a:p>
            <a:pPr lvl="1"/>
            <a:r>
              <a:rPr lang="en-US" altLang="zh-CN" dirty="0" smtClean="0"/>
              <a:t>“../”</a:t>
            </a:r>
            <a:r>
              <a:rPr lang="zh-CN" altLang="en-US" dirty="0" smtClean="0"/>
              <a:t>代表当前目录的上一级</a:t>
            </a:r>
            <a:r>
              <a:rPr lang="zh-CN" altLang="en-US" dirty="0"/>
              <a:t>目录。</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中的相对地址</a:t>
            </a:r>
            <a:endParaRPr lang="zh-CN" altLang="en-US" dirty="0"/>
          </a:p>
        </p:txBody>
      </p:sp>
      <p:sp>
        <p:nvSpPr>
          <p:cNvPr id="3" name="内容占位符 2"/>
          <p:cNvSpPr>
            <a:spLocks noGrp="1"/>
          </p:cNvSpPr>
          <p:nvPr>
            <p:ph idx="1"/>
          </p:nvPr>
        </p:nvSpPr>
        <p:spPr/>
        <p:txBody>
          <a:bodyPr/>
          <a:lstStyle/>
          <a:p>
            <a:r>
              <a:rPr lang="en-US" altLang="zh-CN" dirty="0" err="1" smtClean="0"/>
              <a:t>url</a:t>
            </a:r>
            <a:r>
              <a:rPr lang="zh-CN" altLang="en-US" dirty="0" smtClean="0"/>
              <a:t>网址中，</a:t>
            </a:r>
            <a:r>
              <a:rPr lang="en-US" altLang="zh-CN" dirty="0" smtClean="0"/>
              <a:t>html</a:t>
            </a:r>
            <a:r>
              <a:rPr lang="zh-CN" altLang="en-US" dirty="0" smtClean="0"/>
              <a:t>文件名左侧的部分，称之为“当前目录”。</a:t>
            </a:r>
            <a:endParaRPr lang="en-US" altLang="zh-CN" dirty="0" smtClean="0"/>
          </a:p>
          <a:p>
            <a:r>
              <a:rPr lang="zh-CN" altLang="en-US" dirty="0" smtClean="0"/>
              <a:t>以当前目录为“基准地址”，</a:t>
            </a:r>
            <a:r>
              <a:rPr lang="en-US" altLang="zh-CN" dirty="0" smtClean="0"/>
              <a:t>HTML</a:t>
            </a:r>
            <a:r>
              <a:rPr lang="zh-CN" altLang="en-US" dirty="0" smtClean="0"/>
              <a:t>文件里面所引用到的</a:t>
            </a:r>
            <a:r>
              <a:rPr lang="en-US" altLang="zh-CN" dirty="0" err="1" smtClean="0"/>
              <a:t>js</a:t>
            </a:r>
            <a:r>
              <a:rPr lang="zh-CN" altLang="en-US" dirty="0" smtClean="0"/>
              <a:t>文件、图片文件、</a:t>
            </a:r>
            <a:r>
              <a:rPr lang="en-US" altLang="zh-CN" dirty="0" err="1" smtClean="0"/>
              <a:t>css</a:t>
            </a:r>
            <a:r>
              <a:rPr lang="zh-CN" altLang="en-US" dirty="0" smtClean="0"/>
              <a:t>文件等等，所在的目录相对于“基准地址”的路径，称之为</a:t>
            </a:r>
            <a:r>
              <a:rPr lang="en-US" altLang="zh-CN" dirty="0" smtClean="0"/>
              <a:t>HTML</a:t>
            </a:r>
            <a:r>
              <a:rPr lang="zh-CN" altLang="en-US" dirty="0" smtClean="0"/>
              <a:t>相对路径。</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zh-CN" altLang="en-US"/>
              <a:t>中的相对地址</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39810" y="1839417"/>
            <a:ext cx="7087525" cy="501858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文件中相对地址</a:t>
            </a:r>
            <a:endParaRPr lang="zh-CN" altLang="en-US" dirty="0"/>
          </a:p>
        </p:txBody>
      </p:sp>
      <p:sp>
        <p:nvSpPr>
          <p:cNvPr id="3" name="内容占位符 2"/>
          <p:cNvSpPr>
            <a:spLocks noGrp="1"/>
          </p:cNvSpPr>
          <p:nvPr>
            <p:ph idx="1"/>
          </p:nvPr>
        </p:nvSpPr>
        <p:spPr/>
        <p:txBody>
          <a:bodyPr/>
          <a:lstStyle/>
          <a:p>
            <a:r>
              <a:rPr lang="en-US" altLang="zh-CN" dirty="0" smtClean="0"/>
              <a:t>CSS</a:t>
            </a:r>
            <a:r>
              <a:rPr lang="zh-CN" altLang="en-US" dirty="0" smtClean="0"/>
              <a:t>文件中出现的相对路径，其参考的基准地址，也就是当前工作目录，指的是</a:t>
            </a:r>
            <a:r>
              <a:rPr lang="en-US" altLang="zh-CN" dirty="0" smtClean="0"/>
              <a:t>CSS</a:t>
            </a:r>
            <a:r>
              <a:rPr lang="zh-CN" altLang="en-US" dirty="0" smtClean="0"/>
              <a:t>文件本身所在的路径，与</a:t>
            </a:r>
            <a:r>
              <a:rPr lang="en-US" altLang="zh-CN" dirty="0" smtClean="0"/>
              <a:t>HTML</a:t>
            </a:r>
            <a:r>
              <a:rPr lang="zh-CN" altLang="en-US" dirty="0" smtClean="0"/>
              <a:t>文件没有关系。</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711</Words>
  <Application>WPS 演示</Application>
  <PresentationFormat>宽屏</PresentationFormat>
  <Paragraphs>54</Paragraphs>
  <Slides>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宋体</vt:lpstr>
      <vt:lpstr>Wingdings</vt:lpstr>
      <vt:lpstr>Wingdings 3</vt:lpstr>
      <vt:lpstr>Arial</vt:lpstr>
      <vt:lpstr>Symbol</vt:lpstr>
      <vt:lpstr>Century Gothic</vt:lpstr>
      <vt:lpstr>Segoe Print</vt:lpstr>
      <vt:lpstr>微软雅黑</vt:lpstr>
      <vt:lpstr>Calibri</vt:lpstr>
      <vt:lpstr>Symbol</vt:lpstr>
      <vt:lpstr>离子会议室</vt:lpstr>
      <vt:lpstr>Web开发中的目录概念</vt:lpstr>
      <vt:lpstr>目录、文件夹、路径</vt:lpstr>
      <vt:lpstr>URL（ 统一资源定位器）</vt:lpstr>
      <vt:lpstr>根目录、路径</vt:lpstr>
      <vt:lpstr>绝对路径</vt:lpstr>
      <vt:lpstr>相对路径</vt:lpstr>
      <vt:lpstr>HTML中的相对地址</vt:lpstr>
      <vt:lpstr>HTML中的相对地址</vt:lpstr>
      <vt:lpstr>CSS文件中相对地址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Web开发中的目录概念</dc:title>
  <dc:creator>lianjun dou</dc:creator>
  <cp:lastModifiedBy>王争</cp:lastModifiedBy>
  <cp:revision>18</cp:revision>
  <dcterms:created xsi:type="dcterms:W3CDTF">2015-04-08T10:00:00Z</dcterms:created>
  <dcterms:modified xsi:type="dcterms:W3CDTF">2017-03-10T03:06:53Z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