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89" r:id="rId5"/>
    <p:sldId id="266" r:id="rId6"/>
    <p:sldId id="267" r:id="rId7"/>
    <p:sldId id="268" r:id="rId8"/>
    <p:sldId id="269" r:id="rId9"/>
    <p:sldId id="283" r:id="rId10"/>
    <p:sldId id="284" r:id="rId11"/>
    <p:sldId id="285" r:id="rId12"/>
    <p:sldId id="286" r:id="rId13"/>
    <p:sldId id="287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9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F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6" y="84"/>
      </p:cViewPr>
      <p:guideLst>
        <p:guide pos="7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hyperlink" Target="mailto:info@eyefulpresentations.co.uk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85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7" b="79795" l="3259" r="12151"/>
                    </a14:imgEffect>
                  </a14:imgLayer>
                </a14:imgProps>
              </a:ext>
            </a:extLst>
          </a:blip>
          <a:srcRect l="2359" t="22238" r="87865" b="19080"/>
          <a:stretch/>
        </p:blipFill>
        <p:spPr bwMode="auto">
          <a:xfrm>
            <a:off x="462335" y="277402"/>
            <a:ext cx="1336072" cy="145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 userDrawn="1"/>
        </p:nvSpPr>
        <p:spPr>
          <a:xfrm>
            <a:off x="7281154" y="1570705"/>
            <a:ext cx="440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156285" y="462709"/>
            <a:ext cx="56316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前端开发利器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255923" y="2576394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、前端流行框架介绍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255923" y="315116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55923" y="3725926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深入浅出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255923" y="4300692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55923" y="4875459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788188" y="382420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主讲人：王永强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31354" y="19558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788188" y="445051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2015-04-29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4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37559" y="1619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前端流行框架介绍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8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37559" y="161967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19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37559" y="161967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深入浅出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6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37559" y="161967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4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437559" y="161967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 txBox="1">
            <a:spLocks noChangeArrowheads="1"/>
          </p:cNvSpPr>
          <p:nvPr userDrawn="1"/>
        </p:nvSpPr>
        <p:spPr>
          <a:xfrm>
            <a:off x="2028888" y="930826"/>
            <a:ext cx="7558871" cy="1470025"/>
          </a:xfrm>
          <a:prstGeom prst="rect">
            <a:avLst/>
          </a:prstGeom>
          <a:ln/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198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7198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3199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-115" r="-493" b="25085"/>
          <a:stretch/>
        </p:blipFill>
        <p:spPr>
          <a:xfrm>
            <a:off x="395009" y="3675428"/>
            <a:ext cx="2688043" cy="2688043"/>
          </a:xfrm>
          <a:prstGeom prst="ellipse">
            <a:avLst/>
          </a:prstGeom>
          <a:ln w="28575">
            <a:solidFill>
              <a:sysClr val="window" lastClr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6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322" y="3856812"/>
            <a:ext cx="349321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4">
            <a:hlinkClick r:id="rId5"/>
          </p:cNvPr>
          <p:cNvSpPr txBox="1">
            <a:spLocks noChangeArrowheads="1"/>
          </p:cNvSpPr>
          <p:nvPr userDrawn="1"/>
        </p:nvSpPr>
        <p:spPr bwMode="auto">
          <a:xfrm>
            <a:off x="10363026" y="3879195"/>
            <a:ext cx="1480457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3" tIns="45696" rIns="91393" bIns="45696" anchor="ctr"/>
          <a:lstStyle/>
          <a:p>
            <a:pPr marL="0" algn="l" defTabSz="914126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999" kern="1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itchFamily="34" charset="-122"/>
                <a:cs typeface="+mn-cs"/>
              </a:rPr>
              <a:t>24295781</a:t>
            </a:r>
            <a:endParaRPr lang="en-US" altLang="zh-CN" sz="1999" kern="1200" dirty="0">
              <a:solidFill>
                <a:schemeClr val="bg1"/>
              </a:solidFill>
              <a:latin typeface="Impact" panose="020B080603090205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" name="TextBox 10"/>
          <p:cNvSpPr>
            <a:spLocks noChangeArrowheads="1"/>
          </p:cNvSpPr>
          <p:nvPr userDrawn="1"/>
        </p:nvSpPr>
        <p:spPr bwMode="auto">
          <a:xfrm>
            <a:off x="10241643" y="4423203"/>
            <a:ext cx="1803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999" dirty="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Arial" pitchFamily="34" charset="0"/>
              </a:rPr>
              <a:t>@</a:t>
            </a:r>
            <a:r>
              <a:rPr lang="zh-CN" altLang="en-US" sz="1999" dirty="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Arial" pitchFamily="34" charset="0"/>
              </a:rPr>
              <a:t>王永强官微</a:t>
            </a:r>
            <a:endParaRPr lang="en-US" sz="1999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Arial" pitchFamily="34" charset="0"/>
            </a:endParaRPr>
          </a:p>
        </p:txBody>
      </p:sp>
      <p:pic>
        <p:nvPicPr>
          <p:cNvPr id="13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32" y="4435334"/>
            <a:ext cx="395897" cy="3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970" l="7500" r="87500"/>
                    </a14:imgEffect>
                  </a14:imgLayer>
                </a14:imgProps>
              </a:ext>
            </a:extLst>
          </a:blip>
          <a:srcRect l="8666" t="-1" r="11666" b="4558"/>
          <a:stretch/>
        </p:blipFill>
        <p:spPr>
          <a:xfrm>
            <a:off x="9884568" y="5019450"/>
            <a:ext cx="366713" cy="3574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93228" y="4931594"/>
            <a:ext cx="1350134" cy="1353725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3431569" y="54555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每天超越自己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369924" y="4674742"/>
            <a:ext cx="496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 敏捷管理驱动模型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Value-Role-Encouragement Driver for Agile</a:t>
            </a:r>
            <a:endPara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3400746" y="5445303"/>
            <a:ext cx="453090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5" descr="1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4297" b="79795" l="3259" r="12151"/>
                    </a14:imgEffect>
                  </a14:imgLayer>
                </a14:imgProps>
              </a:ext>
            </a:extLst>
          </a:blip>
          <a:srcRect l="2359" t="22238" r="87865" b="19080"/>
          <a:stretch/>
        </p:blipFill>
        <p:spPr bwMode="auto">
          <a:xfrm>
            <a:off x="462335" y="277402"/>
            <a:ext cx="1336072" cy="145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86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/>
      <p:bldP spid="12" grpId="0"/>
      <p:bldP spid="16" grpId="0"/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10680"/>
            <a:ext cx="121932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对角圆角矩形 7"/>
          <p:cNvSpPr/>
          <p:nvPr userDrawn="1"/>
        </p:nvSpPr>
        <p:spPr>
          <a:xfrm>
            <a:off x="5573455" y="143541"/>
            <a:ext cx="3210949" cy="4680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前端开发利器 </a:t>
            </a:r>
            <a:r>
              <a:rPr lang="en-US" altLang="zh-CN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endParaRPr lang="zh-CN" altLang="en-US" sz="24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14"/>
          <p:cNvSpPr>
            <a:spLocks noChangeAspect="1"/>
          </p:cNvSpPr>
          <p:nvPr userDrawn="1"/>
        </p:nvSpPr>
        <p:spPr bwMode="auto">
          <a:xfrm>
            <a:off x="837013" y="17541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687935" y="127569"/>
            <a:ext cx="79167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fld id="{2EEF1883-7A0E-4F66-9932-E581691AD397}" type="slidenum">
              <a:rPr lang="zh-CN" altLang="en-US" sz="1800">
                <a:solidFill>
                  <a:srgbClr val="431F4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>
                <a:defRPr/>
              </a:pPr>
              <a:t>‹#›</a:t>
            </a:fld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958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2050/p/387728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8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7431" y="1775347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属性等于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7431" y="2346758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属性包含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eg.class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=“title home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list”,class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~=“list”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7431" y="2918169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属性值以“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lang=“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zh-cn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7431" y="3489580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属性值必须以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lass=“value1”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431" y="4060991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属性值必须以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lass=“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homevalue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431" y="4632403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=value] 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属性值必须包含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lass=“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homevaluecur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4060" y="9686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0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9465" y="1674059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li &gt; a{ color:#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以当前节点为父节点的所有元素）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4060" y="9686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子和兄弟选择器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9464" y="2480749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 + li  { color:#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临近兄弟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9463" y="3287439"/>
            <a:ext cx="10593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 ~ p  { color:#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查找某一个元素后面的兄弟节点（不限制于临近节点）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思考与：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.closest()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2612" y="1500038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，鼠标划过时的状态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4060" y="9686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2612" y="1957612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，元素拥有焦点时的状态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2612" y="2415186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first-child,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指定元素的第一个子元素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612" y="2872760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-child,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指定元素的最后一个子元素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2612" y="3330334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nth-child(),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指定元素的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个或多个子元素，可以传数字，也可以传入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偶数）和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odd(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58" y="4625701"/>
            <a:ext cx="4457700" cy="1704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7125" y="4275361"/>
            <a:ext cx="1059332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-group &gt; 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btn:not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(:first-child):not(:last-child){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border-radius:0;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8713" y="1145997"/>
            <a:ext cx="105933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此元素不会被显示。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此元素将显示为块级元素，此元素前后会带有换行符。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默认。此元素会被显示为内联元素，元素前后没有换行符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nline-block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行内块元素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list-item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此元素会作为列表显示。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此元素会作为块级表格来显示（类似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），表格前后带有换行符。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inline-table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此元素会作为内联表格来显示（类似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），表格前后没有换行符。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table-row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此元素会作为一个表格行显示（类似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table-column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此元素会作为一个单元格列显示（类似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table-cell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此元素会作为一个表格单元格显示（类似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4891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8713" y="1145997"/>
            <a:ext cx="10593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max-width:767px){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@media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min-width:768px) and(max-width:992px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7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栅格系统原理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371" y="1266938"/>
            <a:ext cx="7722824" cy="5365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91280" y="1079653"/>
            <a:ext cx="4225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外层：根据浏览器宽度分为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种尺寸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&lt;768px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1280" y="1770051"/>
            <a:ext cx="4225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层：边框。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尺寸，自动（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750px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970px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1170px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506" y="1377108"/>
            <a:ext cx="7535537" cy="51338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栅格系统原理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81979" y="2894512"/>
            <a:ext cx="8912646" cy="561860"/>
            <a:chOff x="1603165" y="1839818"/>
            <a:chExt cx="8912646" cy="561860"/>
          </a:xfrm>
        </p:grpSpPr>
        <p:sp>
          <p:nvSpPr>
            <p:cNvPr id="3" name="矩形 2"/>
            <p:cNvSpPr/>
            <p:nvPr/>
          </p:nvSpPr>
          <p:spPr>
            <a:xfrm>
              <a:off x="1603165" y="1839818"/>
              <a:ext cx="8912646" cy="5618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03165" y="1839818"/>
              <a:ext cx="911540" cy="561860"/>
              <a:chOff x="3089014" y="2760434"/>
              <a:chExt cx="911540" cy="56186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06548" y="1839818"/>
              <a:ext cx="911540" cy="561860"/>
              <a:chOff x="3089014" y="2760434"/>
              <a:chExt cx="911540" cy="5618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98914" y="1839818"/>
              <a:ext cx="911540" cy="561860"/>
              <a:chOff x="3089014" y="2760434"/>
              <a:chExt cx="911540" cy="56186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291280" y="1839818"/>
              <a:ext cx="911540" cy="561860"/>
              <a:chOff x="3089014" y="2760434"/>
              <a:chExt cx="911540" cy="5618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604271" y="1839818"/>
              <a:ext cx="911540" cy="561860"/>
              <a:chOff x="3089014" y="2760434"/>
              <a:chExt cx="911540" cy="56186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689871" y="1839818"/>
              <a:ext cx="911540" cy="561860"/>
              <a:chOff x="3089014" y="2760434"/>
              <a:chExt cx="911540" cy="56186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800365" y="1839818"/>
              <a:ext cx="911540" cy="561860"/>
              <a:chOff x="3089014" y="2760434"/>
              <a:chExt cx="911540" cy="56186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885965" y="1839818"/>
              <a:ext cx="911540" cy="561860"/>
              <a:chOff x="3089014" y="2760434"/>
              <a:chExt cx="911540" cy="56186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202819" y="1839818"/>
              <a:ext cx="1680285" cy="561860"/>
              <a:chOff x="3089013" y="2760434"/>
              <a:chExt cx="1680285" cy="5618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089013" y="2760434"/>
                <a:ext cx="1680285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33662" y="2760434"/>
                <a:ext cx="1393847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93229" y="193608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个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847325" y="1148554"/>
            <a:ext cx="6601490" cy="1155337"/>
            <a:chOff x="2847325" y="1148554"/>
            <a:chExt cx="6601490" cy="1155337"/>
          </a:xfrm>
        </p:grpSpPr>
        <p:sp>
          <p:nvSpPr>
            <p:cNvPr id="10" name="矩形 9"/>
            <p:cNvSpPr/>
            <p:nvPr/>
          </p:nvSpPr>
          <p:spPr>
            <a:xfrm>
              <a:off x="2847325" y="1447901"/>
              <a:ext cx="222207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-left: 15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069398" y="1148554"/>
              <a:ext cx="1945697" cy="1155337"/>
              <a:chOff x="2104221" y="1809055"/>
              <a:chExt cx="911540" cy="5618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104221" y="1809055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248870" y="1809055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7015095" y="1447900"/>
              <a:ext cx="2433720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padding-right: 15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481979" y="2247441"/>
            <a:ext cx="8912646" cy="4693186"/>
            <a:chOff x="1481979" y="2247441"/>
            <a:chExt cx="8912646" cy="4693186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481979" y="2247441"/>
              <a:ext cx="0" cy="4439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394625" y="2500829"/>
              <a:ext cx="0" cy="44397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146435" y="2531868"/>
            <a:ext cx="109424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col-*-*: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16724" y="4331218"/>
            <a:ext cx="9210101" cy="597337"/>
            <a:chOff x="1316724" y="4133867"/>
            <a:chExt cx="9210101" cy="597337"/>
          </a:xfrm>
        </p:grpSpPr>
        <p:sp>
          <p:nvSpPr>
            <p:cNvPr id="57" name="矩形 56"/>
            <p:cNvSpPr/>
            <p:nvPr/>
          </p:nvSpPr>
          <p:spPr>
            <a:xfrm>
              <a:off x="1316724" y="4142424"/>
              <a:ext cx="9210101" cy="56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1373" y="4133867"/>
              <a:ext cx="8933858" cy="5973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6797" y="3675640"/>
            <a:ext cx="11854082" cy="1157469"/>
            <a:chOff x="26797" y="3675640"/>
            <a:chExt cx="11854082" cy="1157469"/>
          </a:xfrm>
        </p:grpSpPr>
        <p:sp>
          <p:nvSpPr>
            <p:cNvPr id="60" name="矩形 59"/>
            <p:cNvSpPr/>
            <p:nvPr/>
          </p:nvSpPr>
          <p:spPr>
            <a:xfrm>
              <a:off x="156290" y="4325278"/>
              <a:ext cx="82054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row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797" y="3675640"/>
              <a:ext cx="222207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left: 15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627734" y="3745235"/>
              <a:ext cx="225314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right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箭头连接符 68"/>
            <p:cNvCxnSpPr>
              <a:stCxn id="57" idx="1"/>
              <a:endCxn id="64" idx="2"/>
            </p:cNvCxnSpPr>
            <p:nvPr/>
          </p:nvCxnSpPr>
          <p:spPr>
            <a:xfrm flipH="1" flipV="1">
              <a:off x="1137834" y="4183471"/>
              <a:ext cx="178890" cy="43723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7" idx="3"/>
              <a:endCxn id="65" idx="2"/>
            </p:cNvCxnSpPr>
            <p:nvPr/>
          </p:nvCxnSpPr>
          <p:spPr>
            <a:xfrm flipV="1">
              <a:off x="10526825" y="4253066"/>
              <a:ext cx="227482" cy="3676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325303" y="5446322"/>
            <a:ext cx="9220707" cy="569800"/>
            <a:chOff x="1325303" y="5446322"/>
            <a:chExt cx="9220707" cy="569800"/>
          </a:xfrm>
        </p:grpSpPr>
        <p:sp>
          <p:nvSpPr>
            <p:cNvPr id="62" name="矩形 61"/>
            <p:cNvSpPr/>
            <p:nvPr/>
          </p:nvSpPr>
          <p:spPr>
            <a:xfrm>
              <a:off x="1325303" y="5454262"/>
              <a:ext cx="9210101" cy="56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25303" y="5446322"/>
              <a:ext cx="9220707" cy="561860"/>
              <a:chOff x="1603165" y="1839818"/>
              <a:chExt cx="8912646" cy="56186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603165" y="1839818"/>
                <a:ext cx="8912646" cy="5618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6031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506548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398914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291280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9604271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8689871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78003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8859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5202819" y="1839818"/>
                <a:ext cx="1680285" cy="561860"/>
                <a:chOff x="3089013" y="2760434"/>
                <a:chExt cx="1680285" cy="56186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089013" y="2760434"/>
                  <a:ext cx="1680285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233662" y="2760434"/>
                  <a:ext cx="1393847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5793229" y="193608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个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0" name="文本框 109"/>
          <p:cNvSpPr txBox="1"/>
          <p:nvPr/>
        </p:nvSpPr>
        <p:spPr>
          <a:xfrm>
            <a:off x="5177998" y="6167014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Perfect!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4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0312 0.160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80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0156 0.372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栅格系统原理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3782" y="707299"/>
            <a:ext cx="562227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 {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-right: 15px;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-left: 15px;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-right: auto;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-left: auto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(min-width: 768px) {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 {    width: 750px;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(min-width: 992px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.container {    width: 970px;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(min-width: 1200px)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.container {    width: 1170px;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70505" y="1462816"/>
            <a:ext cx="56222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position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relative;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min-height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1px;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padding-right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15px;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padding-left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15px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float:left;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9488" y="963842"/>
            <a:ext cx="542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.row {  margin-right: -15px;  margin-left: -15px;}</a:t>
            </a:r>
          </a:p>
        </p:txBody>
      </p:sp>
      <p:sp>
        <p:nvSpPr>
          <p:cNvPr id="105" name="矩形 104"/>
          <p:cNvSpPr/>
          <p:nvPr/>
        </p:nvSpPr>
        <p:spPr>
          <a:xfrm>
            <a:off x="6059488" y="4272677"/>
            <a:ext cx="5622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width:100%;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91.66666667%;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width:83.33333333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 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width:8.33333333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0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栅格系统原理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0674" y="1132871"/>
            <a:ext cx="5622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ol-*-offset-12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margin-left:100%;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*-offset-11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margin-left: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91.66666667%;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*-offset-10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margin-left:83.33333333%;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*-offset-0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margin-left:8.33333333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126" y="1277956"/>
            <a:ext cx="422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列偏移：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col-*-offset-n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126" y="3613532"/>
            <a:ext cx="4225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列排序：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col-*-pull-n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col-*-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push-n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0674" y="3622683"/>
            <a:ext cx="5622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ol-*-pull-12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right:100%;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91.66666667%;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right:83.33333333%;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*-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right:0;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9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式工具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933795"/>
            <a:ext cx="8191500" cy="3448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586" y="1377110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响应式工具目前只是针对块级元素，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元素和表格元素。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4825160"/>
            <a:ext cx="8172450" cy="11715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586" y="4920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打印样式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9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0" y="1316286"/>
            <a:ext cx="253365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1402011"/>
            <a:ext cx="2466975" cy="790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475" y="1402011"/>
            <a:ext cx="1524000" cy="1771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146" y="1402011"/>
            <a:ext cx="1400175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00" y="3481158"/>
            <a:ext cx="1952625" cy="523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00" y="2398923"/>
            <a:ext cx="3667125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0475" y="3500438"/>
            <a:ext cx="3733800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612" y="4192148"/>
            <a:ext cx="1847850" cy="40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612" y="5331418"/>
            <a:ext cx="3190875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900" y="4883858"/>
            <a:ext cx="1266825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3302" y="4934180"/>
            <a:ext cx="952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组件架构设计思想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54876" y="1057621"/>
            <a:ext cx="10432314" cy="649995"/>
            <a:chOff x="4914182" y="1101687"/>
            <a:chExt cx="10432314" cy="649995"/>
          </a:xfrm>
        </p:grpSpPr>
        <p:sp>
          <p:nvSpPr>
            <p:cNvPr id="5" name="矩形 4"/>
            <p:cNvSpPr/>
            <p:nvPr/>
          </p:nvSpPr>
          <p:spPr>
            <a:xfrm>
              <a:off x="4914182" y="1101687"/>
              <a:ext cx="9341646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、基础样式（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43859" y="1784734"/>
            <a:ext cx="10432315" cy="649995"/>
            <a:chOff x="4914181" y="1101687"/>
            <a:chExt cx="10432315" cy="649995"/>
          </a:xfrm>
        </p:grpSpPr>
        <p:sp>
          <p:nvSpPr>
            <p:cNvPr id="11" name="矩形 10"/>
            <p:cNvSpPr/>
            <p:nvPr/>
          </p:nvSpPr>
          <p:spPr>
            <a:xfrm>
              <a:off x="4914181" y="1101687"/>
              <a:ext cx="9352663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颜色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btn-primary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btn-success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4875" y="2500831"/>
            <a:ext cx="10432314" cy="649995"/>
            <a:chOff x="4914182" y="1101687"/>
            <a:chExt cx="10432314" cy="649995"/>
          </a:xfrm>
        </p:grpSpPr>
        <p:sp>
          <p:nvSpPr>
            <p:cNvPr id="16" name="矩形 15"/>
            <p:cNvSpPr/>
            <p:nvPr/>
          </p:nvSpPr>
          <p:spPr>
            <a:xfrm>
              <a:off x="4914182" y="1101687"/>
              <a:ext cx="9341648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、尺寸样式（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43859" y="3216927"/>
            <a:ext cx="10432314" cy="649995"/>
            <a:chOff x="4914182" y="1101687"/>
            <a:chExt cx="10432314" cy="649995"/>
          </a:xfrm>
        </p:grpSpPr>
        <p:sp>
          <p:nvSpPr>
            <p:cNvPr id="19" name="矩形 18"/>
            <p:cNvSpPr/>
            <p:nvPr/>
          </p:nvSpPr>
          <p:spPr>
            <a:xfrm>
              <a:off x="4914182" y="1101687"/>
              <a:ext cx="9352664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、状态样式（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disabled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43859" y="3944041"/>
            <a:ext cx="10432314" cy="649995"/>
            <a:chOff x="4914182" y="1101687"/>
            <a:chExt cx="10432314" cy="649995"/>
          </a:xfrm>
        </p:grpSpPr>
        <p:sp>
          <p:nvSpPr>
            <p:cNvPr id="22" name="矩形 21"/>
            <p:cNvSpPr/>
            <p:nvPr/>
          </p:nvSpPr>
          <p:spPr>
            <a:xfrm>
              <a:off x="4914182" y="1101687"/>
              <a:ext cx="9352664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、特殊元素样式（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dropdown-menu&gt;li&gt;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a:hover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43857" y="4649120"/>
            <a:ext cx="10432315" cy="649995"/>
            <a:chOff x="4914181" y="1101687"/>
            <a:chExt cx="10432315" cy="649995"/>
          </a:xfrm>
        </p:grpSpPr>
        <p:sp>
          <p:nvSpPr>
            <p:cNvPr id="25" name="矩形 24"/>
            <p:cNvSpPr/>
            <p:nvPr/>
          </p:nvSpPr>
          <p:spPr>
            <a:xfrm>
              <a:off x="4914181" y="1101687"/>
              <a:ext cx="9352665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元素样式（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group.btn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.btn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43857" y="5376233"/>
            <a:ext cx="10432315" cy="649995"/>
            <a:chOff x="4914181" y="1101687"/>
            <a:chExt cx="10432315" cy="649995"/>
          </a:xfrm>
        </p:grpSpPr>
        <p:sp>
          <p:nvSpPr>
            <p:cNvPr id="28" name="矩形 27"/>
            <p:cNvSpPr/>
            <p:nvPr/>
          </p:nvSpPr>
          <p:spPr>
            <a:xfrm>
              <a:off x="4914181" y="1101687"/>
              <a:ext cx="9352665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元素样式（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btn-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group.btn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.btn-group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43857" y="6081313"/>
            <a:ext cx="10432314" cy="649995"/>
            <a:chOff x="4914182" y="1101687"/>
            <a:chExt cx="10432314" cy="649995"/>
          </a:xfrm>
        </p:grpSpPr>
        <p:sp>
          <p:nvSpPr>
            <p:cNvPr id="31" name="矩形 30"/>
            <p:cNvSpPr/>
            <p:nvPr/>
          </p:nvSpPr>
          <p:spPr>
            <a:xfrm>
              <a:off x="4914182" y="1101687"/>
              <a:ext cx="9352666" cy="649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923534" y="1226630"/>
              <a:ext cx="104229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元素样式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progress.active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etc.)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6439" y="3096520"/>
            <a:ext cx="157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4068984"/>
            <a:ext cx="2556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Append+Overwrite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0" y="4929389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种样式重载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000" y="10922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插件规范：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3014" y="1791673"/>
            <a:ext cx="10146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布局规则：基于元素自定义属性的布局规则，比如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等自定义属性。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014" y="2306481"/>
            <a:ext cx="1160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实现规则：所有插件都遵循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插件开发的标准步骤，所有事件都保持了统一标准。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3014" y="2821289"/>
            <a:ext cx="10996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、插件调用规则：都可以通过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声明的方式，也可以用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调用，支持多种回调和可选参数。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1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7424" y="1064946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布局规则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72" y="2126146"/>
            <a:ext cx="7781925" cy="1514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24069" y="4098746"/>
            <a:ext cx="10356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class="alert alert-warning fade in" role="alert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class="close"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data-dismiss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="alert"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aria-hidden="true"&gt;&amp;times;&lt;/a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82356" y="5163269"/>
            <a:ext cx="5499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不用写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代码，就可以实现关闭功能。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8176" y="2445745"/>
            <a:ext cx="8912645" cy="2274410"/>
            <a:chOff x="2068176" y="2445745"/>
            <a:chExt cx="8912645" cy="2274410"/>
          </a:xfrm>
        </p:grpSpPr>
        <p:sp>
          <p:nvSpPr>
            <p:cNvPr id="4" name="圆角矩形 3"/>
            <p:cNvSpPr/>
            <p:nvPr/>
          </p:nvSpPr>
          <p:spPr>
            <a:xfrm>
              <a:off x="2068176" y="4400666"/>
              <a:ext cx="8912645" cy="31948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5728771" y="2445745"/>
              <a:ext cx="3128790" cy="19549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426044" y="5070936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6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7424" y="1064946"/>
            <a:ext cx="282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3014" y="1791673"/>
            <a:ext cx="6398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、立即调用函数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.eg. +function(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){“……” }(jQuery);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3014" y="2318345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、定义插件类型、原型方法，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.eg. Alert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3014" y="2816769"/>
            <a:ext cx="981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上定义插件并设置插件的构造函数，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.eg. $.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fn.alert.Constructor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Alert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3013" y="3315193"/>
            <a:ext cx="7425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、防冲突管理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(noConflict)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.eg. $.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fn.alert.noConflict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Alert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3609" y="3841865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、绑定各种触发事件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872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7424" y="1064946"/>
            <a:ext cx="282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4873" y="1727109"/>
            <a:ext cx="55286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+function ($) { </a:t>
            </a:r>
            <a:endParaRPr lang="en-US" altLang="zh-CN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‘</a:t>
            </a:r>
            <a:r>
              <a:rPr lang="zh-CN" altLang="en-US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strict‘</a:t>
            </a:r>
            <a:r>
              <a:rPr lang="en-US" altLang="zh-CN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//1.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</a:p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//2.alert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原型方法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//3.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上定义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制定构造函数</a:t>
            </a:r>
            <a:endParaRPr lang="en-US" altLang="zh-CN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//4.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防冲突管理</a:t>
            </a:r>
            <a:endParaRPr lang="en-US" altLang="zh-CN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//5.</a:t>
            </a:r>
            <a:r>
              <a:rPr lang="zh-CN" altLang="en-US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</a:t>
            </a:r>
            <a:endParaRPr lang="en-US" altLang="zh-CN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}(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window.jQuery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750" y="4020487"/>
            <a:ext cx="10356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$(document).on('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click.bs.alert.data-api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dismiss,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Alert.prototype.close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4750" y="4677245"/>
            <a:ext cx="10356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bsAlert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$.fn.alert.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noConflict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51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禁用响应式布局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69474" y="2911972"/>
            <a:ext cx="7520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我喜欢响应式布局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到我想禁用的时候再说！</a:t>
            </a:r>
          </a:p>
        </p:txBody>
      </p:sp>
    </p:spTree>
    <p:extLst>
      <p:ext uri="{BB962C8B-B14F-4D97-AF65-F5344CB8AC3E}">
        <p14:creationId xmlns:p14="http://schemas.microsoft.com/office/powerpoint/2010/main" val="25086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禁用响应式布局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59443" y="3047983"/>
            <a:ext cx="846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接下来一起来畅游一下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90985" y="3059404"/>
            <a:ext cx="5654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定制自己的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921835" y="2431444"/>
            <a:ext cx="5942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在产品或项目中使用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7091" y="3973805"/>
            <a:ext cx="772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://wrapbootstrap.com/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67997" y="3139813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24295781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9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33" y="903382"/>
            <a:ext cx="11079297" cy="58058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82560" y="949672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6096" y="991518"/>
            <a:ext cx="1167788" cy="5607586"/>
            <a:chOff x="716096" y="991518"/>
            <a:chExt cx="1167788" cy="5607586"/>
          </a:xfrm>
        </p:grpSpPr>
        <p:sp>
          <p:nvSpPr>
            <p:cNvPr id="7" name="矩形 6"/>
            <p:cNvSpPr/>
            <p:nvPr/>
          </p:nvSpPr>
          <p:spPr>
            <a:xfrm>
              <a:off x="716096" y="991518"/>
              <a:ext cx="1167788" cy="56075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61436" y="2566930"/>
              <a:ext cx="677108" cy="21441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016087" y="991518"/>
            <a:ext cx="5519450" cy="37195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120051" y="1455405"/>
            <a:ext cx="1074839" cy="571699"/>
            <a:chOff x="2142085" y="1036764"/>
            <a:chExt cx="1074839" cy="571699"/>
          </a:xfrm>
        </p:grpSpPr>
        <p:sp>
          <p:nvSpPr>
            <p:cNvPr id="20" name="圆角矩形 19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0922" y="1137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31852" y="1455405"/>
            <a:ext cx="1074839" cy="571699"/>
            <a:chOff x="2142085" y="1036764"/>
            <a:chExt cx="1074839" cy="571699"/>
          </a:xfrm>
        </p:grpSpPr>
        <p:sp>
          <p:nvSpPr>
            <p:cNvPr id="24" name="圆角矩形 23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0922" y="1137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43653" y="1455405"/>
            <a:ext cx="1074839" cy="571699"/>
            <a:chOff x="2142085" y="1036764"/>
            <a:chExt cx="1074839" cy="571699"/>
          </a:xfrm>
        </p:grpSpPr>
        <p:sp>
          <p:nvSpPr>
            <p:cNvPr id="27" name="圆角矩形 26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37654" y="11379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图标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55453" y="1489238"/>
            <a:ext cx="1074839" cy="571699"/>
            <a:chOff x="2142085" y="1036764"/>
            <a:chExt cx="1074839" cy="571699"/>
          </a:xfrm>
        </p:grpSpPr>
        <p:sp>
          <p:nvSpPr>
            <p:cNvPr id="30" name="圆角矩形 29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63465" y="11457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缩略图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20051" y="2241865"/>
            <a:ext cx="1332726" cy="571699"/>
            <a:chOff x="2142085" y="1036764"/>
            <a:chExt cx="1332726" cy="571699"/>
          </a:xfrm>
        </p:grpSpPr>
        <p:sp>
          <p:nvSpPr>
            <p:cNvPr id="33" name="圆角矩形 32"/>
            <p:cNvSpPr/>
            <p:nvPr/>
          </p:nvSpPr>
          <p:spPr>
            <a:xfrm>
              <a:off x="2142085" y="1036764"/>
              <a:ext cx="1332726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93176" y="11433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下拉菜单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43736" y="2241865"/>
            <a:ext cx="834879" cy="571699"/>
            <a:chOff x="2142085" y="1036764"/>
            <a:chExt cx="834879" cy="571699"/>
          </a:xfrm>
        </p:grpSpPr>
        <p:sp>
          <p:nvSpPr>
            <p:cNvPr id="36" name="圆角矩形 35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93176" y="11433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69574" y="2241865"/>
            <a:ext cx="834879" cy="571699"/>
            <a:chOff x="2142085" y="1036764"/>
            <a:chExt cx="834879" cy="571699"/>
          </a:xfrm>
        </p:grpSpPr>
        <p:sp>
          <p:nvSpPr>
            <p:cNvPr id="39" name="圆角矩形 38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93176" y="11433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导航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595413" y="2241865"/>
            <a:ext cx="834879" cy="571699"/>
            <a:chOff x="2142085" y="1036764"/>
            <a:chExt cx="834879" cy="571699"/>
          </a:xfrm>
        </p:grpSpPr>
        <p:sp>
          <p:nvSpPr>
            <p:cNvPr id="42" name="圆角矩形 41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36358" y="11119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20051" y="3081379"/>
            <a:ext cx="877163" cy="571699"/>
            <a:chOff x="2132912" y="1036764"/>
            <a:chExt cx="877163" cy="571699"/>
          </a:xfrm>
        </p:grpSpPr>
        <p:sp>
          <p:nvSpPr>
            <p:cNvPr id="45" name="圆角矩形 44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32912" y="11399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面包屑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192432" y="3081379"/>
            <a:ext cx="877163" cy="571699"/>
            <a:chOff x="2132912" y="1036764"/>
            <a:chExt cx="877163" cy="571699"/>
          </a:xfrm>
        </p:grpSpPr>
        <p:sp>
          <p:nvSpPr>
            <p:cNvPr id="48" name="圆角矩形 47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32912" y="11399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警告框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64813" y="3081379"/>
            <a:ext cx="834879" cy="571699"/>
            <a:chOff x="2142085" y="1036764"/>
            <a:chExt cx="834879" cy="571699"/>
          </a:xfrm>
        </p:grpSpPr>
        <p:sp>
          <p:nvSpPr>
            <p:cNvPr id="51" name="圆角矩形 50"/>
            <p:cNvSpPr/>
            <p:nvPr/>
          </p:nvSpPr>
          <p:spPr>
            <a:xfrm>
              <a:off x="2142085" y="1036764"/>
              <a:ext cx="834879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236358" y="11636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徽章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294910" y="3081379"/>
            <a:ext cx="1139244" cy="571699"/>
            <a:chOff x="2142085" y="1036764"/>
            <a:chExt cx="1139244" cy="571699"/>
          </a:xfrm>
        </p:grpSpPr>
        <p:sp>
          <p:nvSpPr>
            <p:cNvPr id="54" name="圆角矩形 53"/>
            <p:cNvSpPr/>
            <p:nvPr/>
          </p:nvSpPr>
          <p:spPr>
            <a:xfrm>
              <a:off x="2142085" y="1036764"/>
              <a:ext cx="1139244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70793" y="11560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屏展播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29371" y="3081379"/>
            <a:ext cx="800921" cy="571699"/>
            <a:chOff x="2142085" y="1036764"/>
            <a:chExt cx="800921" cy="571699"/>
          </a:xfrm>
        </p:grpSpPr>
        <p:sp>
          <p:nvSpPr>
            <p:cNvPr id="57" name="圆角矩形 56"/>
            <p:cNvSpPr/>
            <p:nvPr/>
          </p:nvSpPr>
          <p:spPr>
            <a:xfrm>
              <a:off x="2142085" y="1036764"/>
              <a:ext cx="800921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36512" y="11427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洼地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120051" y="3949775"/>
            <a:ext cx="1202423" cy="571699"/>
            <a:chOff x="2142085" y="1036764"/>
            <a:chExt cx="1202423" cy="571699"/>
          </a:xfrm>
        </p:grpSpPr>
        <p:sp>
          <p:nvSpPr>
            <p:cNvPr id="60" name="圆角矩形 59"/>
            <p:cNvSpPr/>
            <p:nvPr/>
          </p:nvSpPr>
          <p:spPr>
            <a:xfrm>
              <a:off x="2142085" y="1036764"/>
              <a:ext cx="1202423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202190" y="11645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输入框组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596491" y="3949775"/>
            <a:ext cx="1202423" cy="571699"/>
            <a:chOff x="2142085" y="1036764"/>
            <a:chExt cx="1202423" cy="571699"/>
          </a:xfrm>
        </p:grpSpPr>
        <p:sp>
          <p:nvSpPr>
            <p:cNvPr id="63" name="圆角矩形 62"/>
            <p:cNvSpPr/>
            <p:nvPr/>
          </p:nvSpPr>
          <p:spPr>
            <a:xfrm>
              <a:off x="2142085" y="1036764"/>
              <a:ext cx="1202423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02190" y="11645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媒体对象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72931" y="3949775"/>
            <a:ext cx="1202423" cy="571699"/>
            <a:chOff x="2142085" y="1036764"/>
            <a:chExt cx="1202423" cy="571699"/>
          </a:xfrm>
        </p:grpSpPr>
        <p:sp>
          <p:nvSpPr>
            <p:cNvPr id="66" name="圆角矩形 65"/>
            <p:cNvSpPr/>
            <p:nvPr/>
          </p:nvSpPr>
          <p:spPr>
            <a:xfrm>
              <a:off x="2142085" y="1036764"/>
              <a:ext cx="1202423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7201" y="1165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49370" y="3949775"/>
            <a:ext cx="880922" cy="571699"/>
            <a:chOff x="2142086" y="1036764"/>
            <a:chExt cx="880922" cy="571699"/>
          </a:xfrm>
        </p:grpSpPr>
        <p:sp>
          <p:nvSpPr>
            <p:cNvPr id="69" name="圆角矩形 68"/>
            <p:cNvSpPr/>
            <p:nvPr/>
          </p:nvSpPr>
          <p:spPr>
            <a:xfrm>
              <a:off x="2142086" y="1036764"/>
              <a:ext cx="880922" cy="5716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57201" y="11658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面板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7667740" y="989808"/>
            <a:ext cx="3944038" cy="372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8673720" y="993740"/>
            <a:ext cx="225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752268" y="1490486"/>
            <a:ext cx="1074839" cy="571699"/>
            <a:chOff x="2142085" y="1036764"/>
            <a:chExt cx="1074839" cy="571699"/>
          </a:xfrm>
        </p:grpSpPr>
        <p:sp>
          <p:nvSpPr>
            <p:cNvPr id="74" name="圆角矩形 73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356338" y="11542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050080" y="1490486"/>
            <a:ext cx="1074839" cy="571699"/>
            <a:chOff x="2142085" y="1036764"/>
            <a:chExt cx="1074839" cy="571699"/>
          </a:xfrm>
        </p:grpSpPr>
        <p:sp>
          <p:nvSpPr>
            <p:cNvPr id="77" name="圆角矩形 76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356338" y="11542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392408" y="1490486"/>
            <a:ext cx="1107996" cy="571699"/>
            <a:chOff x="2141613" y="1036764"/>
            <a:chExt cx="1107996" cy="571699"/>
          </a:xfrm>
        </p:grpSpPr>
        <p:sp>
          <p:nvSpPr>
            <p:cNvPr id="80" name="圆角矩形 79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141613" y="11542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下拉菜单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735688" y="2257856"/>
            <a:ext cx="1107996" cy="571699"/>
            <a:chOff x="2141613" y="1036764"/>
            <a:chExt cx="1107996" cy="571699"/>
          </a:xfrm>
        </p:grpSpPr>
        <p:sp>
          <p:nvSpPr>
            <p:cNvPr id="83" name="圆角矩形 82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141613" y="11542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滚动侦查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033972" y="2269640"/>
            <a:ext cx="1074839" cy="571699"/>
            <a:chOff x="2142085" y="1036764"/>
            <a:chExt cx="1074839" cy="571699"/>
          </a:xfrm>
        </p:grpSpPr>
        <p:sp>
          <p:nvSpPr>
            <p:cNvPr id="86" name="圆角矩形 85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2257029" y="11424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92408" y="2270696"/>
            <a:ext cx="1074839" cy="571699"/>
            <a:chOff x="2142085" y="1036764"/>
            <a:chExt cx="1074839" cy="571699"/>
          </a:xfrm>
        </p:grpSpPr>
        <p:sp>
          <p:nvSpPr>
            <p:cNvPr id="89" name="圆角矩形 88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257029" y="11424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719583" y="2982161"/>
            <a:ext cx="1074839" cy="571699"/>
            <a:chOff x="2142085" y="1036764"/>
            <a:chExt cx="1074839" cy="571699"/>
          </a:xfrm>
        </p:grpSpPr>
        <p:sp>
          <p:nvSpPr>
            <p:cNvPr id="92" name="圆角矩形 91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219059" y="114287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警告框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033971" y="3010000"/>
            <a:ext cx="1074839" cy="571699"/>
            <a:chOff x="2142085" y="1036764"/>
            <a:chExt cx="1074839" cy="571699"/>
          </a:xfrm>
        </p:grpSpPr>
        <p:sp>
          <p:nvSpPr>
            <p:cNvPr id="95" name="圆角矩形 94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219059" y="114287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弹出框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0408513" y="3035565"/>
            <a:ext cx="1074839" cy="571699"/>
            <a:chOff x="2142085" y="1036764"/>
            <a:chExt cx="1074839" cy="571699"/>
          </a:xfrm>
        </p:grpSpPr>
        <p:sp>
          <p:nvSpPr>
            <p:cNvPr id="98" name="圆角矩形 97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2323752" y="11396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735688" y="3949775"/>
            <a:ext cx="1074839" cy="571699"/>
            <a:chOff x="2142085" y="1036764"/>
            <a:chExt cx="1074839" cy="571699"/>
          </a:xfrm>
        </p:grpSpPr>
        <p:sp>
          <p:nvSpPr>
            <p:cNvPr id="101" name="圆角矩形 100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318369" y="114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050077" y="3949775"/>
            <a:ext cx="1074839" cy="571699"/>
            <a:chOff x="2142085" y="1036764"/>
            <a:chExt cx="1074839" cy="571699"/>
          </a:xfrm>
        </p:grpSpPr>
        <p:sp>
          <p:nvSpPr>
            <p:cNvPr id="104" name="圆角矩形 103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318369" y="114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折叠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0403996" y="3916851"/>
            <a:ext cx="1074839" cy="571699"/>
            <a:chOff x="2142085" y="1036764"/>
            <a:chExt cx="1074839" cy="571699"/>
          </a:xfrm>
        </p:grpSpPr>
        <p:sp>
          <p:nvSpPr>
            <p:cNvPr id="107" name="圆角矩形 106"/>
            <p:cNvSpPr/>
            <p:nvPr/>
          </p:nvSpPr>
          <p:spPr>
            <a:xfrm>
              <a:off x="2142085" y="1036764"/>
              <a:ext cx="1074839" cy="5716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2318369" y="114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浮标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2016087" y="5677564"/>
            <a:ext cx="5466476" cy="9415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016087" y="4763268"/>
            <a:ext cx="5466476" cy="862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656596" y="49258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基础布局组件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703021" y="5847318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7741" y="4763268"/>
            <a:ext cx="3944038" cy="18558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8843684" y="5460367"/>
            <a:ext cx="201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jQuery1.10+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921302" y="3105834"/>
            <a:ext cx="5757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中国官网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://www.bootcss.com/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2310" y="22327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牵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出来溜溜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0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81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76910" y="1081956"/>
            <a:ext cx="291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27125" y="1747483"/>
            <a:ext cx="11139460" cy="145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标签是一种标准通用标记语言的文档类型声明，它的目的是要告诉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标记语言解析器，它应该使用什么样的文档类型定义（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）来解析文档。</a:t>
            </a:r>
          </a:p>
        </p:txBody>
      </p:sp>
    </p:spTree>
    <p:extLst>
      <p:ext uri="{BB962C8B-B14F-4D97-AF65-F5344CB8AC3E}">
        <p14:creationId xmlns:p14="http://schemas.microsoft.com/office/powerpoint/2010/main" val="1072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214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2694" y="25559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532"/>
            <a:ext cx="8747393" cy="60074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47393" y="850532"/>
            <a:ext cx="344460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要使用可以触发各浏览器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“标准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，并书写符合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代码，以保证您的页面在各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器中可以最大程度的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12516" y="3003848"/>
            <a:ext cx="291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3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viewport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125" y="6329058"/>
            <a:ext cx="213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深入理解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viewport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435" y="1226669"/>
            <a:ext cx="1184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name="viewport" content="width=device-width, initial-scale=1.0, minimum-scale=1.0,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-scale=1.0, user-scalable=no"/&gt;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1314584" y="3693507"/>
            <a:ext cx="6096000" cy="2536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- viewport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的宽度 </a:t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- viewport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的高度 </a:t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initial-scale - 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初始的缩放比例 </a:t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minimum-scale - 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允许用户缩放到的最小比例 </a:t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maximum-scale - 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允许用户缩放到的最大比例 </a:t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user-scalable - 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用户是否可以手动缩放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15603" y="3249977"/>
            <a:ext cx="0" cy="28709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314584" y="32720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参数详解：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4922" y="4576986"/>
            <a:ext cx="3280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 first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32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2056" y="1298126"/>
            <a:ext cx="370581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*{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webkit-box-sizing: border-box;     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-moz-box-sizing: border-box;         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box-sizing: border-box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168851"/>
            <a:ext cx="22860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969140"/>
            <a:ext cx="2286000" cy="1905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95114" y="4414126"/>
            <a:ext cx="49920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 | </a:t>
            </a:r>
            <a:r>
              <a:rPr lang="en-US" altLang="zh-CN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</a:p>
          <a:p>
            <a:pPr>
              <a:lnSpc>
                <a:spcPct val="150000"/>
              </a:lnSpc>
            </a:pP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content-box</a:t>
            </a:r>
            <a: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086307" y="3970596"/>
            <a:ext cx="9826" cy="1399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95114" y="39926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参数详解：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64235" y="853151"/>
            <a:ext cx="2959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-sizing: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width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:200px;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padding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:10px;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border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:15px solid #eee;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</a:t>
            </a:r>
          </a:p>
        </p:txBody>
      </p:sp>
      <p:sp>
        <p:nvSpPr>
          <p:cNvPr id="22" name="矩形 21"/>
          <p:cNvSpPr/>
          <p:nvPr/>
        </p:nvSpPr>
        <p:spPr>
          <a:xfrm>
            <a:off x="6264235" y="3658149"/>
            <a:ext cx="3183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-sizing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width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:200px;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padding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:10px;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border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:15px solid #eee;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059488" y="925417"/>
            <a:ext cx="0" cy="568470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59488" y="3465513"/>
            <a:ext cx="60480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6253" y="16196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9467" y="1663042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属性数量总和，优先级最高。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9467" y="2139990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选择器上的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数量的总和。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9467" y="2616938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选择器上的其他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属性选择器以及伪类（像：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first-child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等）的总和。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9467" y="3093886"/>
            <a:ext cx="1059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：计算元素（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等）和伪元素（像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first-child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等）数量总和。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9466" y="4031668"/>
            <a:ext cx="10593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#navbar li#first { color:red; 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#navbar li:first-child{ color:blue; }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6422" y="1100580"/>
            <a:ext cx="11353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优先级的公式：选择器定为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种，假设为，优先级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=ABCD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，组成的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位数越大，优先级越高。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5029" y="4323950"/>
            <a:ext cx="158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0,2,0,1=201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15029" y="4800898"/>
            <a:ext cx="158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0,1,0,2=102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1569</Words>
  <Application>Microsoft Office PowerPoint</Application>
  <PresentationFormat>宽屏</PresentationFormat>
  <Paragraphs>248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 Unicode MS</vt:lpstr>
      <vt:lpstr>华康俪金黑W8(P)</vt:lpstr>
      <vt:lpstr>宋体</vt:lpstr>
      <vt:lpstr>微软雅黑</vt:lpstr>
      <vt:lpstr>Arial</vt:lpstr>
      <vt:lpstr>Broadway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wangyongqiang(王永强)</dc:creator>
  <cp:lastModifiedBy>wangyongqiang(王永强)</cp:lastModifiedBy>
  <cp:revision>291</cp:revision>
  <dcterms:created xsi:type="dcterms:W3CDTF">2015-01-22T04:51:07Z</dcterms:created>
  <dcterms:modified xsi:type="dcterms:W3CDTF">2015-04-29T09:23:22Z</dcterms:modified>
</cp:coreProperties>
</file>