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92" r:id="rId3"/>
    <p:sldId id="307" r:id="rId4"/>
    <p:sldId id="260" r:id="rId5"/>
    <p:sldId id="265" r:id="rId6"/>
    <p:sldId id="266" r:id="rId7"/>
    <p:sldId id="258" r:id="rId8"/>
    <p:sldId id="293" r:id="rId9"/>
    <p:sldId id="263" r:id="rId10"/>
    <p:sldId id="259" r:id="rId11"/>
    <p:sldId id="261" r:id="rId12"/>
    <p:sldId id="262" r:id="rId13"/>
    <p:sldId id="264" r:id="rId14"/>
    <p:sldId id="294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1" r:id="rId24"/>
    <p:sldId id="276" r:id="rId25"/>
    <p:sldId id="277" r:id="rId26"/>
    <p:sldId id="279" r:id="rId27"/>
    <p:sldId id="278" r:id="rId28"/>
    <p:sldId id="282" r:id="rId29"/>
    <p:sldId id="280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5" r:id="rId41"/>
    <p:sldId id="296" r:id="rId42"/>
    <p:sldId id="299" r:id="rId43"/>
    <p:sldId id="300" r:id="rId44"/>
    <p:sldId id="301" r:id="rId45"/>
    <p:sldId id="297" r:id="rId46"/>
    <p:sldId id="303" r:id="rId47"/>
    <p:sldId id="302" r:id="rId48"/>
    <p:sldId id="304" r:id="rId49"/>
    <p:sldId id="305" r:id="rId50"/>
    <p:sldId id="306" r:id="rId51"/>
    <p:sldId id="310" r:id="rId52"/>
    <p:sldId id="257" r:id="rId53"/>
    <p:sldId id="308" r:id="rId54"/>
    <p:sldId id="309" r:id="rId55"/>
    <p:sldId id="312" r:id="rId56"/>
    <p:sldId id="311" r:id="rId5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99" autoAdjust="0"/>
  </p:normalViewPr>
  <p:slideViewPr>
    <p:cSldViewPr>
      <p:cViewPr varScale="1">
        <p:scale>
          <a:sx n="60" d="100"/>
          <a:sy n="60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29184-B521-4ADF-BADE-E8BC40F85ACA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4FFE668B-0D14-4E83-A278-1BE6BE27310C}">
      <dgm:prSet phldrT="[文本]"/>
      <dgm:spPr/>
      <dgm:t>
        <a:bodyPr/>
        <a:lstStyle/>
        <a:p>
          <a:r>
            <a:rPr lang="zh-CN" altLang="en-US" dirty="0" smtClean="0"/>
            <a:t>基本</a:t>
          </a:r>
          <a:endParaRPr lang="en-US" altLang="zh-CN" dirty="0" smtClean="0"/>
        </a:p>
        <a:p>
          <a:r>
            <a:rPr lang="zh-CN" altLang="en-US" dirty="0" smtClean="0"/>
            <a:t>布局</a:t>
          </a:r>
          <a:endParaRPr lang="zh-CN" altLang="en-US" dirty="0"/>
        </a:p>
      </dgm:t>
    </dgm:pt>
    <dgm:pt modelId="{C2402960-6300-433B-A3CE-1C6DA781BBD2}" type="parTrans" cxnId="{79F445E6-5D21-4B4B-A968-54221C5FBDED}">
      <dgm:prSet/>
      <dgm:spPr/>
      <dgm:t>
        <a:bodyPr/>
        <a:lstStyle/>
        <a:p>
          <a:endParaRPr lang="zh-CN" altLang="en-US"/>
        </a:p>
      </dgm:t>
    </dgm:pt>
    <dgm:pt modelId="{EB6D58FB-DD18-4348-AF92-E5DA4C3A28B3}" type="sibTrans" cxnId="{79F445E6-5D21-4B4B-A968-54221C5FBDED}">
      <dgm:prSet/>
      <dgm:spPr/>
      <dgm:t>
        <a:bodyPr/>
        <a:lstStyle/>
        <a:p>
          <a:endParaRPr lang="zh-CN" altLang="en-US"/>
        </a:p>
      </dgm:t>
    </dgm:pt>
    <dgm:pt modelId="{E4611321-4B08-4102-A83D-A16D6F142B39}">
      <dgm:prSet phldrT="[文本]"/>
      <dgm:spPr/>
      <dgm:t>
        <a:bodyPr/>
        <a:lstStyle/>
        <a:p>
          <a:r>
            <a:rPr lang="zh-CN" altLang="en-US" dirty="0" smtClean="0"/>
            <a:t>内联</a:t>
          </a:r>
          <a:endParaRPr lang="en-US" altLang="zh-CN" dirty="0" smtClean="0"/>
        </a:p>
        <a:p>
          <a:r>
            <a:rPr lang="zh-CN" altLang="en-US" dirty="0" smtClean="0"/>
            <a:t>布局</a:t>
          </a:r>
          <a:endParaRPr lang="zh-CN" altLang="en-US" dirty="0"/>
        </a:p>
      </dgm:t>
    </dgm:pt>
    <dgm:pt modelId="{97829169-8E32-46C9-8F4D-9F56DC6B9149}" type="parTrans" cxnId="{42AF4F74-558A-42ED-9136-3765067D06C9}">
      <dgm:prSet/>
      <dgm:spPr/>
      <dgm:t>
        <a:bodyPr/>
        <a:lstStyle/>
        <a:p>
          <a:endParaRPr lang="zh-CN" altLang="en-US"/>
        </a:p>
      </dgm:t>
    </dgm:pt>
    <dgm:pt modelId="{A7D22453-E709-4F52-ABE0-AB68247E10A1}" type="sibTrans" cxnId="{42AF4F74-558A-42ED-9136-3765067D06C9}">
      <dgm:prSet/>
      <dgm:spPr/>
      <dgm:t>
        <a:bodyPr/>
        <a:lstStyle/>
        <a:p>
          <a:endParaRPr lang="zh-CN" altLang="en-US"/>
        </a:p>
      </dgm:t>
    </dgm:pt>
    <dgm:pt modelId="{B56A30F8-AC14-4D1E-B3D8-B85431FFB50B}">
      <dgm:prSet phldrT="[文本]"/>
      <dgm:spPr/>
      <dgm:t>
        <a:bodyPr/>
        <a:lstStyle/>
        <a:p>
          <a:r>
            <a:rPr lang="zh-CN" altLang="en-US" dirty="0" smtClean="0"/>
            <a:t>水平</a:t>
          </a:r>
          <a:endParaRPr lang="en-US" altLang="zh-CN" dirty="0" smtClean="0"/>
        </a:p>
        <a:p>
          <a:r>
            <a:rPr lang="zh-CN" altLang="en-US" dirty="0" smtClean="0"/>
            <a:t>布局</a:t>
          </a:r>
          <a:endParaRPr lang="zh-CN" altLang="en-US" dirty="0"/>
        </a:p>
      </dgm:t>
    </dgm:pt>
    <dgm:pt modelId="{6A270152-5BC9-4031-A81F-F7B52AF1A91D}" type="parTrans" cxnId="{ECB4B483-2E0C-4D6E-9A9B-521AC010AA46}">
      <dgm:prSet/>
      <dgm:spPr/>
      <dgm:t>
        <a:bodyPr/>
        <a:lstStyle/>
        <a:p>
          <a:endParaRPr lang="zh-CN" altLang="en-US"/>
        </a:p>
      </dgm:t>
    </dgm:pt>
    <dgm:pt modelId="{BB389F14-84DC-49C4-B428-600B8D80E2AE}" type="sibTrans" cxnId="{ECB4B483-2E0C-4D6E-9A9B-521AC010AA46}">
      <dgm:prSet/>
      <dgm:spPr/>
      <dgm:t>
        <a:bodyPr/>
        <a:lstStyle/>
        <a:p>
          <a:endParaRPr lang="zh-CN" altLang="en-US"/>
        </a:p>
      </dgm:t>
    </dgm:pt>
    <dgm:pt modelId="{CA013833-9164-4540-9642-337C4807F672}" type="pres">
      <dgm:prSet presAssocID="{F1829184-B521-4ADF-BADE-E8BC40F85ACA}" presName="compositeShape" presStyleCnt="0">
        <dgm:presLayoutVars>
          <dgm:chMax val="7"/>
          <dgm:dir/>
          <dgm:resizeHandles val="exact"/>
        </dgm:presLayoutVars>
      </dgm:prSet>
      <dgm:spPr/>
    </dgm:pt>
    <dgm:pt modelId="{7CAC2112-133A-4322-8A4C-8DF7D4FADCE0}" type="pres">
      <dgm:prSet presAssocID="{4FFE668B-0D14-4E83-A278-1BE6BE27310C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93A62A15-B378-434F-8783-C6F2638481D8}" type="pres">
      <dgm:prSet presAssocID="{4FFE668B-0D14-4E83-A278-1BE6BE2731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B344A-108D-471D-9CD0-AB7CFA36901C}" type="pres">
      <dgm:prSet presAssocID="{E4611321-4B08-4102-A83D-A16D6F142B39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57956DAD-5270-4F6F-B207-274D1D005D73}" type="pres">
      <dgm:prSet presAssocID="{E4611321-4B08-4102-A83D-A16D6F142B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71EB17-FB4C-4C2E-8D3F-BFDD1BC8A127}" type="pres">
      <dgm:prSet presAssocID="{B56A30F8-AC14-4D1E-B3D8-B85431FFB50B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3BC59EF6-3653-47E6-A5FF-6830D67999BB}" type="pres">
      <dgm:prSet presAssocID="{B56A30F8-AC14-4D1E-B3D8-B85431FFB50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9EF9F7-4895-4958-A774-BA4A9EF8E32F}" type="presOf" srcId="{F1829184-B521-4ADF-BADE-E8BC40F85ACA}" destId="{CA013833-9164-4540-9642-337C4807F672}" srcOrd="0" destOrd="0" presId="urn:microsoft.com/office/officeart/2005/8/layout/venn1"/>
    <dgm:cxn modelId="{21FA3EA3-943C-4B4B-A0F7-961A2189E08D}" type="presOf" srcId="{4FFE668B-0D14-4E83-A278-1BE6BE27310C}" destId="{7CAC2112-133A-4322-8A4C-8DF7D4FADCE0}" srcOrd="0" destOrd="0" presId="urn:microsoft.com/office/officeart/2005/8/layout/venn1"/>
    <dgm:cxn modelId="{401F9023-3264-4932-B256-9A485F234CCA}" type="presOf" srcId="{E4611321-4B08-4102-A83D-A16D6F142B39}" destId="{57956DAD-5270-4F6F-B207-274D1D005D73}" srcOrd="1" destOrd="0" presId="urn:microsoft.com/office/officeart/2005/8/layout/venn1"/>
    <dgm:cxn modelId="{ECB4B483-2E0C-4D6E-9A9B-521AC010AA46}" srcId="{F1829184-B521-4ADF-BADE-E8BC40F85ACA}" destId="{B56A30F8-AC14-4D1E-B3D8-B85431FFB50B}" srcOrd="2" destOrd="0" parTransId="{6A270152-5BC9-4031-A81F-F7B52AF1A91D}" sibTransId="{BB389F14-84DC-49C4-B428-600B8D80E2AE}"/>
    <dgm:cxn modelId="{DA1B0BFD-CB90-4543-9AE8-5B390BFDAE23}" type="presOf" srcId="{B56A30F8-AC14-4D1E-B3D8-B85431FFB50B}" destId="{6F71EB17-FB4C-4C2E-8D3F-BFDD1BC8A127}" srcOrd="0" destOrd="0" presId="urn:microsoft.com/office/officeart/2005/8/layout/venn1"/>
    <dgm:cxn modelId="{42AF4F74-558A-42ED-9136-3765067D06C9}" srcId="{F1829184-B521-4ADF-BADE-E8BC40F85ACA}" destId="{E4611321-4B08-4102-A83D-A16D6F142B39}" srcOrd="1" destOrd="0" parTransId="{97829169-8E32-46C9-8F4D-9F56DC6B9149}" sibTransId="{A7D22453-E709-4F52-ABE0-AB68247E10A1}"/>
    <dgm:cxn modelId="{79F445E6-5D21-4B4B-A968-54221C5FBDED}" srcId="{F1829184-B521-4ADF-BADE-E8BC40F85ACA}" destId="{4FFE668B-0D14-4E83-A278-1BE6BE27310C}" srcOrd="0" destOrd="0" parTransId="{C2402960-6300-433B-A3CE-1C6DA781BBD2}" sibTransId="{EB6D58FB-DD18-4348-AF92-E5DA4C3A28B3}"/>
    <dgm:cxn modelId="{2F815AA9-5CE0-4C26-87FA-BFEF2FEBA9C2}" type="presOf" srcId="{B56A30F8-AC14-4D1E-B3D8-B85431FFB50B}" destId="{3BC59EF6-3653-47E6-A5FF-6830D67999BB}" srcOrd="1" destOrd="0" presId="urn:microsoft.com/office/officeart/2005/8/layout/venn1"/>
    <dgm:cxn modelId="{946304B4-915F-453A-B468-946CAE8E0621}" type="presOf" srcId="{4FFE668B-0D14-4E83-A278-1BE6BE27310C}" destId="{93A62A15-B378-434F-8783-C6F2638481D8}" srcOrd="1" destOrd="0" presId="urn:microsoft.com/office/officeart/2005/8/layout/venn1"/>
    <dgm:cxn modelId="{C67634DD-F818-4D20-B404-8111F304DE15}" type="presOf" srcId="{E4611321-4B08-4102-A83D-A16D6F142B39}" destId="{5BAB344A-108D-471D-9CD0-AB7CFA36901C}" srcOrd="0" destOrd="0" presId="urn:microsoft.com/office/officeart/2005/8/layout/venn1"/>
    <dgm:cxn modelId="{4FDE1119-BE9E-4699-956E-222EC92A6B4D}" type="presParOf" srcId="{CA013833-9164-4540-9642-337C4807F672}" destId="{7CAC2112-133A-4322-8A4C-8DF7D4FADCE0}" srcOrd="0" destOrd="0" presId="urn:microsoft.com/office/officeart/2005/8/layout/venn1"/>
    <dgm:cxn modelId="{BD3FE4AC-4E20-405A-9BEA-6B0A6B42B6CC}" type="presParOf" srcId="{CA013833-9164-4540-9642-337C4807F672}" destId="{93A62A15-B378-434F-8783-C6F2638481D8}" srcOrd="1" destOrd="0" presId="urn:microsoft.com/office/officeart/2005/8/layout/venn1"/>
    <dgm:cxn modelId="{5421A264-DBBF-43B1-B8E9-69F9A43E9EED}" type="presParOf" srcId="{CA013833-9164-4540-9642-337C4807F672}" destId="{5BAB344A-108D-471D-9CD0-AB7CFA36901C}" srcOrd="2" destOrd="0" presId="urn:microsoft.com/office/officeart/2005/8/layout/venn1"/>
    <dgm:cxn modelId="{4B81101D-1D3E-4DF4-BEA3-3994C359B663}" type="presParOf" srcId="{CA013833-9164-4540-9642-337C4807F672}" destId="{57956DAD-5270-4F6F-B207-274D1D005D73}" srcOrd="3" destOrd="0" presId="urn:microsoft.com/office/officeart/2005/8/layout/venn1"/>
    <dgm:cxn modelId="{69406130-E919-4F59-8951-560E3888A2E5}" type="presParOf" srcId="{CA013833-9164-4540-9642-337C4807F672}" destId="{6F71EB17-FB4C-4C2E-8D3F-BFDD1BC8A127}" srcOrd="4" destOrd="0" presId="urn:microsoft.com/office/officeart/2005/8/layout/venn1"/>
    <dgm:cxn modelId="{04CF910A-C772-4167-889D-A358BF5786D4}" type="presParOf" srcId="{CA013833-9164-4540-9642-337C4807F672}" destId="{3BC59EF6-3653-47E6-A5FF-6830D67999B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797AC-77FE-4689-AF06-741CA69306EE}" type="doc">
      <dgm:prSet loTypeId="urn:microsoft.com/office/officeart/2005/8/layout/radial3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C5212FB9-7302-4E25-A088-EF0B7F6D890B}">
      <dgm:prSet phldrT="[文本]"/>
      <dgm:spPr/>
      <dgm:t>
        <a:bodyPr/>
        <a:lstStyle/>
        <a:p>
          <a:r>
            <a:rPr lang="zh-CN" altLang="en-US" dirty="0" smtClean="0"/>
            <a:t>插件</a:t>
          </a:r>
          <a:endParaRPr lang="zh-CN" altLang="en-US" dirty="0"/>
        </a:p>
      </dgm:t>
    </dgm:pt>
    <dgm:pt modelId="{B76B833C-8A07-40A7-8CF3-EB58DF3A97A6}" type="parTrans" cxnId="{FFFBF4BE-7867-4500-8825-F5238E65F815}">
      <dgm:prSet/>
      <dgm:spPr/>
      <dgm:t>
        <a:bodyPr/>
        <a:lstStyle/>
        <a:p>
          <a:endParaRPr lang="zh-CN" altLang="en-US"/>
        </a:p>
      </dgm:t>
    </dgm:pt>
    <dgm:pt modelId="{CF55B3E3-5AC0-49CD-A214-E4FB118F4F74}" type="sibTrans" cxnId="{FFFBF4BE-7867-4500-8825-F5238E65F815}">
      <dgm:prSet/>
      <dgm:spPr/>
      <dgm:t>
        <a:bodyPr/>
        <a:lstStyle/>
        <a:p>
          <a:endParaRPr lang="zh-CN" altLang="en-US"/>
        </a:p>
      </dgm:t>
    </dgm:pt>
    <dgm:pt modelId="{AB8FD35B-D6A8-4490-B3D7-5F364C23C2BC}">
      <dgm:prSet phldrT="[文本]"/>
      <dgm:spPr/>
      <dgm:t>
        <a:bodyPr/>
        <a:lstStyle/>
        <a:p>
          <a:r>
            <a:rPr lang="en-US" altLang="zh-CN" dirty="0" smtClean="0"/>
            <a:t>HTML</a:t>
          </a:r>
          <a:r>
            <a:rPr lang="zh-CN" altLang="en-US" dirty="0" smtClean="0"/>
            <a:t>标签结构</a:t>
          </a:r>
          <a:endParaRPr lang="zh-CN" altLang="en-US" dirty="0"/>
        </a:p>
      </dgm:t>
    </dgm:pt>
    <dgm:pt modelId="{72B70259-9FCB-4BF0-804E-97C2D89CF20A}" type="parTrans" cxnId="{FB9B2845-6971-44F0-BB3A-47660BEC3955}">
      <dgm:prSet/>
      <dgm:spPr/>
      <dgm:t>
        <a:bodyPr/>
        <a:lstStyle/>
        <a:p>
          <a:endParaRPr lang="zh-CN" altLang="en-US"/>
        </a:p>
      </dgm:t>
    </dgm:pt>
    <dgm:pt modelId="{A9AE47E2-C497-4E67-8617-E7ECB15E536B}" type="sibTrans" cxnId="{FB9B2845-6971-44F0-BB3A-47660BEC3955}">
      <dgm:prSet/>
      <dgm:spPr/>
      <dgm:t>
        <a:bodyPr/>
        <a:lstStyle/>
        <a:p>
          <a:endParaRPr lang="zh-CN" altLang="en-US"/>
        </a:p>
      </dgm:t>
    </dgm:pt>
    <dgm:pt modelId="{8D357E82-9B8B-48DF-ADA9-E3CC839B7895}">
      <dgm:prSet phldrT="[文本]"/>
      <dgm:spPr/>
      <dgm:t>
        <a:bodyPr/>
        <a:lstStyle/>
        <a:p>
          <a:r>
            <a:rPr lang="zh-CN" altLang="en-US" dirty="0" smtClean="0"/>
            <a:t>配置属性</a:t>
          </a:r>
          <a:endParaRPr lang="zh-CN" altLang="en-US" dirty="0"/>
        </a:p>
      </dgm:t>
    </dgm:pt>
    <dgm:pt modelId="{1D2ACDF5-0DCE-4E26-B3D6-361F3523D4D7}" type="parTrans" cxnId="{C4DE2A14-3B4F-4BAA-8719-797D99A109C8}">
      <dgm:prSet/>
      <dgm:spPr/>
      <dgm:t>
        <a:bodyPr/>
        <a:lstStyle/>
        <a:p>
          <a:endParaRPr lang="zh-CN" altLang="en-US"/>
        </a:p>
      </dgm:t>
    </dgm:pt>
    <dgm:pt modelId="{4B4BA8EF-C3BF-470A-859A-A6AF2C254BFA}" type="sibTrans" cxnId="{C4DE2A14-3B4F-4BAA-8719-797D99A109C8}">
      <dgm:prSet/>
      <dgm:spPr/>
      <dgm:t>
        <a:bodyPr/>
        <a:lstStyle/>
        <a:p>
          <a:endParaRPr lang="zh-CN" altLang="en-US"/>
        </a:p>
      </dgm:t>
    </dgm:pt>
    <dgm:pt modelId="{92D6FD54-7099-446D-B429-8BBD6B710367}">
      <dgm:prSet phldrT="[文本]"/>
      <dgm:spPr/>
      <dgm:t>
        <a:bodyPr/>
        <a:lstStyle/>
        <a:p>
          <a:r>
            <a:rPr lang="zh-CN" altLang="en-US" dirty="0" smtClean="0"/>
            <a:t>方法</a:t>
          </a:r>
          <a:endParaRPr lang="zh-CN" altLang="en-US" dirty="0"/>
        </a:p>
      </dgm:t>
    </dgm:pt>
    <dgm:pt modelId="{AEC90579-A50D-4BB0-BAFC-D18BA745664B}" type="parTrans" cxnId="{93B6BB9C-7D95-4E4D-8D08-AEDF83A23900}">
      <dgm:prSet/>
      <dgm:spPr/>
      <dgm:t>
        <a:bodyPr/>
        <a:lstStyle/>
        <a:p>
          <a:endParaRPr lang="zh-CN" altLang="en-US"/>
        </a:p>
      </dgm:t>
    </dgm:pt>
    <dgm:pt modelId="{BE6DD50B-C11F-454E-8C11-FFC12C729A02}" type="sibTrans" cxnId="{93B6BB9C-7D95-4E4D-8D08-AEDF83A23900}">
      <dgm:prSet/>
      <dgm:spPr/>
      <dgm:t>
        <a:bodyPr/>
        <a:lstStyle/>
        <a:p>
          <a:endParaRPr lang="zh-CN" altLang="en-US"/>
        </a:p>
      </dgm:t>
    </dgm:pt>
    <dgm:pt modelId="{EC9A565A-4B26-4786-9040-3990EF37BD06}">
      <dgm:prSet phldrT="[文本]"/>
      <dgm:spPr/>
      <dgm:t>
        <a:bodyPr/>
        <a:lstStyle/>
        <a:p>
          <a:r>
            <a:rPr lang="zh-CN" altLang="en-US" dirty="0" smtClean="0"/>
            <a:t>事件</a:t>
          </a:r>
          <a:endParaRPr lang="zh-CN" altLang="en-US" dirty="0"/>
        </a:p>
      </dgm:t>
    </dgm:pt>
    <dgm:pt modelId="{C47054CA-D9C1-480C-9A80-663ECB984D8E}" type="parTrans" cxnId="{E788251B-8EDE-446F-BFAC-40270AB86407}">
      <dgm:prSet/>
      <dgm:spPr/>
      <dgm:t>
        <a:bodyPr/>
        <a:lstStyle/>
        <a:p>
          <a:endParaRPr lang="zh-CN" altLang="en-US"/>
        </a:p>
      </dgm:t>
    </dgm:pt>
    <dgm:pt modelId="{622B0494-635A-4325-BB90-055E95CDCC6B}" type="sibTrans" cxnId="{E788251B-8EDE-446F-BFAC-40270AB86407}">
      <dgm:prSet/>
      <dgm:spPr/>
      <dgm:t>
        <a:bodyPr/>
        <a:lstStyle/>
        <a:p>
          <a:endParaRPr lang="zh-CN" altLang="en-US"/>
        </a:p>
      </dgm:t>
    </dgm:pt>
    <dgm:pt modelId="{9514B75B-1C78-48A1-8C39-1B662C0DF5A7}" type="pres">
      <dgm:prSet presAssocID="{07B797AC-77FE-4689-AF06-741CA69306E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D00D185-7699-4116-BDE3-6AA10F5C1FC9}" type="pres">
      <dgm:prSet presAssocID="{07B797AC-77FE-4689-AF06-741CA69306EE}" presName="radial" presStyleCnt="0">
        <dgm:presLayoutVars>
          <dgm:animLvl val="ctr"/>
        </dgm:presLayoutVars>
      </dgm:prSet>
      <dgm:spPr/>
    </dgm:pt>
    <dgm:pt modelId="{15AAAE7F-F60B-4CC7-AB30-1EE4831935B5}" type="pres">
      <dgm:prSet presAssocID="{C5212FB9-7302-4E25-A088-EF0B7F6D890B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2FBBE9C8-E128-48B6-AD0E-C48FCDA400FD}" type="pres">
      <dgm:prSet presAssocID="{AB8FD35B-D6A8-4490-B3D7-5F364C23C2BC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704767-A0F4-4497-8C9A-AE87D6BFADA8}" type="pres">
      <dgm:prSet presAssocID="{8D357E82-9B8B-48DF-ADA9-E3CC839B7895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CD27C9-6580-4F94-BBCE-9E66CC241449}" type="pres">
      <dgm:prSet presAssocID="{92D6FD54-7099-446D-B429-8BBD6B710367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A5FBD-95FC-4805-B4C8-278ED2489A7A}" type="pres">
      <dgm:prSet presAssocID="{EC9A565A-4B26-4786-9040-3990EF37BD06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DE2A14-3B4F-4BAA-8719-797D99A109C8}" srcId="{C5212FB9-7302-4E25-A088-EF0B7F6D890B}" destId="{8D357E82-9B8B-48DF-ADA9-E3CC839B7895}" srcOrd="1" destOrd="0" parTransId="{1D2ACDF5-0DCE-4E26-B3D6-361F3523D4D7}" sibTransId="{4B4BA8EF-C3BF-470A-859A-A6AF2C254BFA}"/>
    <dgm:cxn modelId="{242A26BD-12F3-472C-B49D-9FF95CFFD2A8}" type="presOf" srcId="{AB8FD35B-D6A8-4490-B3D7-5F364C23C2BC}" destId="{2FBBE9C8-E128-48B6-AD0E-C48FCDA400FD}" srcOrd="0" destOrd="0" presId="urn:microsoft.com/office/officeart/2005/8/layout/radial3"/>
    <dgm:cxn modelId="{E788251B-8EDE-446F-BFAC-40270AB86407}" srcId="{C5212FB9-7302-4E25-A088-EF0B7F6D890B}" destId="{EC9A565A-4B26-4786-9040-3990EF37BD06}" srcOrd="3" destOrd="0" parTransId="{C47054CA-D9C1-480C-9A80-663ECB984D8E}" sibTransId="{622B0494-635A-4325-BB90-055E95CDCC6B}"/>
    <dgm:cxn modelId="{FB9B2845-6971-44F0-BB3A-47660BEC3955}" srcId="{C5212FB9-7302-4E25-A088-EF0B7F6D890B}" destId="{AB8FD35B-D6A8-4490-B3D7-5F364C23C2BC}" srcOrd="0" destOrd="0" parTransId="{72B70259-9FCB-4BF0-804E-97C2D89CF20A}" sibTransId="{A9AE47E2-C497-4E67-8617-E7ECB15E536B}"/>
    <dgm:cxn modelId="{713CA84D-F1ED-44EB-82C4-8FE13994A138}" type="presOf" srcId="{EC9A565A-4B26-4786-9040-3990EF37BD06}" destId="{C17A5FBD-95FC-4805-B4C8-278ED2489A7A}" srcOrd="0" destOrd="0" presId="urn:microsoft.com/office/officeart/2005/8/layout/radial3"/>
    <dgm:cxn modelId="{866A2695-6C04-47DB-B25D-DA28DC26C5C3}" type="presOf" srcId="{8D357E82-9B8B-48DF-ADA9-E3CC839B7895}" destId="{7A704767-A0F4-4497-8C9A-AE87D6BFADA8}" srcOrd="0" destOrd="0" presId="urn:microsoft.com/office/officeart/2005/8/layout/radial3"/>
    <dgm:cxn modelId="{93B6BB9C-7D95-4E4D-8D08-AEDF83A23900}" srcId="{C5212FB9-7302-4E25-A088-EF0B7F6D890B}" destId="{92D6FD54-7099-446D-B429-8BBD6B710367}" srcOrd="2" destOrd="0" parTransId="{AEC90579-A50D-4BB0-BAFC-D18BA745664B}" sibTransId="{BE6DD50B-C11F-454E-8C11-FFC12C729A02}"/>
    <dgm:cxn modelId="{DE062F07-8841-43CF-8DBC-1062655F5536}" type="presOf" srcId="{92D6FD54-7099-446D-B429-8BBD6B710367}" destId="{ABCD27C9-6580-4F94-BBCE-9E66CC241449}" srcOrd="0" destOrd="0" presId="urn:microsoft.com/office/officeart/2005/8/layout/radial3"/>
    <dgm:cxn modelId="{E3453BC4-9D6A-4B6E-8448-386D602BD0AD}" type="presOf" srcId="{C5212FB9-7302-4E25-A088-EF0B7F6D890B}" destId="{15AAAE7F-F60B-4CC7-AB30-1EE4831935B5}" srcOrd="0" destOrd="0" presId="urn:microsoft.com/office/officeart/2005/8/layout/radial3"/>
    <dgm:cxn modelId="{FFFBF4BE-7867-4500-8825-F5238E65F815}" srcId="{07B797AC-77FE-4689-AF06-741CA69306EE}" destId="{C5212FB9-7302-4E25-A088-EF0B7F6D890B}" srcOrd="0" destOrd="0" parTransId="{B76B833C-8A07-40A7-8CF3-EB58DF3A97A6}" sibTransId="{CF55B3E3-5AC0-49CD-A214-E4FB118F4F74}"/>
    <dgm:cxn modelId="{8E487CB3-8DF3-41A5-B6D9-6007C40AE553}" type="presOf" srcId="{07B797AC-77FE-4689-AF06-741CA69306EE}" destId="{9514B75B-1C78-48A1-8C39-1B662C0DF5A7}" srcOrd="0" destOrd="0" presId="urn:microsoft.com/office/officeart/2005/8/layout/radial3"/>
    <dgm:cxn modelId="{6E0402AB-C887-43AB-8C2E-88168AAB68EC}" type="presParOf" srcId="{9514B75B-1C78-48A1-8C39-1B662C0DF5A7}" destId="{FD00D185-7699-4116-BDE3-6AA10F5C1FC9}" srcOrd="0" destOrd="0" presId="urn:microsoft.com/office/officeart/2005/8/layout/radial3"/>
    <dgm:cxn modelId="{04860098-BF90-4CBF-894B-8212DA229FF3}" type="presParOf" srcId="{FD00D185-7699-4116-BDE3-6AA10F5C1FC9}" destId="{15AAAE7F-F60B-4CC7-AB30-1EE4831935B5}" srcOrd="0" destOrd="0" presId="urn:microsoft.com/office/officeart/2005/8/layout/radial3"/>
    <dgm:cxn modelId="{EAB466B8-F2F9-4824-9B41-59AFC9529B34}" type="presParOf" srcId="{FD00D185-7699-4116-BDE3-6AA10F5C1FC9}" destId="{2FBBE9C8-E128-48B6-AD0E-C48FCDA400FD}" srcOrd="1" destOrd="0" presId="urn:microsoft.com/office/officeart/2005/8/layout/radial3"/>
    <dgm:cxn modelId="{68D05C4D-DFEE-44DE-81E2-4C1FDC29A305}" type="presParOf" srcId="{FD00D185-7699-4116-BDE3-6AA10F5C1FC9}" destId="{7A704767-A0F4-4497-8C9A-AE87D6BFADA8}" srcOrd="2" destOrd="0" presId="urn:microsoft.com/office/officeart/2005/8/layout/radial3"/>
    <dgm:cxn modelId="{66139BCC-16E6-43CD-A280-CB565CEEB7B0}" type="presParOf" srcId="{FD00D185-7699-4116-BDE3-6AA10F5C1FC9}" destId="{ABCD27C9-6580-4F94-BBCE-9E66CC241449}" srcOrd="3" destOrd="0" presId="urn:microsoft.com/office/officeart/2005/8/layout/radial3"/>
    <dgm:cxn modelId="{41EFD6EA-B0C1-4C7F-AB99-2069AEB4D387}" type="presParOf" srcId="{FD00D185-7699-4116-BDE3-6AA10F5C1FC9}" destId="{C17A5FBD-95FC-4805-B4C8-278ED2489A7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AAE7F-F60B-4CC7-AB30-1EE4831935B5}">
      <dsp:nvSpPr>
        <dsp:cNvPr id="0" name=""/>
        <dsp:cNvSpPr/>
      </dsp:nvSpPr>
      <dsp:spPr>
        <a:xfrm>
          <a:off x="2859552" y="1007733"/>
          <a:ext cx="2510495" cy="251049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300" kern="1200" dirty="0" smtClean="0"/>
            <a:t>插件</a:t>
          </a:r>
          <a:endParaRPr lang="zh-CN" altLang="en-US" sz="6300" kern="1200" dirty="0"/>
        </a:p>
      </dsp:txBody>
      <dsp:txXfrm>
        <a:off x="3227205" y="1375386"/>
        <a:ext cx="1775189" cy="1775189"/>
      </dsp:txXfrm>
    </dsp:sp>
    <dsp:sp modelId="{2FBBE9C8-E128-48B6-AD0E-C48FCDA400FD}">
      <dsp:nvSpPr>
        <dsp:cNvPr id="0" name=""/>
        <dsp:cNvSpPr/>
      </dsp:nvSpPr>
      <dsp:spPr>
        <a:xfrm>
          <a:off x="3487176" y="448"/>
          <a:ext cx="1255247" cy="12552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HTML</a:t>
          </a:r>
          <a:r>
            <a:rPr lang="zh-CN" altLang="en-US" sz="1900" kern="1200" dirty="0" smtClean="0"/>
            <a:t>标签结构</a:t>
          </a:r>
          <a:endParaRPr lang="zh-CN" altLang="en-US" sz="1900" kern="1200" dirty="0"/>
        </a:p>
      </dsp:txBody>
      <dsp:txXfrm>
        <a:off x="3671003" y="184275"/>
        <a:ext cx="887593" cy="887593"/>
      </dsp:txXfrm>
    </dsp:sp>
    <dsp:sp modelId="{7A704767-A0F4-4497-8C9A-AE87D6BFADA8}">
      <dsp:nvSpPr>
        <dsp:cNvPr id="0" name=""/>
        <dsp:cNvSpPr/>
      </dsp:nvSpPr>
      <dsp:spPr>
        <a:xfrm>
          <a:off x="5122085" y="1635357"/>
          <a:ext cx="1255247" cy="12552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配置属性</a:t>
          </a:r>
          <a:endParaRPr lang="zh-CN" altLang="en-US" sz="1900" kern="1200" dirty="0"/>
        </a:p>
      </dsp:txBody>
      <dsp:txXfrm>
        <a:off x="5305912" y="1819184"/>
        <a:ext cx="887593" cy="887593"/>
      </dsp:txXfrm>
    </dsp:sp>
    <dsp:sp modelId="{ABCD27C9-6580-4F94-BBCE-9E66CC241449}">
      <dsp:nvSpPr>
        <dsp:cNvPr id="0" name=""/>
        <dsp:cNvSpPr/>
      </dsp:nvSpPr>
      <dsp:spPr>
        <a:xfrm>
          <a:off x="3487176" y="3270267"/>
          <a:ext cx="1255247" cy="125524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方法</a:t>
          </a:r>
          <a:endParaRPr lang="zh-CN" altLang="en-US" sz="1900" kern="1200" dirty="0"/>
        </a:p>
      </dsp:txBody>
      <dsp:txXfrm>
        <a:off x="3671003" y="3454094"/>
        <a:ext cx="887593" cy="887593"/>
      </dsp:txXfrm>
    </dsp:sp>
    <dsp:sp modelId="{C17A5FBD-95FC-4805-B4C8-278ED2489A7A}">
      <dsp:nvSpPr>
        <dsp:cNvPr id="0" name=""/>
        <dsp:cNvSpPr/>
      </dsp:nvSpPr>
      <dsp:spPr>
        <a:xfrm>
          <a:off x="1852266" y="1635357"/>
          <a:ext cx="1255247" cy="125524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事件</a:t>
          </a:r>
          <a:endParaRPr lang="zh-CN" altLang="en-US" sz="1900" kern="1200" dirty="0"/>
        </a:p>
      </dsp:txBody>
      <dsp:txXfrm>
        <a:off x="2036093" y="1819184"/>
        <a:ext cx="887593" cy="887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EEA377A-925E-452F-B744-6660F1629B55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9C817A7-A14D-4C46-BE6C-A05BDF50C8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8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推荐使用</a:t>
            </a:r>
            <a:r>
              <a:rPr lang="en-US" dirty="0" smtClean="0"/>
              <a:t>webstorm6，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是有</a:t>
            </a:r>
            <a:r>
              <a:rPr lang="en-US" dirty="0" smtClean="0"/>
              <a:t>bug</a:t>
            </a:r>
            <a:r>
              <a:rPr lang="zh-CN" altLang="en-US" dirty="0" smtClean="0"/>
              <a:t>的，不能实现</a:t>
            </a:r>
            <a:r>
              <a:rPr lang="en-US" dirty="0" smtClean="0"/>
              <a:t>IP</a:t>
            </a:r>
            <a:r>
              <a:rPr lang="zh-CN" altLang="en-US" dirty="0" smtClean="0"/>
              <a:t>方式访问。</a:t>
            </a:r>
            <a:br>
              <a:rPr lang="zh-CN" altLang="en-US" dirty="0" smtClean="0"/>
            </a:br>
            <a:r>
              <a:rPr lang="zh-CN" altLang="en-US" dirty="0" smtClean="0"/>
              <a:t>推荐使用</a:t>
            </a:r>
            <a:r>
              <a:rPr lang="en-US" dirty="0" smtClean="0"/>
              <a:t>QR Droid Private</a:t>
            </a:r>
            <a:r>
              <a:rPr lang="zh-CN" altLang="en-US" dirty="0" smtClean="0"/>
              <a:t>手机二维码扫描软件，可从谷歌</a:t>
            </a:r>
            <a:r>
              <a:rPr lang="en-US" dirty="0" smtClean="0"/>
              <a:t>play</a:t>
            </a:r>
            <a:r>
              <a:rPr lang="zh-CN" altLang="en-US" dirty="0" smtClean="0"/>
              <a:t>下载。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17A7-A14D-4C46-BE6C-A05BDF50C86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17A7-A14D-4C46-BE6C-A05BDF50C86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5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17A7-A14D-4C46-BE6C-A05BDF50C86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2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17A7-A14D-4C46-BE6C-A05BDF50C86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5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Bootstrap 3.0</a:t>
            </a:r>
            <a:r>
              <a:rPr lang="zh-CN" altLang="en-US" dirty="0" smtClean="0"/>
              <a:t>以移动设备支持优先。因此，将响应式设计整合到一个库文件中，而不是以前</a:t>
            </a:r>
            <a:r>
              <a:rPr lang="en-US" altLang="zh-CN" dirty="0" smtClean="0"/>
              <a:t>2.0</a:t>
            </a:r>
            <a:r>
              <a:rPr lang="zh-CN" altLang="en-US" dirty="0" smtClean="0"/>
              <a:t>时代分为多个文件。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17A7-A14D-4C46-BE6C-A05BDF50C86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0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17A7-A14D-4C46-BE6C-A05BDF50C864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2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3.bootcss.com/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BootStrap</a:t>
            </a:r>
            <a:r>
              <a:rPr lang="en-US" altLang="zh-CN" dirty="0" smtClean="0"/>
              <a:t> v3.0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57290" y="3786190"/>
            <a:ext cx="6934200" cy="128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88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窦连军 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@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八月虎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baidu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88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北京乐美无限科技有限公司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响应式设计是根据不同的屏幕大小来动态调整页面布局的设计方案。</a:t>
            </a:r>
            <a:endParaRPr lang="en-US" altLang="zh-CN" dirty="0" smtClean="0"/>
          </a:p>
          <a:p>
            <a:r>
              <a:rPr lang="en-US" altLang="zh-CN" dirty="0" smtClean="0"/>
              <a:t>Bootstrap</a:t>
            </a:r>
            <a:r>
              <a:rPr lang="zh-CN" altLang="en-US" dirty="0" smtClean="0"/>
              <a:t>作为一种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框架，将设备屏幕划分为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3214686"/>
            <a:ext cx="6667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responsive-templates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3929066"/>
            <a:ext cx="6429420" cy="2621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栅格系统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划分为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种屏幕：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排列方式为：垂直堆叠、水平排列两种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垂直堆叠：每个元素水平占据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水平摆放：分为</a:t>
            </a:r>
            <a:r>
              <a:rPr lang="en-US" altLang="zh-CN" dirty="0" smtClean="0"/>
              <a:t>12</a:t>
            </a:r>
            <a:r>
              <a:rPr lang="zh-CN" altLang="en-US" dirty="0" smtClean="0"/>
              <a:t>列，百分比分布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80581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栅格系统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用于小屏幕，就会垂直堆叠；</a:t>
            </a:r>
            <a:endParaRPr lang="en-US" altLang="zh-CN" dirty="0" smtClean="0"/>
          </a:p>
          <a:p>
            <a:r>
              <a:rPr lang="zh-CN" altLang="en-US" dirty="0" smtClean="0"/>
              <a:t>小的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用于大</a:t>
            </a:r>
            <a:r>
              <a:rPr lang="zh-CN" altLang="en-US" smtClean="0"/>
              <a:t>屏幕，仍会</a:t>
            </a:r>
            <a:r>
              <a:rPr lang="zh-CN" altLang="en-US" dirty="0" smtClean="0"/>
              <a:t>水平排列。</a:t>
            </a:r>
            <a:endParaRPr lang="en-US" altLang="zh-CN" dirty="0" smtClean="0"/>
          </a:p>
          <a:p>
            <a:r>
              <a:rPr lang="zh-CN" altLang="en-US" dirty="0" smtClean="0"/>
              <a:t>大小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同时有效时，大的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优先级较高。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429000"/>
            <a:ext cx="5643602" cy="328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http://localhost:63342/inClassExercises/bootstrap/bootstrap.grid.html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7247557" cy="377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0" name="Rectangle 1"/>
          <p:cNvSpPr>
            <a:spLocks/>
          </p:cNvSpPr>
          <p:nvPr/>
        </p:nvSpPr>
        <p:spPr bwMode="auto">
          <a:xfrm>
            <a:off x="658813" y="227013"/>
            <a:ext cx="8212137" cy="6346825"/>
          </a:xfrm>
          <a:prstGeom prst="rect">
            <a:avLst/>
          </a:prstGeom>
          <a:ln w="25400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2003425" y="3109913"/>
            <a:ext cx="279400" cy="5969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zh-CN" sz="4000" b="1">
                <a:solidFill>
                  <a:srgbClr val="B77070"/>
                </a:solidFill>
                <a:latin typeface="Rockwell" pitchFamily="18" charset="0"/>
                <a:sym typeface="Rockwell" pitchFamily="18" charset="0"/>
              </a:rPr>
              <a:t>+</a:t>
            </a:r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285750" y="227013"/>
            <a:ext cx="225425" cy="6346825"/>
          </a:xfrm>
          <a:prstGeom prst="rect">
            <a:avLst/>
          </a:prstGeom>
          <a:solidFill>
            <a:srgbClr val="999966"/>
          </a:solidFill>
          <a:ln w="25400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33575" y="1773238"/>
            <a:ext cx="6638925" cy="3060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7600" dirty="0" smtClean="0">
                <a:latin typeface="Hiragino Sans GB W6"/>
                <a:sym typeface="Hiragino Sans GB W6"/>
              </a:rPr>
              <a:t>3</a:t>
            </a:r>
            <a:r>
              <a:rPr lang="en-US" altLang="zh-CN" sz="2800" dirty="0" smtClean="0">
                <a:latin typeface="Hiragino Sans GB W6"/>
                <a:sym typeface="Hiragino Sans GB W6"/>
              </a:rPr>
              <a:t>.</a:t>
            </a:r>
            <a:r>
              <a:rPr lang="en-US" altLang="zh-CN" sz="4800" dirty="0" smtClean="0">
                <a:latin typeface="Hiragino Sans GB W6"/>
                <a:sym typeface="Hiragino Sans GB W6"/>
              </a:rPr>
              <a:t>CSS</a:t>
            </a:r>
            <a:r>
              <a:rPr lang="zh-CN" altLang="en-US" sz="4800" dirty="0" smtClean="0">
                <a:latin typeface="Hiragino Sans GB W6"/>
                <a:sym typeface="Hiragino Sans GB W6"/>
              </a:rPr>
              <a:t>基本风格</a:t>
            </a:r>
            <a:endParaRPr lang="zh-CN" altLang="en-US" sz="6400" dirty="0" smtClean="0">
              <a:latin typeface="Hiragino Sans GB W6"/>
              <a:sym typeface="Hiragino Sans GB W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标记的版式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&lt;h1&gt; ~ &lt;h6&gt;</a:t>
            </a:r>
          </a:p>
          <a:p>
            <a:r>
              <a:rPr lang="en-US" altLang="zh-CN" dirty="0" smtClean="0"/>
              <a:t>&lt;strong&gt;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&lt;small&gt;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.text-left .text-center .text-right</a:t>
            </a:r>
          </a:p>
          <a:p>
            <a:r>
              <a:rPr lang="en-US" altLang="zh-CN" dirty="0" smtClean="0"/>
              <a:t>.text-muted .text-primary .text-success .text-info .text-warning .text-danger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abbr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&lt;address&gt;</a:t>
            </a:r>
          </a:p>
          <a:p>
            <a:r>
              <a:rPr lang="en-US" altLang="zh-CN" dirty="0" smtClean="0"/>
              <a:t>&lt;</a:t>
            </a:r>
            <a:r>
              <a:rPr lang="en-US" dirty="0" err="1" smtClean="0"/>
              <a:t>blockquote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 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&lt;dl&gt;</a:t>
            </a:r>
          </a:p>
          <a:p>
            <a:r>
              <a:rPr lang="en-US" altLang="zh-CN" dirty="0" smtClean="0"/>
              <a:t>&lt;pre&gt;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&lt;code&gt;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class=“table table-striped table-bordered table-hover table-condensed”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.table-responsive </a:t>
            </a:r>
            <a:r>
              <a:rPr lang="zh-CN" altLang="en-US" dirty="0" smtClean="0"/>
              <a:t>创建响应式表格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2514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786058"/>
            <a:ext cx="485375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0850" y="5072074"/>
            <a:ext cx="23431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基本标签结构</a:t>
            </a:r>
            <a:endParaRPr lang="en-US" altLang="zh-CN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4510" y="3286124"/>
            <a:ext cx="618949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786182" y="2928934"/>
            <a:ext cx="4559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form&gt;</a:t>
            </a:r>
            <a:r>
              <a:rPr lang="en-US" altLang="zh-CN" dirty="0" err="1" smtClean="0"/>
              <a:t>div.form</a:t>
            </a:r>
            <a:r>
              <a:rPr lang="en-US" altLang="zh-CN" dirty="0" smtClean="0"/>
              <a:t>-group&gt;</a:t>
            </a:r>
            <a:r>
              <a:rPr lang="en-US" altLang="zh-CN" dirty="0" err="1" smtClean="0"/>
              <a:t>label+input.form</a:t>
            </a:r>
            <a:r>
              <a:rPr lang="en-US" altLang="zh-CN" dirty="0" smtClean="0"/>
              <a:t>-control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7620" y="1571612"/>
            <a:ext cx="4572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altLang="zh-CN" dirty="0" smtClean="0"/>
              <a:t>label</a:t>
            </a:r>
            <a:r>
              <a:rPr lang="zh-CN" altLang="en-US" dirty="0" smtClean="0"/>
              <a:t>与设置了</a:t>
            </a:r>
            <a:r>
              <a:rPr lang="en-US" altLang="zh-CN" dirty="0" smtClean="0"/>
              <a:t>.form-control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input,textarea,select</a:t>
            </a:r>
            <a:r>
              <a:rPr lang="zh-CN" altLang="en-US" dirty="0" smtClean="0"/>
              <a:t>等元素一起包裹在</a:t>
            </a:r>
            <a:r>
              <a:rPr lang="en-US" altLang="zh-CN" dirty="0" smtClean="0"/>
              <a:t>.form-control</a:t>
            </a:r>
            <a:r>
              <a:rPr lang="zh-CN" altLang="en-US" dirty="0" smtClean="0"/>
              <a:t>中，会获得最好的排版布局。</a:t>
            </a:r>
            <a:endParaRPr lang="en-US" altLang="zh-CN" dirty="0" smtClean="0"/>
          </a:p>
        </p:txBody>
      </p:sp>
      <p:graphicFrame>
        <p:nvGraphicFramePr>
          <p:cNvPr id="7" name="图示 6"/>
          <p:cNvGraphicFramePr/>
          <p:nvPr/>
        </p:nvGraphicFramePr>
        <p:xfrm>
          <a:off x="500034" y="2357430"/>
          <a:ext cx="2405058" cy="281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表单之基本布局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即：默认布局</a:t>
            </a:r>
            <a:endParaRPr lang="en-US" altLang="zh-CN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928934"/>
            <a:ext cx="5943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表单之水平布局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水平布局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通过为表单添加</a:t>
            </a:r>
            <a:r>
              <a:rPr lang="en-US" altLang="zh-CN" dirty="0" smtClean="0"/>
              <a:t>.form-horizontal</a:t>
            </a:r>
            <a:r>
              <a:rPr lang="zh-CN" altLang="en-US" dirty="0" smtClean="0"/>
              <a:t>，并使用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预置的栅格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可以将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和控件组水平并排布局。这样做将改变</a:t>
            </a:r>
            <a:r>
              <a:rPr lang="en-US" altLang="zh-CN" dirty="0" smtClean="0"/>
              <a:t>.form-group</a:t>
            </a:r>
            <a:r>
              <a:rPr lang="zh-CN" altLang="en-US" dirty="0" smtClean="0"/>
              <a:t>的行为，</a:t>
            </a:r>
            <a:r>
              <a:rPr lang="zh-CN" altLang="en-US" dirty="0" smtClean="0">
                <a:solidFill>
                  <a:srgbClr val="FF0000"/>
                </a:solidFill>
              </a:rPr>
              <a:t>使其表现为栅格系统中的行（</a:t>
            </a:r>
            <a:r>
              <a:rPr lang="en-US" altLang="zh-CN" dirty="0" smtClean="0">
                <a:solidFill>
                  <a:srgbClr val="FF0000"/>
                </a:solidFill>
              </a:rPr>
              <a:t>row</a:t>
            </a:r>
            <a:r>
              <a:rPr lang="zh-CN" altLang="en-US" dirty="0" smtClean="0">
                <a:solidFill>
                  <a:srgbClr val="FF0000"/>
                </a:solidFill>
              </a:rPr>
              <a:t>），</a:t>
            </a:r>
            <a:r>
              <a:rPr lang="zh-CN" altLang="en-US" dirty="0" smtClean="0"/>
              <a:t>因此就无需再使用</a:t>
            </a:r>
            <a:r>
              <a:rPr lang="en-US" altLang="zh-CN" dirty="0" smtClean="0"/>
              <a:t>.row</a:t>
            </a:r>
            <a:r>
              <a:rPr lang="zh-CN" altLang="en-US" dirty="0" smtClean="0"/>
              <a:t>了。</a:t>
            </a:r>
            <a:endParaRPr lang="en-US" altLang="zh-CN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572008"/>
            <a:ext cx="76962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0" name="Rectangle 1"/>
          <p:cNvSpPr>
            <a:spLocks/>
          </p:cNvSpPr>
          <p:nvPr/>
        </p:nvSpPr>
        <p:spPr bwMode="auto">
          <a:xfrm>
            <a:off x="658813" y="227013"/>
            <a:ext cx="8212137" cy="6346825"/>
          </a:xfrm>
          <a:prstGeom prst="rect">
            <a:avLst/>
          </a:prstGeom>
          <a:ln w="25400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2003425" y="3109913"/>
            <a:ext cx="279400" cy="5969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zh-CN" sz="4000" b="1">
                <a:solidFill>
                  <a:srgbClr val="B77070"/>
                </a:solidFill>
                <a:latin typeface="Rockwell" pitchFamily="18" charset="0"/>
                <a:sym typeface="Rockwell" pitchFamily="18" charset="0"/>
              </a:rPr>
              <a:t>+</a:t>
            </a:r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285750" y="227013"/>
            <a:ext cx="225425" cy="6346825"/>
          </a:xfrm>
          <a:prstGeom prst="rect">
            <a:avLst/>
          </a:prstGeom>
          <a:solidFill>
            <a:srgbClr val="999966"/>
          </a:solidFill>
          <a:ln w="25400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33575" y="1773238"/>
            <a:ext cx="6638925" cy="3060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7600" dirty="0" smtClean="0">
                <a:latin typeface="Hiragino Sans GB W6"/>
                <a:sym typeface="Hiragino Sans GB W6"/>
              </a:rPr>
              <a:t>1</a:t>
            </a:r>
            <a:r>
              <a:rPr lang="en-US" altLang="zh-CN" sz="2800" dirty="0" smtClean="0">
                <a:latin typeface="Hiragino Sans GB W6"/>
                <a:sym typeface="Hiragino Sans GB W6"/>
              </a:rPr>
              <a:t>.</a:t>
            </a:r>
            <a:r>
              <a:rPr lang="en-US" altLang="zh-CN" sz="4800" dirty="0" smtClean="0">
                <a:latin typeface="Hiragino Sans GB W6"/>
                <a:sym typeface="Hiragino Sans GB W6"/>
              </a:rPr>
              <a:t>Bootstrap</a:t>
            </a:r>
            <a:r>
              <a:rPr lang="zh-CN" altLang="en-US" sz="4800" dirty="0" smtClean="0">
                <a:latin typeface="Hiragino Sans GB W6"/>
                <a:sym typeface="Hiragino Sans GB W6"/>
              </a:rPr>
              <a:t>是什么？</a:t>
            </a:r>
            <a:endParaRPr lang="zh-CN" altLang="en-US" sz="6400" dirty="0" smtClean="0">
              <a:latin typeface="Hiragino Sans GB W6"/>
              <a:sym typeface="Hiragino Sans GB W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表单之水平布局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0"/>
            <a:ext cx="65913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表单之内联布局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内联布局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&lt;form&gt;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.form-inline</a:t>
            </a:r>
            <a:r>
              <a:rPr lang="zh-CN" altLang="en-US" dirty="0" smtClean="0"/>
              <a:t>可使其内容左对齐并且表现为</a:t>
            </a:r>
            <a:r>
              <a:rPr lang="en-US" altLang="zh-CN" dirty="0" smtClean="0"/>
              <a:t>inline-block</a:t>
            </a:r>
            <a:r>
              <a:rPr lang="zh-CN" altLang="en-US" dirty="0" smtClean="0"/>
              <a:t>级别的控件。</a:t>
            </a:r>
            <a:r>
              <a:rPr lang="zh-CN" altLang="en-US" b="1" dirty="0" smtClean="0"/>
              <a:t>只适用于浏览器窗口至少在 </a:t>
            </a:r>
            <a:r>
              <a:rPr lang="en-US" altLang="zh-CN" b="1" dirty="0" smtClean="0"/>
              <a:t>768px </a:t>
            </a:r>
            <a:r>
              <a:rPr lang="zh-CN" altLang="en-US" b="1" dirty="0" smtClean="0"/>
              <a:t>宽度时（窗口宽度再小的话就会使表单折叠）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需设置输入框的宽度，并使用</a:t>
            </a:r>
            <a:r>
              <a:rPr lang="en-US" altLang="zh-CN" dirty="0" smtClean="0"/>
              <a:t>label.sr-only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857760"/>
            <a:ext cx="5448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必须添加类型声明</a:t>
            </a:r>
          </a:p>
          <a:p>
            <a:pPr lvl="1"/>
            <a:r>
              <a:rPr lang="en-US" altLang="zh-CN" dirty="0" smtClean="0"/>
              <a:t>Input</a:t>
            </a:r>
            <a:r>
              <a:rPr lang="zh-CN" altLang="en-US" dirty="0" smtClean="0"/>
              <a:t>的类型：</a:t>
            </a:r>
            <a:r>
              <a:rPr lang="en-US" dirty="0" smtClean="0"/>
              <a:t> text、password、datetime、datetime-local、date、month、time、week、number、email、url、search、tel</a:t>
            </a:r>
            <a:r>
              <a:rPr lang="zh-CN" altLang="en-US" dirty="0" smtClean="0"/>
              <a:t>和</a:t>
            </a:r>
            <a:r>
              <a:rPr lang="en-US" dirty="0" smtClean="0"/>
              <a:t>color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714752"/>
            <a:ext cx="4667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textarea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支持多行文本的表单控件。可根据需要改变</a:t>
            </a:r>
            <a:r>
              <a:rPr lang="en-US" altLang="zh-CN" dirty="0" smtClean="0"/>
              <a:t>rows</a:t>
            </a:r>
            <a:r>
              <a:rPr lang="zh-CN" altLang="en-US" dirty="0" smtClean="0"/>
              <a:t>属性。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2714625"/>
            <a:ext cx="7905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Checkbox </a:t>
            </a:r>
            <a:r>
              <a:rPr lang="zh-CN" altLang="en-US" dirty="0" smtClean="0"/>
              <a:t>和 </a:t>
            </a:r>
            <a:r>
              <a:rPr lang="en-US" dirty="0" smtClean="0"/>
              <a:t>radio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默认外观</a:t>
            </a:r>
            <a:r>
              <a:rPr lang="en-US" altLang="zh-CN" dirty="0" smtClean="0"/>
              <a:t>(</a:t>
            </a:r>
            <a:r>
              <a:rPr lang="zh-CN" altLang="en-US" dirty="0" smtClean="0"/>
              <a:t>堆叠在一起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85975"/>
            <a:ext cx="64674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Checkbox </a:t>
            </a:r>
            <a:r>
              <a:rPr lang="zh-CN" altLang="en-US" dirty="0" smtClean="0"/>
              <a:t>和 </a:t>
            </a:r>
            <a:r>
              <a:rPr lang="en-US" dirty="0" smtClean="0"/>
              <a:t>radio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水平排列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通过将</a:t>
            </a:r>
            <a:r>
              <a:rPr lang="en-US" altLang="zh-CN" dirty="0" smtClean="0"/>
              <a:t>.</a:t>
            </a:r>
            <a:r>
              <a:rPr lang="en-US" dirty="0" smtClean="0"/>
              <a:t>checkbox-inline </a:t>
            </a:r>
            <a:r>
              <a:rPr lang="zh-CN" altLang="en-US" dirty="0" smtClean="0"/>
              <a:t>或 </a:t>
            </a:r>
            <a:r>
              <a:rPr lang="en-US" altLang="zh-CN" dirty="0" smtClean="0"/>
              <a:t>.</a:t>
            </a:r>
            <a:r>
              <a:rPr lang="en-US" dirty="0" smtClean="0"/>
              <a:t>radio-inline</a:t>
            </a:r>
            <a:r>
              <a:rPr lang="zh-CN" altLang="en-US" dirty="0" smtClean="0"/>
              <a:t>应用到一系列的</a:t>
            </a:r>
            <a:r>
              <a:rPr lang="en-US" dirty="0" smtClean="0"/>
              <a:t>checkbox</a:t>
            </a:r>
            <a:r>
              <a:rPr lang="zh-CN" altLang="en-US" dirty="0" smtClean="0"/>
              <a:t>或</a:t>
            </a:r>
            <a:r>
              <a:rPr lang="en-US" dirty="0" smtClean="0"/>
              <a:t>radio</a:t>
            </a:r>
            <a:r>
              <a:rPr lang="zh-CN" altLang="en-US" dirty="0" smtClean="0"/>
              <a:t>控件上，可以使这些控件排列在一行。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786190"/>
            <a:ext cx="67246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使用默认选项或添加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属性可以显示多个选项。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90800"/>
            <a:ext cx="7981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在水平布局的表单中，如果需要将一行纯文本放置于</a:t>
            </a:r>
            <a:r>
              <a:rPr lang="en-US" dirty="0" smtClean="0"/>
              <a:t>label</a:t>
            </a:r>
            <a:r>
              <a:rPr lang="zh-CN" altLang="en-US" dirty="0" smtClean="0"/>
              <a:t>的同一行，为</a:t>
            </a:r>
            <a:r>
              <a:rPr lang="en-US" altLang="zh-CN" dirty="0" smtClean="0"/>
              <a:t>&lt;</a:t>
            </a:r>
            <a:r>
              <a:rPr lang="en-US" dirty="0" smtClean="0"/>
              <a:t>p&gt;</a:t>
            </a:r>
            <a:r>
              <a:rPr lang="zh-CN" altLang="en-US" dirty="0" smtClean="0"/>
              <a:t>元素添加</a:t>
            </a:r>
            <a:r>
              <a:rPr lang="en-US" altLang="zh-CN" dirty="0" smtClean="0"/>
              <a:t>.</a:t>
            </a:r>
            <a:r>
              <a:rPr lang="en-US" dirty="0" smtClean="0"/>
              <a:t>form-control-static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78390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帮助文本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用于表单控件的块级帮助文本。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2738438"/>
            <a:ext cx="51054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</a:t>
            </a:r>
            <a:r>
              <a:rPr lang="en-US" altLang="zh-CN" dirty="0" smtClean="0"/>
              <a:t>(input)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焦点状态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输入焦点获得时，自动添加</a:t>
            </a:r>
            <a:r>
              <a:rPr lang="en-US" altLang="zh-CN" dirty="0" smtClean="0"/>
              <a:t>box-shadow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 smtClean="0"/>
              <a:t>禁用状态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禁用输入框和</a:t>
            </a:r>
            <a:r>
              <a:rPr lang="en-US" altLang="zh-CN" dirty="0" err="1" smtClean="0"/>
              <a:t>fieldset</a:t>
            </a:r>
            <a:r>
              <a:rPr lang="zh-CN" altLang="en-US" dirty="0" smtClean="0"/>
              <a:t>：添加</a:t>
            </a:r>
            <a:r>
              <a:rPr lang="en-US" altLang="zh-CN" dirty="0" smtClean="0"/>
              <a:t>disabled</a:t>
            </a:r>
            <a:r>
              <a:rPr lang="zh-CN" altLang="en-US" dirty="0" smtClean="0"/>
              <a:t>属性</a:t>
            </a:r>
          </a:p>
          <a:p>
            <a:r>
              <a:rPr lang="zh-CN" altLang="en-US" dirty="0" smtClean="0"/>
              <a:t>校验状态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.has-warning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.has-error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.has-success</a:t>
            </a:r>
            <a:r>
              <a:rPr lang="zh-CN" altLang="en-US" dirty="0" smtClean="0"/>
              <a:t>到这些控件的父元素即可</a:t>
            </a:r>
            <a:endParaRPr lang="zh-CN" alt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5000636"/>
            <a:ext cx="4307630" cy="169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http://getbootstrap.com/</a:t>
            </a:r>
            <a:r>
              <a:rPr lang="en-US" altLang="zh-CN" dirty="0" smtClean="0"/>
              <a:t> </a:t>
            </a:r>
            <a:r>
              <a:rPr lang="zh-CN" altLang="en-US" dirty="0" smtClean="0"/>
              <a:t>官方站点</a:t>
            </a:r>
            <a:r>
              <a:rPr lang="en-US" altLang="zh-CN" dirty="0" smtClean="0"/>
              <a:t>v3</a:t>
            </a:r>
          </a:p>
          <a:p>
            <a:r>
              <a:rPr lang="en-US" altLang="zh-CN" dirty="0" smtClean="0">
                <a:hlinkClick r:id="rId3"/>
              </a:rPr>
              <a:t>http://v3.bootcss.com/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中文站点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（部分翻译有错误）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控件尺寸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75747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高度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.input-</a:t>
            </a:r>
            <a:r>
              <a:rPr lang="en-US" altLang="zh-CN" dirty="0" err="1" smtClean="0"/>
              <a:t>lg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.input-</a:t>
            </a:r>
            <a:r>
              <a:rPr lang="en-US" altLang="zh-CN" dirty="0" err="1" smtClean="0"/>
              <a:t>md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.input-</a:t>
            </a:r>
            <a:r>
              <a:rPr lang="en-US" altLang="zh-CN" dirty="0" err="1" smtClean="0"/>
              <a:t>sm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宽度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用栅格系统中的列包裹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或其任何父元素，都可很容易的为其设置宽度。</a:t>
            </a:r>
            <a:endParaRPr lang="en-US" altLang="zh-CN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571612"/>
            <a:ext cx="4810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857628"/>
            <a:ext cx="549251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选项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6525" y="1643050"/>
            <a:ext cx="64674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尺寸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61436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尺寸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通过给按钮添加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-block</a:t>
            </a:r>
            <a:r>
              <a:rPr lang="zh-CN" altLang="en-US" dirty="0" smtClean="0"/>
              <a:t>可以使其充满父节点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的宽度，而且按钮也变为了块级（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）元素。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929066"/>
            <a:ext cx="65532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活动状态：添加</a:t>
            </a:r>
            <a:r>
              <a:rPr lang="en-US" altLang="zh-CN" dirty="0" smtClean="0"/>
              <a:t>.</a:t>
            </a:r>
            <a:r>
              <a:rPr lang="en-US" dirty="0" smtClean="0"/>
              <a:t>active 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禁用状态：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</a:t>
            </a:r>
            <a:r>
              <a:rPr lang="en-US" altLang="zh-CN" dirty="0" smtClean="0"/>
              <a:t>&lt;</a:t>
            </a:r>
            <a:r>
              <a:rPr lang="en-US" dirty="0" smtClean="0"/>
              <a:t>button&gt;</a:t>
            </a:r>
            <a:r>
              <a:rPr lang="zh-CN" altLang="en-US" dirty="0" smtClean="0"/>
              <a:t>添加</a:t>
            </a:r>
            <a:r>
              <a:rPr lang="en-US" dirty="0" smtClean="0"/>
              <a:t>disabled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</a:t>
            </a:r>
            <a:r>
              <a:rPr lang="en-US" altLang="zh-CN" dirty="0" smtClean="0"/>
              <a:t>&lt;</a:t>
            </a:r>
            <a:r>
              <a:rPr lang="en-US" dirty="0" smtClean="0"/>
              <a:t>a&gt;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.</a:t>
            </a:r>
            <a:r>
              <a:rPr lang="en-US" dirty="0" smtClean="0"/>
              <a:t>disabled class。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6215106" cy="122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529004"/>
            <a:ext cx="5500726" cy="119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5786454"/>
            <a:ext cx="5429288" cy="107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种类选择</a:t>
            </a:r>
            <a:endParaRPr lang="en-US" altLang="zh-CN" dirty="0" smtClean="0"/>
          </a:p>
          <a:p>
            <a:pPr lvl="1"/>
            <a:r>
              <a:rPr lang="en-US" dirty="0" smtClean="0"/>
              <a:t> </a:t>
            </a:r>
          </a:p>
          <a:p>
            <a:pPr lvl="1"/>
            <a:endParaRPr lang="en-US" altLang="zh-CN" dirty="0" smtClean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500430" y="2143116"/>
            <a:ext cx="3214678" cy="4001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ff-tisa-web-pro-1"/>
                <a:cs typeface="宋体" pitchFamily="2" charset="-122"/>
              </a:rPr>
              <a:t>强烈建议尽可能使用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&lt;button&gt;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ff-tisa-web-pro-1"/>
                <a:cs typeface="宋体" pitchFamily="2" charset="-122"/>
              </a:rPr>
              <a:t>元素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57475"/>
            <a:ext cx="61912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9325" y="2247900"/>
            <a:ext cx="47053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关闭按钮：</a:t>
            </a:r>
            <a:r>
              <a:rPr lang="en-US" altLang="zh-CN" dirty="0" smtClean="0"/>
              <a:t>close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下拉框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上拉框：</a:t>
            </a:r>
            <a:r>
              <a:rPr lang="en-US" altLang="zh-CN" dirty="0" smtClean="0"/>
              <a:t>caret</a:t>
            </a:r>
            <a:endParaRPr lang="zh-CN" alt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357430"/>
            <a:ext cx="5324475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000504"/>
            <a:ext cx="62103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以根据屏幕和不同的媒体查询显示或隐藏页面内容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响应式工具目前只是针对块级元素，</a:t>
            </a:r>
            <a:r>
              <a:rPr lang="zh-CN" altLang="en-US" dirty="0" smtClean="0"/>
              <a:t> 不支持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元素和表格元素。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714752"/>
            <a:ext cx="6786610" cy="285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浮动：</a:t>
            </a:r>
            <a:r>
              <a:rPr lang="en-US" dirty="0" smtClean="0"/>
              <a:t>pull-left   pull-right</a:t>
            </a:r>
            <a:endParaRPr lang="en-US" altLang="zh-CN" dirty="0" smtClean="0"/>
          </a:p>
          <a:p>
            <a:r>
              <a:rPr lang="zh-CN" altLang="en-US" dirty="0" smtClean="0"/>
              <a:t>清除浮动：</a:t>
            </a:r>
            <a:r>
              <a:rPr lang="en-US" altLang="zh-CN" dirty="0" err="1" smtClean="0"/>
              <a:t>clearfix</a:t>
            </a:r>
            <a:endParaRPr lang="en-US" altLang="zh-CN" dirty="0" smtClean="0"/>
          </a:p>
          <a:p>
            <a:r>
              <a:rPr lang="zh-CN" altLang="en-US" dirty="0" smtClean="0"/>
              <a:t>内容区域居中：</a:t>
            </a:r>
            <a:r>
              <a:rPr lang="en-US" dirty="0" smtClean="0"/>
              <a:t>center-block</a:t>
            </a:r>
          </a:p>
          <a:p>
            <a:r>
              <a:rPr lang="zh-CN" altLang="en-US" dirty="0" smtClean="0"/>
              <a:t>显示和隐藏内容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show   hidden</a:t>
            </a:r>
            <a:r>
              <a:rPr lang="zh-CN" altLang="en-US" dirty="0" smtClean="0"/>
              <a:t>这两个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只能做用于块级元素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invisible </a:t>
            </a:r>
            <a:r>
              <a:rPr lang="zh-CN" altLang="en-US" dirty="0" smtClean="0"/>
              <a:t>不影响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保留原排版位置</a:t>
            </a:r>
            <a:endParaRPr lang="en-US" altLang="zh-CN" dirty="0" smtClean="0"/>
          </a:p>
          <a:p>
            <a:r>
              <a:rPr lang="zh-CN" altLang="en-US" dirty="0" smtClean="0"/>
              <a:t>文本隐藏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图片背景替换：</a:t>
            </a:r>
            <a:r>
              <a:rPr lang="en-US" dirty="0" smtClean="0"/>
              <a:t>text-hide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保持跨浏览器的一致性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支持这些浏览器最新版本</a:t>
            </a:r>
            <a:endParaRPr lang="en-US" altLang="zh-CN" sz="2800" dirty="0" smtClean="0"/>
          </a:p>
          <a:p>
            <a:r>
              <a:rPr lang="zh-CN" altLang="en-US" sz="2800" dirty="0" smtClean="0"/>
              <a:t>优先支持移动设备</a:t>
            </a:r>
            <a:endParaRPr lang="en-US" altLang="zh-CN" sz="2800" dirty="0" smtClean="0"/>
          </a:p>
          <a:p>
            <a:r>
              <a:rPr lang="en-US" altLang="zh-CN" sz="2800" dirty="0" smtClean="0"/>
              <a:t>Bootstrap</a:t>
            </a:r>
            <a:r>
              <a:rPr lang="zh-CN" altLang="en-US" sz="2800" dirty="0" smtClean="0"/>
              <a:t>使用</a:t>
            </a:r>
            <a:r>
              <a:rPr lang="en-US" sz="2800" dirty="0" smtClean="0"/>
              <a:t>normalize.css</a:t>
            </a:r>
            <a:r>
              <a:rPr lang="zh-CN" altLang="en-US" sz="2800" dirty="0" smtClean="0"/>
              <a:t>增强浏览器间一致性</a:t>
            </a:r>
            <a:endParaRPr lang="en-US" altLang="zh-CN" sz="2800" dirty="0" smtClean="0"/>
          </a:p>
          <a:p>
            <a:r>
              <a:rPr lang="en-US" altLang="zh-CN" sz="2800" dirty="0" smtClean="0"/>
              <a:t>Bootstrap</a:t>
            </a:r>
            <a:r>
              <a:rPr lang="zh-CN" altLang="en-US" sz="2800" dirty="0" smtClean="0"/>
              <a:t>对字体和链接的处理</a:t>
            </a:r>
            <a:endParaRPr lang="zh-CN" alt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348" y="3786190"/>
            <a:ext cx="8143932" cy="2028732"/>
          </a:xfrm>
          <a:prstGeom prst="rect">
            <a:avLst/>
          </a:prstGeom>
          <a:solidFill>
            <a:srgbClr val="F9F2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dirty="0" smtClean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为</a:t>
            </a:r>
            <a:r>
              <a:rPr lang="zh-CN" altLang="zh-CN" dirty="0" smtClean="0">
                <a:solidFill>
                  <a:srgbClr val="C7254E"/>
                </a:solidFill>
                <a:latin typeface="Arial Unicode MS" pitchFamily="34" charset="-122"/>
                <a:ea typeface="Menlo"/>
                <a:cs typeface="宋体" pitchFamily="2" charset="-122"/>
              </a:rPr>
              <a:t>body</a:t>
            </a:r>
            <a:r>
              <a:rPr lang="zh-CN" altLang="en-US" dirty="0" smtClean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元素设置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background-color: #fff;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dirty="0" smtClean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使用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@font-family-base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,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@font-size-base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, and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@line-height-base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lang="zh-CN" altLang="en-US" dirty="0" smtClean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属性作为基本字体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Helvetica Neue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使用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@link-color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作为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链接的颜色，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:hover</a:t>
            </a:r>
            <a:r>
              <a:rPr lang="zh-CN" altLang="en-US" dirty="0" smtClean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作为当前鼠标悬停状态。</a:t>
            </a:r>
            <a:endParaRPr lang="en-US" altLang="zh-CN" dirty="0" smtClean="0">
              <a:solidFill>
                <a:srgbClr val="333333"/>
              </a:solidFill>
              <a:latin typeface="Arial" pitchFamily="34" charset="0"/>
              <a:ea typeface="Helvetica Neue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 smtClean="0">
              <a:solidFill>
                <a:srgbClr val="333333"/>
              </a:solidFill>
              <a:latin typeface="Arial" pitchFamily="34" charset="0"/>
              <a:ea typeface="Helvetica Neue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上面的</a:t>
            </a:r>
            <a:r>
              <a:rPr lang="en-US" altLang="zh-CN" dirty="0" smtClean="0"/>
              <a:t>@</a:t>
            </a:r>
            <a:r>
              <a:rPr lang="zh-CN" altLang="en-US" dirty="0" smtClean="0"/>
              <a:t>属性在</a:t>
            </a:r>
            <a:r>
              <a:rPr lang="en-US" dirty="0" err="1" smtClean="0"/>
              <a:t>scaffolding.less</a:t>
            </a:r>
            <a:r>
              <a:rPr lang="zh-CN" altLang="en-US" dirty="0" smtClean="0"/>
              <a:t>中定义。</a:t>
            </a:r>
            <a:endParaRPr lang="zh-CN" altLang="zh-CN" dirty="0" smtClean="0">
              <a:solidFill>
                <a:srgbClr val="333333"/>
              </a:solidFill>
              <a:latin typeface="Arial" pitchFamily="34" charset="0"/>
              <a:ea typeface="Helvetica Neue"/>
              <a:cs typeface="宋体" pitchFamily="2" charset="-122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1500174"/>
            <a:ext cx="40005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0" name="Rectangle 1"/>
          <p:cNvSpPr>
            <a:spLocks/>
          </p:cNvSpPr>
          <p:nvPr/>
        </p:nvSpPr>
        <p:spPr bwMode="auto">
          <a:xfrm>
            <a:off x="658813" y="227013"/>
            <a:ext cx="8212137" cy="6346825"/>
          </a:xfrm>
          <a:prstGeom prst="rect">
            <a:avLst/>
          </a:prstGeom>
          <a:ln w="25400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2003425" y="3109913"/>
            <a:ext cx="279400" cy="5969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zh-CN" sz="4000" b="1">
                <a:solidFill>
                  <a:srgbClr val="B77070"/>
                </a:solidFill>
                <a:latin typeface="Rockwell" pitchFamily="18" charset="0"/>
                <a:sym typeface="Rockwell" pitchFamily="18" charset="0"/>
              </a:rPr>
              <a:t>+</a:t>
            </a:r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285750" y="227013"/>
            <a:ext cx="225425" cy="6346825"/>
          </a:xfrm>
          <a:prstGeom prst="rect">
            <a:avLst/>
          </a:prstGeom>
          <a:solidFill>
            <a:srgbClr val="999966"/>
          </a:solidFill>
          <a:ln w="25400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33575" y="1773238"/>
            <a:ext cx="6638925" cy="3060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7600" dirty="0" smtClean="0">
                <a:latin typeface="Hiragino Sans GB W6"/>
                <a:sym typeface="Hiragino Sans GB W6"/>
              </a:rPr>
              <a:t>4</a:t>
            </a:r>
            <a:r>
              <a:rPr lang="en-US" altLang="zh-CN" sz="2800" dirty="0" smtClean="0">
                <a:latin typeface="Hiragino Sans GB W6"/>
                <a:sym typeface="Hiragino Sans GB W6"/>
              </a:rPr>
              <a:t>.</a:t>
            </a:r>
            <a:r>
              <a:rPr lang="zh-CN" altLang="en-US" sz="4800" dirty="0" smtClean="0">
                <a:latin typeface="Hiragino Sans GB W6"/>
                <a:sym typeface="Hiragino Sans GB W6"/>
              </a:rPr>
              <a:t>组件</a:t>
            </a:r>
            <a:endParaRPr lang="zh-CN" altLang="en-US" sz="6400" dirty="0" smtClean="0">
              <a:latin typeface="Hiragino Sans GB W6"/>
              <a:sym typeface="Hiragino Sans GB W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为了留下正确的内补（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），一定要在图标和文本之间加上一个空格。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256"/>
            <a:ext cx="61150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3786190"/>
            <a:ext cx="80010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&lt;p&gt;</a:t>
            </a:r>
            <a:r>
              <a:rPr lang="zh-CN" altLang="en-US" dirty="0" smtClean="0"/>
              <a:t>这里是正文内容。。。</a:t>
            </a:r>
            <a:r>
              <a:rPr lang="en-US" altLang="zh-CN" dirty="0" smtClean="0"/>
              <a:t>&lt;span class="</a:t>
            </a:r>
            <a:r>
              <a:rPr lang="en-US" altLang="zh-CN" dirty="0" err="1" smtClean="0"/>
              <a:t>glyphicon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glyphicon</a:t>
            </a:r>
            <a:r>
              <a:rPr lang="en-US" altLang="zh-CN" dirty="0" smtClean="0"/>
              <a:t>-adjust"&gt;&lt;/span&gt;&lt;/p&gt;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5786" y="2786058"/>
            <a:ext cx="807249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图标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不能和其它元素联合使用，因为这些图标被设计为独立的元素、独立使用。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按钮组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把一系列的</a:t>
            </a:r>
            <a:r>
              <a:rPr lang="en-US" altLang="zh-CN" dirty="0" smtClean="0"/>
              <a:t>.</a:t>
            </a:r>
            <a:r>
              <a:rPr lang="en-US" dirty="0" err="1" smtClean="0"/>
              <a:t>btn</a:t>
            </a:r>
            <a:r>
              <a:rPr lang="zh-CN" altLang="en-US" dirty="0" smtClean="0"/>
              <a:t>按钮放入</a:t>
            </a:r>
            <a:r>
              <a:rPr lang="en-US" altLang="zh-CN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-group。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按钮工具栏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把一组</a:t>
            </a:r>
            <a:r>
              <a:rPr lang="en-US" altLang="zh-CN" dirty="0" smtClean="0"/>
              <a:t>&lt;</a:t>
            </a:r>
            <a:r>
              <a:rPr lang="en-US" dirty="0" smtClean="0"/>
              <a:t>div class="</a:t>
            </a:r>
            <a:r>
              <a:rPr lang="en-US" dirty="0" err="1" smtClean="0"/>
              <a:t>btn</a:t>
            </a:r>
            <a:r>
              <a:rPr lang="en-US" dirty="0" smtClean="0"/>
              <a:t>-group"&gt;</a:t>
            </a:r>
            <a:r>
              <a:rPr lang="zh-CN" altLang="en-US" dirty="0" smtClean="0"/>
              <a:t>组合进一个</a:t>
            </a:r>
            <a:r>
              <a:rPr lang="en-US" altLang="zh-CN" dirty="0" smtClean="0"/>
              <a:t>&lt;</a:t>
            </a:r>
            <a:r>
              <a:rPr lang="en-US" dirty="0" smtClean="0"/>
              <a:t>div class="</a:t>
            </a:r>
            <a:r>
              <a:rPr lang="en-US" dirty="0" err="1" smtClean="0"/>
              <a:t>btn</a:t>
            </a:r>
            <a:r>
              <a:rPr lang="en-US" dirty="0" smtClean="0"/>
              <a:t>-toolbar"&gt;</a:t>
            </a:r>
            <a:r>
              <a:rPr lang="zh-CN" altLang="en-US" dirty="0" smtClean="0"/>
              <a:t>做成更复杂的组件。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9575" y="1500174"/>
            <a:ext cx="49244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000504"/>
            <a:ext cx="3829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尺寸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-group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-group-* 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嵌套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-group</a:t>
            </a:r>
            <a:r>
              <a:rPr lang="zh-CN" altLang="en-US" dirty="0" smtClean="0"/>
              <a:t>放入另一个</a:t>
            </a:r>
            <a:r>
              <a:rPr lang="en-US" altLang="zh-CN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-group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357298"/>
            <a:ext cx="3676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319582"/>
            <a:ext cx="4666950" cy="253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垂直排列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-group-vertical 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两端对齐的链接排列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-group-justified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只适用 </a:t>
            </a:r>
            <a:r>
              <a:rPr lang="en-US" altLang="zh-CN" dirty="0" smtClean="0"/>
              <a:t>&lt;</a:t>
            </a:r>
            <a:r>
              <a:rPr lang="en-US" dirty="0" smtClean="0"/>
              <a:t>a&gt; 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000108"/>
            <a:ext cx="24098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5457825"/>
            <a:ext cx="78962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按钮式下拉菜单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单按钮下拉菜单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000108"/>
            <a:ext cx="28194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86124"/>
            <a:ext cx="69913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按钮式上拉菜单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向上弹出式菜单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86190"/>
            <a:ext cx="60674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571612"/>
            <a:ext cx="24669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按钮式下拉菜单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分裂式按钮下拉菜单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向右对齐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285860"/>
            <a:ext cx="20002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71876"/>
            <a:ext cx="60769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下拉菜单缺省打开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下拉菜单缺省打开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785926"/>
            <a:ext cx="20669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429000"/>
            <a:ext cx="46482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通过在基于文本的输入框前面，后面或是两边加上文字或按钮，可以扩展对表单的控制。</a:t>
            </a:r>
            <a:endParaRPr lang="en-US" altLang="zh-CN" dirty="0" smtClean="0"/>
          </a:p>
          <a:p>
            <a:r>
              <a:rPr lang="zh-CN" altLang="en-US" dirty="0" smtClean="0"/>
              <a:t>用带有</a:t>
            </a:r>
            <a:r>
              <a:rPr lang="en-US" altLang="zh-CN" dirty="0" smtClean="0"/>
              <a:t>.</a:t>
            </a:r>
            <a:r>
              <a:rPr lang="en-US" dirty="0" smtClean="0"/>
              <a:t>input-group-</a:t>
            </a:r>
            <a:r>
              <a:rPr lang="en-US" dirty="0" err="1" smtClean="0"/>
              <a:t>addon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  <a:r>
              <a:rPr lang="en-US" dirty="0" smtClean="0"/>
              <a:t>input-group，</a:t>
            </a:r>
            <a:r>
              <a:rPr lang="zh-CN" altLang="en-US" dirty="0" smtClean="0"/>
              <a:t>可以给</a:t>
            </a:r>
            <a:r>
              <a:rPr lang="en-US" altLang="zh-CN" dirty="0" smtClean="0"/>
              <a:t>.</a:t>
            </a:r>
            <a:r>
              <a:rPr lang="en-US" dirty="0" smtClean="0"/>
              <a:t>form-control</a:t>
            </a:r>
            <a:r>
              <a:rPr lang="zh-CN" altLang="en-US" dirty="0" smtClean="0"/>
              <a:t>前面或后面追加元素。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643050"/>
            <a:ext cx="43719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的图片响应式设计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图片自适应大小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8662" y="2786058"/>
            <a:ext cx="743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&lt;img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src=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“...”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class=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“img-responsive”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alt=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“Responsive image”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1538" y="3429000"/>
            <a:ext cx="4596130" cy="369332"/>
          </a:xfrm>
          <a:prstGeom prst="rect">
            <a:avLst/>
          </a:prstGeom>
          <a:solidFill>
            <a:srgbClr val="F9F2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相当于：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max-width: 100%;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height: auto;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胶囊式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571612"/>
            <a:ext cx="3686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4286256"/>
            <a:ext cx="33718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Bootstrap </a:t>
            </a:r>
            <a:r>
              <a:rPr lang="zh-CN" altLang="en-US" dirty="0"/>
              <a:t>的</a:t>
            </a:r>
            <a:r>
              <a:rPr lang="zh-CN" altLang="en-US" dirty="0" smtClean="0"/>
              <a:t>组件转变为</a:t>
            </a:r>
            <a:r>
              <a:rPr lang="en-US" altLang="zh-CN" dirty="0" smtClean="0"/>
              <a:t>jQuery </a:t>
            </a:r>
            <a:r>
              <a:rPr lang="zh-CN" altLang="en-US" smtClean="0"/>
              <a:t>插件，从而具有了</a:t>
            </a:r>
            <a:r>
              <a:rPr lang="zh-CN" altLang="en-US" dirty="0"/>
              <a:t>“生命”。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smtClean="0"/>
              <a:t>JS</a:t>
            </a:r>
            <a:r>
              <a:rPr lang="zh-CN" altLang="en-US" dirty="0" smtClean="0"/>
              <a:t>插件都需要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r>
              <a:rPr lang="zh-CN" altLang="en-US" dirty="0" smtClean="0"/>
              <a:t>可以将选项通过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属性或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传递。对于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属性，需要将选项名称放到</a:t>
            </a:r>
            <a:r>
              <a:rPr lang="en-US" altLang="zh-CN" dirty="0" smtClean="0"/>
              <a:t>data-</a:t>
            </a:r>
            <a:r>
              <a:rPr lang="zh-CN" altLang="en-US" dirty="0" smtClean="0"/>
              <a:t>之后，例如</a:t>
            </a:r>
            <a:r>
              <a:rPr lang="en-US" altLang="zh-CN" dirty="0" smtClean="0"/>
              <a:t>data-backdrop=""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你可以仅仅通过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就能使用所有的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插件，无需写一行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代码。这是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中的一等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，也应该是你的首选方式。</a:t>
            </a:r>
            <a:endParaRPr lang="en-US" altLang="zh-CN" dirty="0" smtClean="0"/>
          </a:p>
          <a:p>
            <a:r>
              <a:rPr lang="zh-CN" altLang="en-US" dirty="0" smtClean="0"/>
              <a:t>插件方法的实参可以是操作名称字符串，也可以是简单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en-US" altLang="zh-CN" dirty="0" smtClean="0"/>
              <a:t>Bootstrap</a:t>
            </a:r>
            <a:r>
              <a:rPr lang="zh-CN" altLang="en-US" dirty="0" smtClean="0"/>
              <a:t>的插件也就是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的插件，同样支持链式编程方式</a:t>
            </a:r>
            <a:endParaRPr lang="en-US" altLang="zh-CN" dirty="0" smtClean="0"/>
          </a:p>
          <a:p>
            <a:pPr lvl="1"/>
            <a:r>
              <a:rPr lang="en-US" dirty="0" smtClean="0"/>
              <a:t>$('.</a:t>
            </a:r>
            <a:r>
              <a:rPr lang="en-US" dirty="0" err="1" smtClean="0"/>
              <a:t>btn.danger</a:t>
            </a:r>
            <a:r>
              <a:rPr lang="en-US" dirty="0" smtClean="0"/>
              <a:t>').button('toggle').</a:t>
            </a:r>
            <a:r>
              <a:rPr lang="en-US" dirty="0" err="1" smtClean="0"/>
              <a:t>addClass</a:t>
            </a:r>
            <a:r>
              <a:rPr lang="en-US" dirty="0" smtClean="0"/>
              <a:t>('fat')</a:t>
            </a:r>
            <a:endParaRPr lang="en-US" altLang="zh-CN" dirty="0" smtClean="0"/>
          </a:p>
          <a:p>
            <a:r>
              <a:rPr lang="zh-CN" altLang="en-US" dirty="0" smtClean="0"/>
              <a:t>插件的事件挂接：</a:t>
            </a:r>
            <a:endParaRPr lang="en-US" dirty="0" smtClean="0"/>
          </a:p>
          <a:p>
            <a:pPr lvl="1"/>
            <a:r>
              <a:rPr lang="en-US" dirty="0" smtClean="0"/>
              <a:t>$('#</a:t>
            </a:r>
            <a:r>
              <a:rPr lang="en-US" dirty="0" err="1" smtClean="0"/>
              <a:t>myModal</a:t>
            </a:r>
            <a:r>
              <a:rPr lang="en-US" dirty="0" smtClean="0"/>
              <a:t>').on('</a:t>
            </a:r>
            <a:r>
              <a:rPr lang="en-US" dirty="0" err="1" smtClean="0"/>
              <a:t>hidden.bs.modal</a:t>
            </a:r>
            <a:r>
              <a:rPr lang="en-US" dirty="0" smtClean="0"/>
              <a:t>', </a:t>
            </a:r>
            <a:r>
              <a:rPr lang="en-US" b="1" dirty="0" smtClean="0"/>
              <a:t>function</a:t>
            </a:r>
            <a:r>
              <a:rPr lang="en-US" dirty="0" smtClean="0"/>
              <a:t> (e) { </a:t>
            </a:r>
            <a:r>
              <a:rPr lang="en-US" i="1" dirty="0" smtClean="0"/>
              <a:t>// do something...</a:t>
            </a:r>
            <a:r>
              <a:rPr lang="en-US" dirty="0" smtClean="0"/>
              <a:t> })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插件的事件机制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的插件提供了自定义事件名称。</a:t>
            </a:r>
            <a:endParaRPr lang="en-US" altLang="zh-CN" dirty="0" smtClean="0"/>
          </a:p>
          <a:p>
            <a:r>
              <a:rPr lang="zh-CN" altLang="en-US" dirty="0" smtClean="0"/>
              <a:t>一般来说，这些事件都有一般现在时和过去完成式两种动词形式，例如，一般现在式的动词（例如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）表示其在事件开始时被触发；而过去完成时动词（例如</a:t>
            </a:r>
            <a:r>
              <a:rPr lang="en-US" altLang="zh-CN" dirty="0" smtClean="0"/>
              <a:t>shown</a:t>
            </a:r>
            <a:r>
              <a:rPr lang="zh-CN" altLang="en-US" dirty="0" smtClean="0"/>
              <a:t>）表示其在动作直接完毕之后被触发。</a:t>
            </a:r>
            <a:endParaRPr lang="en-US" altLang="zh-CN" dirty="0" smtClean="0"/>
          </a:p>
          <a:p>
            <a:r>
              <a:rPr lang="zh-CN" altLang="en-US" dirty="0" smtClean="0"/>
              <a:t>可以使用事件对象的</a:t>
            </a:r>
            <a:r>
              <a:rPr lang="en-US" dirty="0" err="1" smtClean="0"/>
              <a:t>preventDefault</a:t>
            </a:r>
            <a:r>
              <a:rPr lang="zh-CN" altLang="en-US" dirty="0" smtClean="0"/>
              <a:t>方法来阻止一般现在时的事件继续处理。</a:t>
            </a:r>
            <a:endParaRPr lang="en-US" altLang="zh-CN" dirty="0" smtClean="0"/>
          </a:p>
          <a:p>
            <a:pPr lvl="1"/>
            <a:r>
              <a:rPr lang="en-US" dirty="0" smtClean="0"/>
              <a:t>$('#</a:t>
            </a:r>
            <a:r>
              <a:rPr lang="en-US" dirty="0" err="1" smtClean="0"/>
              <a:t>myModal</a:t>
            </a:r>
            <a:r>
              <a:rPr lang="en-US" dirty="0" smtClean="0"/>
              <a:t>').on('</a:t>
            </a:r>
            <a:r>
              <a:rPr lang="en-US" dirty="0" err="1" smtClean="0"/>
              <a:t>show.bs.modal</a:t>
            </a:r>
            <a:r>
              <a:rPr lang="en-US" dirty="0" smtClean="0"/>
              <a:t>', </a:t>
            </a:r>
            <a:r>
              <a:rPr lang="en-US" b="1" dirty="0" smtClean="0"/>
              <a:t>function</a:t>
            </a:r>
            <a:r>
              <a:rPr lang="en-US" dirty="0" smtClean="0"/>
              <a:t> (e) { </a:t>
            </a:r>
            <a:r>
              <a:rPr lang="en-US" b="1" dirty="0" smtClean="0"/>
              <a:t>if</a:t>
            </a:r>
            <a:r>
              <a:rPr lang="en-US" dirty="0" smtClean="0"/>
              <a:t> (!data)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e.preventDefault</a:t>
            </a:r>
            <a:r>
              <a:rPr lang="en-US" dirty="0" smtClean="0"/>
              <a:t>() </a:t>
            </a:r>
            <a:r>
              <a:rPr lang="en-US" i="1" dirty="0" smtClean="0"/>
              <a:t>// stops modal from being shown</a:t>
            </a:r>
            <a:r>
              <a:rPr lang="en-US" dirty="0" smtClean="0"/>
              <a:t> })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Dropdown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当点击下拉按钮后，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会自动添加两个属性</a:t>
            </a:r>
            <a:r>
              <a:rPr lang="en-US" altLang="zh-CN" dirty="0" smtClean="0"/>
              <a:t>.open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.dropdown-backdrop</a:t>
            </a:r>
          </a:p>
          <a:p>
            <a:r>
              <a:rPr lang="en-US" altLang="zh-CN" dirty="0" smtClean="0"/>
              <a:t>.open</a:t>
            </a:r>
            <a:r>
              <a:rPr lang="zh-CN" altLang="en-US" dirty="0" smtClean="0"/>
              <a:t>决定下拉框是否显示出来</a:t>
            </a:r>
            <a:endParaRPr lang="en-US" altLang="zh-CN" dirty="0" smtClean="0"/>
          </a:p>
          <a:p>
            <a:r>
              <a:rPr lang="en-US" altLang="zh-CN" dirty="0" smtClean="0"/>
              <a:t>.dropdown-backdrop</a:t>
            </a:r>
            <a:r>
              <a:rPr lang="zh-CN" altLang="en-US" dirty="0" smtClean="0"/>
              <a:t>决定下拉框是否在点击到其框外背景时，自动消失。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data-</a:t>
            </a:r>
            <a:r>
              <a:rPr lang="zh-CN" altLang="en-US" dirty="0" smtClean="0"/>
              <a:t>*属性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&lt;!‐‐Activate a modal without writing JavaScript. Set data‐toggle="modal" on a</a:t>
            </a:r>
            <a:br>
              <a:rPr lang="en-US" altLang="zh-CN" dirty="0"/>
            </a:br>
            <a:r>
              <a:rPr lang="en-US" altLang="zh-CN" dirty="0"/>
              <a:t>controller element, like a button, along with a data‐target="#foo" or </a:t>
            </a:r>
            <a:r>
              <a:rPr lang="en-US" altLang="zh-CN" dirty="0" err="1"/>
              <a:t>href</a:t>
            </a:r>
            <a:r>
              <a:rPr lang="en-US" altLang="zh-CN" dirty="0"/>
              <a:t>="#foo"</a:t>
            </a:r>
            <a:br>
              <a:rPr lang="en-US" altLang="zh-CN" dirty="0"/>
            </a:br>
            <a:r>
              <a:rPr lang="en-US" altLang="zh-CN" dirty="0"/>
              <a:t>to target a specific modal to toggle.‐‐&gt;</a:t>
            </a:r>
            <a:br>
              <a:rPr lang="en-US" altLang="zh-CN" dirty="0"/>
            </a:br>
            <a:r>
              <a:rPr lang="en-US" altLang="zh-CN" dirty="0"/>
              <a:t>&lt;button type="button" data‐toggle="modal" data‐target="#</a:t>
            </a:r>
            <a:r>
              <a:rPr lang="en-US" altLang="zh-CN" dirty="0" err="1"/>
              <a:t>myModal</a:t>
            </a:r>
            <a:r>
              <a:rPr lang="en-US" altLang="zh-CN" dirty="0"/>
              <a:t>"&gt;Launch modal&lt;/button&gt;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175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添加按钮的响应视觉效果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30003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571744"/>
            <a:ext cx="43148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329246" cy="4525963"/>
          </a:xfrm>
        </p:spPr>
        <p:txBody>
          <a:bodyPr/>
          <a:lstStyle/>
          <a:p>
            <a:r>
              <a:rPr lang="en-US" altLang="zh-CN" dirty="0" smtClean="0"/>
              <a:t>http://localhost:63342/inClassExercises/bootstrap/bootstrap.image.html</a:t>
            </a:r>
            <a:endParaRPr lang="zh-CN" altLang="en-US" dirty="0"/>
          </a:p>
        </p:txBody>
      </p:sp>
      <p:pic>
        <p:nvPicPr>
          <p:cNvPr id="4" name="图片 3" descr="Bootstrap 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6" y="1214422"/>
            <a:ext cx="1857388" cy="5232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如何启用响应式设计：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&lt;meta&gt;</a:t>
            </a:r>
            <a:r>
              <a:rPr lang="zh-CN" altLang="en-US" dirty="0" smtClean="0"/>
              <a:t>标记中的</a:t>
            </a:r>
            <a:r>
              <a:rPr lang="en-US" altLang="zh-CN" dirty="0" smtClean="0"/>
              <a:t> viewport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@media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altLang="zh-CN" dirty="0" smtClean="0"/>
              <a:t>Viewport</a:t>
            </a:r>
            <a:r>
              <a:rPr lang="zh-CN" altLang="en-US" dirty="0" smtClean="0"/>
              <a:t>为“虚拟”屏幕，可以想象为一张图片。</a:t>
            </a:r>
            <a:endParaRPr lang="en-US" altLang="zh-CN" dirty="0" smtClean="0"/>
          </a:p>
          <a:p>
            <a:r>
              <a:rPr lang="en-US" altLang="zh-CN" dirty="0" smtClean="0"/>
              <a:t>Viewport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像素：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此像素非彼（设备）像素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禁止放大缩小，更接近于原始应用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使网页可以放大缩小</a:t>
            </a:r>
            <a:endParaRPr lang="zh-CN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57224" y="4857760"/>
            <a:ext cx="7072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&lt;meta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name=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“viewport”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content=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“width=device-width, initial-scale=1, maximum-scale=1, user-scalable=no”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85786" y="5857892"/>
            <a:ext cx="77841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&lt;meta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name=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“viewport”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content=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“width=device-width, initial-scale=1”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&gt;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714620"/>
            <a:ext cx="4357718" cy="179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0" name="Rectangle 1"/>
          <p:cNvSpPr>
            <a:spLocks/>
          </p:cNvSpPr>
          <p:nvPr/>
        </p:nvSpPr>
        <p:spPr bwMode="auto">
          <a:xfrm>
            <a:off x="658813" y="227013"/>
            <a:ext cx="8212137" cy="6346825"/>
          </a:xfrm>
          <a:prstGeom prst="rect">
            <a:avLst/>
          </a:prstGeom>
          <a:ln w="25400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2003425" y="3109913"/>
            <a:ext cx="279400" cy="5969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zh-CN" sz="4000" b="1">
                <a:solidFill>
                  <a:srgbClr val="B77070"/>
                </a:solidFill>
                <a:latin typeface="Rockwell" pitchFamily="18" charset="0"/>
                <a:sym typeface="Rockwell" pitchFamily="18" charset="0"/>
              </a:rPr>
              <a:t>+</a:t>
            </a:r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285750" y="227013"/>
            <a:ext cx="225425" cy="6346825"/>
          </a:xfrm>
          <a:prstGeom prst="rect">
            <a:avLst/>
          </a:prstGeom>
          <a:solidFill>
            <a:srgbClr val="999966"/>
          </a:solidFill>
          <a:ln w="25400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33575" y="1773238"/>
            <a:ext cx="6638925" cy="3060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7600" dirty="0" smtClean="0">
                <a:latin typeface="Hiragino Sans GB W6"/>
                <a:sym typeface="Hiragino Sans GB W6"/>
              </a:rPr>
              <a:t>2</a:t>
            </a:r>
            <a:r>
              <a:rPr lang="en-US" altLang="zh-CN" sz="2800" dirty="0" smtClean="0">
                <a:latin typeface="Hiragino Sans GB W6"/>
                <a:sym typeface="Hiragino Sans GB W6"/>
              </a:rPr>
              <a:t>.</a:t>
            </a:r>
            <a:r>
              <a:rPr lang="zh-CN" altLang="en-US" sz="4800" dirty="0" smtClean="0">
                <a:latin typeface="Hiragino Sans GB W6"/>
                <a:sym typeface="Hiragino Sans GB W6"/>
              </a:rPr>
              <a:t>栅格系统</a:t>
            </a:r>
            <a:endParaRPr lang="zh-CN" altLang="en-US" sz="6400" dirty="0" smtClean="0">
              <a:latin typeface="Hiragino Sans GB W6"/>
              <a:sym typeface="Hiragino Sans GB W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.container</a:t>
            </a:r>
            <a:r>
              <a:rPr lang="zh-CN" altLang="en-US" dirty="0" smtClean="0"/>
              <a:t>包裹页面上的内容即可实现居中对齐。在不同的媒体查询阈值范围内都为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设置了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，用以匹配栅格系统。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注意，由于设置了</a:t>
            </a:r>
            <a:r>
              <a:rPr lang="en-US" altLang="zh-CN" dirty="0" smtClean="0"/>
              <a:t>padding </a:t>
            </a:r>
            <a:r>
              <a:rPr lang="zh-CN" altLang="en-US" dirty="0" smtClean="0"/>
              <a:t>和 固定宽度，</a:t>
            </a:r>
            <a:r>
              <a:rPr lang="en-US" altLang="zh-CN" dirty="0" smtClean="0"/>
              <a:t>.container</a:t>
            </a:r>
            <a:r>
              <a:rPr lang="zh-CN" altLang="en-US" dirty="0" smtClean="0"/>
              <a:t>不能嵌套。但一个页面可以有多个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1637</Words>
  <Application>Microsoft Office PowerPoint</Application>
  <PresentationFormat>全屏显示(4:3)</PresentationFormat>
  <Paragraphs>271</Paragraphs>
  <Slides>56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Arial Unicode MS</vt:lpstr>
      <vt:lpstr>ff-tisa-web-pro-1</vt:lpstr>
      <vt:lpstr>Helvetica Neue</vt:lpstr>
      <vt:lpstr>Hiragino Sans GB W6</vt:lpstr>
      <vt:lpstr>Menlo</vt:lpstr>
      <vt:lpstr>宋体</vt:lpstr>
      <vt:lpstr>Arial</vt:lpstr>
      <vt:lpstr>Calibri</vt:lpstr>
      <vt:lpstr>Rockwell</vt:lpstr>
      <vt:lpstr>Office 主题</vt:lpstr>
      <vt:lpstr>BootStrap v3.0</vt:lpstr>
      <vt:lpstr>1.Bootstrap是什么？</vt:lpstr>
      <vt:lpstr>Bootstrap历史</vt:lpstr>
      <vt:lpstr>Bootstrap保持跨浏览器的一致性</vt:lpstr>
      <vt:lpstr>Bootstrap的图片响应式设计</vt:lpstr>
      <vt:lpstr>示例</vt:lpstr>
      <vt:lpstr>viewport</vt:lpstr>
      <vt:lpstr>2.栅格系统</vt:lpstr>
      <vt:lpstr>container容器</vt:lpstr>
      <vt:lpstr>响应式设计</vt:lpstr>
      <vt:lpstr>栅格系统</vt:lpstr>
      <vt:lpstr>栅格系统</vt:lpstr>
      <vt:lpstr>演示</vt:lpstr>
      <vt:lpstr>3.CSS基本风格</vt:lpstr>
      <vt:lpstr>常用HTML标记的版式</vt:lpstr>
      <vt:lpstr>表格</vt:lpstr>
      <vt:lpstr>表单</vt:lpstr>
      <vt:lpstr>表单之基本布局</vt:lpstr>
      <vt:lpstr>表单之水平布局</vt:lpstr>
      <vt:lpstr>表单之水平布局</vt:lpstr>
      <vt:lpstr>表单之内联布局</vt:lpstr>
      <vt:lpstr>input</vt:lpstr>
      <vt:lpstr>textarea</vt:lpstr>
      <vt:lpstr>Checkbox 和 radio</vt:lpstr>
      <vt:lpstr>Checkbox 和 radio</vt:lpstr>
      <vt:lpstr>select</vt:lpstr>
      <vt:lpstr>静态文本</vt:lpstr>
      <vt:lpstr>帮助文本</vt:lpstr>
      <vt:lpstr>控件(input)状态</vt:lpstr>
      <vt:lpstr>控件尺寸</vt:lpstr>
      <vt:lpstr>按钮</vt:lpstr>
      <vt:lpstr>按钮</vt:lpstr>
      <vt:lpstr>按钮</vt:lpstr>
      <vt:lpstr>按钮</vt:lpstr>
      <vt:lpstr>按钮</vt:lpstr>
      <vt:lpstr>图片</vt:lpstr>
      <vt:lpstr>工具类（class）</vt:lpstr>
      <vt:lpstr>工具类（class）</vt:lpstr>
      <vt:lpstr>工具类（class）</vt:lpstr>
      <vt:lpstr>4.组件</vt:lpstr>
      <vt:lpstr>图标</vt:lpstr>
      <vt:lpstr>按钮组</vt:lpstr>
      <vt:lpstr>按钮组</vt:lpstr>
      <vt:lpstr>按钮组</vt:lpstr>
      <vt:lpstr>按钮式下拉菜单</vt:lpstr>
      <vt:lpstr>按钮式上拉菜单</vt:lpstr>
      <vt:lpstr>按钮式下拉菜单</vt:lpstr>
      <vt:lpstr>下拉菜单缺省打开</vt:lpstr>
      <vt:lpstr>输入框组</vt:lpstr>
      <vt:lpstr>导航</vt:lpstr>
      <vt:lpstr>JavaScript插件</vt:lpstr>
      <vt:lpstr>JavaScript插件</vt:lpstr>
      <vt:lpstr>Bootstrap插件的事件机制</vt:lpstr>
      <vt:lpstr>Dropdown插件 </vt:lpstr>
      <vt:lpstr>data-*属性</vt:lpstr>
      <vt:lpstr>添加按钮的响应视觉效果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Administrator</dc:creator>
  <cp:lastModifiedBy>lianjun dou</cp:lastModifiedBy>
  <cp:revision>290</cp:revision>
  <dcterms:created xsi:type="dcterms:W3CDTF">2014-02-01T14:53:16Z</dcterms:created>
  <dcterms:modified xsi:type="dcterms:W3CDTF">2016-01-08T16:09:45Z</dcterms:modified>
</cp:coreProperties>
</file>