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0" r:id="rId5"/>
    <p:sldId id="261" r:id="rId6"/>
    <p:sldId id="258" r:id="rId7"/>
    <p:sldId id="308" r:id="rId8"/>
    <p:sldId id="259" r:id="rId9"/>
    <p:sldId id="262" r:id="rId10"/>
    <p:sldId id="268" r:id="rId11"/>
    <p:sldId id="263" r:id="rId12"/>
    <p:sldId id="265" r:id="rId13"/>
    <p:sldId id="266" r:id="rId14"/>
    <p:sldId id="269" r:id="rId15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81" r:id="rId24"/>
    <p:sldId id="282" r:id="rId25"/>
    <p:sldId id="306" r:id="rId26"/>
    <p:sldId id="283" r:id="rId27"/>
    <p:sldId id="285" r:id="rId28"/>
    <p:sldId id="284" r:id="rId29"/>
    <p:sldId id="287" r:id="rId30"/>
    <p:sldId id="288" r:id="rId31"/>
    <p:sldId id="289" r:id="rId32"/>
    <p:sldId id="290" r:id="rId33"/>
    <p:sldId id="291" r:id="rId34"/>
    <p:sldId id="294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7" r:id="rId46"/>
    <p:sldId id="309" r:id="rId47"/>
    <p:sldId id="405" r:id="rId48"/>
    <p:sldId id="310" r:id="rId49"/>
    <p:sldId id="311" r:id="rId50"/>
    <p:sldId id="330" r:id="rId51"/>
    <p:sldId id="331" r:id="rId52"/>
    <p:sldId id="313" r:id="rId53"/>
    <p:sldId id="314" r:id="rId54"/>
    <p:sldId id="315" r:id="rId55"/>
    <p:sldId id="317" r:id="rId56"/>
    <p:sldId id="318" r:id="rId57"/>
    <p:sldId id="319" r:id="rId58"/>
    <p:sldId id="320" r:id="rId59"/>
    <p:sldId id="322" r:id="rId60"/>
    <p:sldId id="323" r:id="rId61"/>
    <p:sldId id="324" r:id="rId62"/>
    <p:sldId id="325" r:id="rId63"/>
    <p:sldId id="286" r:id="rId64"/>
    <p:sldId id="333" r:id="rId65"/>
    <p:sldId id="334" r:id="rId66"/>
    <p:sldId id="335" r:id="rId67"/>
    <p:sldId id="336" r:id="rId68"/>
    <p:sldId id="374" r:id="rId69"/>
    <p:sldId id="375" r:id="rId70"/>
    <p:sldId id="376" r:id="rId71"/>
    <p:sldId id="377" r:id="rId72"/>
    <p:sldId id="379" r:id="rId73"/>
    <p:sldId id="378" r:id="rId74"/>
    <p:sldId id="383" r:id="rId75"/>
    <p:sldId id="384" r:id="rId76"/>
    <p:sldId id="382" r:id="rId77"/>
    <p:sldId id="386" r:id="rId78"/>
    <p:sldId id="387" r:id="rId79"/>
    <p:sldId id="388" r:id="rId80"/>
    <p:sldId id="389" r:id="rId81"/>
    <p:sldId id="390" r:id="rId82"/>
    <p:sldId id="393" r:id="rId83"/>
    <p:sldId id="394" r:id="rId84"/>
    <p:sldId id="395" r:id="rId85"/>
    <p:sldId id="398" r:id="rId86"/>
    <p:sldId id="381" r:id="rId87"/>
    <p:sldId id="399" r:id="rId88"/>
    <p:sldId id="400" r:id="rId89"/>
    <p:sldId id="401" r:id="rId90"/>
    <p:sldId id="402" r:id="rId91"/>
    <p:sldId id="403" r:id="rId92"/>
    <p:sldId id="404" r:id="rId93"/>
    <p:sldId id="406" r:id="rId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bg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624417" y="2997200"/>
            <a:ext cx="10943167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 kern="120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624417" y="3952875"/>
            <a:ext cx="10943167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 kern="1200">
                <a:ea typeface="微软雅黑" panose="020B0503020204020204" charset="-122"/>
              </a:defRPr>
            </a:lvl1pPr>
            <a:lvl2pPr marL="457200" lvl="1" indent="-457200" algn="ctr">
              <a:buNone/>
              <a:defRPr sz="1800" b="1" kern="1200">
                <a:ea typeface="华文细黑" panose="02010600040101010101" pitchFamily="2" charset="-122"/>
              </a:defRPr>
            </a:lvl2pPr>
            <a:lvl3pPr marL="914400" lvl="2" indent="-914400" algn="ctr">
              <a:buNone/>
              <a:defRPr sz="1800" b="1" kern="1200">
                <a:ea typeface="华文细黑" panose="02010600040101010101" pitchFamily="2" charset="-122"/>
              </a:defRPr>
            </a:lvl3pPr>
            <a:lvl4pPr marL="1371600" lvl="3" indent="-1371600" algn="ctr">
              <a:buNone/>
              <a:defRPr sz="1800" b="1" kern="1200">
                <a:ea typeface="华文细黑" panose="02010600040101010101" pitchFamily="2" charset="-122"/>
              </a:defRPr>
            </a:lvl4pPr>
            <a:lvl5pPr marL="1828800" lvl="4" indent="-1828800" algn="ctr">
              <a:buNone/>
              <a:defRPr sz="1800" b="1" kern="1200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3380" y="190500"/>
            <a:ext cx="2736320" cy="6118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90500"/>
            <a:ext cx="8050335" cy="6118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125538"/>
            <a:ext cx="5362152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432" y="1125538"/>
            <a:ext cx="5362152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1"/>
          <p:cNvSpPr>
            <a:spLocks noGrp="1"/>
          </p:cNvSpPr>
          <p:nvPr>
            <p:ph type="body" idx="1"/>
          </p:nvPr>
        </p:nvSpPr>
        <p:spPr>
          <a:xfrm>
            <a:off x="624417" y="1125538"/>
            <a:ext cx="10943167" cy="5183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1027" name="Rectangle 27"/>
          <p:cNvSpPr>
            <a:spLocks noGrp="1"/>
          </p:cNvSpPr>
          <p:nvPr>
            <p:ph type="title"/>
          </p:nvPr>
        </p:nvSpPr>
        <p:spPr>
          <a:xfrm>
            <a:off x="626533" y="190500"/>
            <a:ext cx="10943167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5135033" y="6524625"/>
            <a:ext cx="1919817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  <a:sym typeface="MS UI Gothic" panose="020B0600070205080204" pitchFamily="2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anose="02010600040101010101" pitchFamily="2" charset="-122"/>
              </a:rPr>
            </a:fld>
            <a:endParaRPr lang="zh-CN" altLang="en-US" sz="1000" b="1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0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800"/>
              <a:t>Bootstrap3</a:t>
            </a:r>
            <a:endParaRPr lang="en-US" altLang="zh-CN" sz="48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400"/>
              <a:t>乐美无限科技有限公司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69880" y="4733925"/>
            <a:ext cx="10972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王争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第一个案例（</a:t>
            </a:r>
            <a:r>
              <a:rPr lang="en-US" altLang="zh-CN" b="1"/>
              <a:t>viewport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&lt;meta  name="viewport"  content="width=device-width,  initial-scale=1.0,  minimum-scale=1.0 ,  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maximum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-scale=1.0 ,  user-scalable=no"/&gt; 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参数详解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2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width - </a:t>
            </a:r>
            <a:r>
              <a:rPr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表示网页的布局layout宽度，控制 viewport 的大小</a:t>
            </a:r>
            <a:b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 - viewport</a:t>
            </a: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的高度 </a:t>
            </a:r>
            <a:b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initial-scale - </a:t>
            </a: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初始的缩放比例（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visual viewport</a:t>
            </a: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b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minimum-scale - </a:t>
            </a: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允许用户缩放到的最小比例 </a:t>
            </a:r>
            <a:b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maximum-scale - </a:t>
            </a:r>
            <a:r>
              <a:rPr lang="zh-CN" altLang="en-US" sz="1800" i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允许用户缩放到的最大比例 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7756525" y="4167505"/>
            <a:ext cx="3112770" cy="6788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algn="l"/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Mobile first</a:t>
            </a:r>
            <a:endParaRPr lang="en-US" altLang="zh-CN" sz="3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浏览器支持情况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800"/>
              <a:t>b</a:t>
            </a:r>
            <a:r>
              <a:rPr lang="zh-CN" altLang="en-US" sz="1800"/>
              <a:t>ootstrap 的目标是在最新的桌面和移动浏览器上有最佳的表现，也就是说，在较老旧的浏览器上可能会导致某些组件表现出的样式有些不同，但是功能是完整的（ Internet Explorer 8 需要 Respond.js 配合才能实现对媒体查询（media query）的支持。）</a:t>
            </a:r>
            <a:endParaRPr lang="zh-CN" altLang="en-US" sz="1800"/>
          </a:p>
          <a:p>
            <a:r>
              <a:rPr lang="en-US" altLang="zh-CN" sz="1800" b="1"/>
              <a:t>bootstrap3</a:t>
            </a:r>
            <a:r>
              <a:rPr lang="zh-CN" altLang="en-US" sz="1800" b="1"/>
              <a:t>的浏览器支持情况</a:t>
            </a:r>
            <a:endParaRPr lang="zh-CN" altLang="en-US" sz="1800" b="1"/>
          </a:p>
          <a:p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830830"/>
            <a:ext cx="10038715" cy="3715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628" y="71755"/>
            <a:ext cx="10943167" cy="863600"/>
          </a:xfrm>
        </p:spPr>
        <p:txBody>
          <a:bodyPr/>
          <a:p>
            <a:r>
              <a:rPr lang="en-US" altLang="zh-CN"/>
              <a:t>CSS</a:t>
            </a:r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052" y="731838"/>
            <a:ext cx="10943167" cy="5183187"/>
          </a:xfrm>
        </p:spPr>
        <p:txBody>
          <a:bodyPr/>
          <a:p>
            <a:r>
              <a:rPr lang="en-US" altLang="zh-CN" sz="2000"/>
              <a:t> Bootstrap </a:t>
            </a:r>
            <a:r>
              <a:rPr lang="zh-CN" altLang="en-US" sz="2000"/>
              <a:t>为</a:t>
            </a:r>
            <a:r>
              <a:rPr lang="en-US" altLang="zh-CN" sz="2000"/>
              <a:t>body、链接设置了基本的全局样式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</a:t>
            </a:r>
            <a:r>
              <a:rPr lang="en-US" altLang="zh-CN" sz="1800"/>
              <a:t>     为 body 元素设置 background-color: #fff;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使用 @font-family-base、@font-size-base 和 @line-height-base    a变量作为排版的基本参数(</a:t>
            </a:r>
            <a:r>
              <a:rPr lang="zh-CN" altLang="en-US" sz="1800">
                <a:solidFill>
                  <a:srgbClr val="FF0000"/>
                </a:solidFill>
              </a:rPr>
              <a:t>定制字体时改成中文的常用字体</a:t>
            </a:r>
            <a:r>
              <a:rPr lang="en-US" altLang="zh-CN" sz="1800"/>
              <a:t>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为所有链接设置了基本颜色 @link-color ，并且当链接处于 :hover 状态时才添加下划线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endParaRPr lang="en-US" altLang="zh-CN" sz="1000"/>
          </a:p>
          <a:p>
            <a:pPr marL="0" indent="0">
              <a:buNone/>
            </a:pPr>
            <a:r>
              <a:rPr lang="en-US" altLang="zh-CN" sz="1800"/>
              <a:t>       </a:t>
            </a:r>
            <a:endParaRPr lang="en-US" altLang="zh-CN" sz="18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800"/>
              <a:t>      为了</a:t>
            </a:r>
            <a:r>
              <a:rPr lang="en-US" altLang="zh-CN" sz="1800">
                <a:solidFill>
                  <a:srgbClr val="FF0000"/>
                </a:solidFill>
              </a:rPr>
              <a:t>增强跨浏览器表现的一致性</a:t>
            </a:r>
            <a:r>
              <a:rPr lang="en-US" altLang="zh-CN" sz="1800"/>
              <a:t>，我们使用了 Normalize.css</a:t>
            </a:r>
            <a:r>
              <a:rPr lang="zh-CN" altLang="en-US" sz="1800"/>
              <a:t>（下载地址：https://github.com）</a:t>
            </a:r>
            <a:r>
              <a:rPr lang="en-US" altLang="zh-CN" sz="1800"/>
              <a:t>，这是由 Nicolas Gallagher 和 Jonathan Neal 维护的一个CSS 重置样式库。Normalize.css 是一个可定制的 CSS 文件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1492885" y="3704590"/>
            <a:ext cx="597154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body {</a:t>
            </a:r>
            <a:endParaRPr lang="zh-CN" altLang="en-US"/>
          </a:p>
          <a:p>
            <a:pPr algn="l"/>
            <a:r>
              <a:rPr lang="zh-CN" altLang="en-US"/>
              <a:t>    font-family: "Helvetica Neue",Helvetica,Arial,sans-serif;</a:t>
            </a:r>
            <a:endParaRPr lang="zh-CN" altLang="en-US"/>
          </a:p>
          <a:p>
            <a:pPr algn="l"/>
            <a:r>
              <a:rPr lang="zh-CN" altLang="en-US"/>
              <a:t>    font-size: 14px;</a:t>
            </a:r>
            <a:endParaRPr lang="zh-CN" altLang="en-US"/>
          </a:p>
          <a:p>
            <a:pPr algn="l"/>
            <a:r>
              <a:rPr lang="zh-CN" altLang="en-US"/>
              <a:t>    line-height: 1.42857143;</a:t>
            </a:r>
            <a:endParaRPr lang="zh-CN" altLang="en-US"/>
          </a:p>
          <a:p>
            <a:pPr algn="l"/>
            <a:r>
              <a:rPr lang="zh-CN" altLang="en-US"/>
              <a:t>    color: #333;</a:t>
            </a:r>
            <a:endParaRPr lang="zh-CN" altLang="en-US"/>
          </a:p>
          <a:p>
            <a:pPr algn="l"/>
            <a:r>
              <a:rPr lang="zh-CN" altLang="en-US"/>
              <a:t>    background-color: #fff;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8560" y="3131185"/>
            <a:ext cx="9835515" cy="3848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bootstrap</a:t>
            </a:r>
            <a:r>
              <a:rPr lang="zh-CN" altLang="en-US"/>
              <a:t>源码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栅格系统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125855"/>
            <a:ext cx="10942955" cy="4821555"/>
          </a:xfrm>
        </p:spPr>
        <p:txBody>
          <a:bodyPr/>
          <a:p>
            <a:r>
              <a:rPr lang="zh-CN" altLang="en-US" b="1" dirty="0" smtClean="0">
                <a:sym typeface="+mn-ea"/>
              </a:rPr>
              <a:t>响应式设计</a:t>
            </a:r>
            <a:endParaRPr lang="zh-CN" altLang="en-US" b="1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sym typeface="+mn-ea"/>
              </a:rPr>
              <a:t>           响应式设计是根据不同的屏幕大小来动态调整页面布局的设计方案。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sym typeface="+mn-ea"/>
              </a:rPr>
              <a:t>           </a:t>
            </a:r>
            <a:r>
              <a:rPr lang="en-US" altLang="zh-CN" sz="2000" dirty="0" smtClean="0">
                <a:sym typeface="+mn-ea"/>
              </a:rPr>
              <a:t>Bootstrap</a:t>
            </a:r>
            <a:r>
              <a:rPr lang="zh-CN" altLang="en-US" sz="2000" dirty="0" smtClean="0">
                <a:sym typeface="+mn-ea"/>
              </a:rPr>
              <a:t>作为一种</a:t>
            </a:r>
            <a:r>
              <a:rPr lang="en-US" altLang="zh-CN" sz="2000" dirty="0" smtClean="0">
                <a:sym typeface="+mn-ea"/>
              </a:rPr>
              <a:t>CSS</a:t>
            </a:r>
            <a:r>
              <a:rPr lang="zh-CN" altLang="en-US" sz="2000" dirty="0" smtClean="0">
                <a:sym typeface="+mn-ea"/>
              </a:rPr>
              <a:t>框架，将设备屏幕划分为</a:t>
            </a:r>
            <a:r>
              <a:rPr lang="en-US" altLang="zh-CN" sz="2000" dirty="0" smtClean="0">
                <a:sym typeface="+mn-ea"/>
              </a:rPr>
              <a:t>4</a:t>
            </a:r>
            <a:r>
              <a:rPr lang="zh-CN" altLang="en-US" sz="2000" dirty="0" smtClean="0">
                <a:sym typeface="+mn-ea"/>
              </a:rPr>
              <a:t>种：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Bootstrap 提供了一套响应式、移动设备优先的流式栅格系统，随着屏幕或视口（viewport）尺寸的增加，系统会将内容区</a:t>
            </a:r>
            <a:r>
              <a:rPr lang="en-US" altLang="zh-CN" sz="2000"/>
              <a:t>(</a:t>
            </a:r>
            <a:r>
              <a:rPr lang="en-US" altLang="zh-CN" sz="2000">
                <a:solidFill>
                  <a:schemeClr val="tx1"/>
                </a:solidFill>
              </a:rPr>
              <a:t>container</a:t>
            </a:r>
            <a:r>
              <a:rPr lang="en-US" altLang="zh-CN" sz="2000"/>
              <a:t>)</a:t>
            </a:r>
            <a:r>
              <a:rPr lang="zh-CN" altLang="en-US" sz="2000"/>
              <a:t>自动分为12列，栅格系统用于通过一系列的行（</a:t>
            </a:r>
            <a:r>
              <a:rPr lang="zh-CN" altLang="en-US" sz="2000">
                <a:solidFill>
                  <a:schemeClr val="tx1"/>
                </a:solidFill>
              </a:rPr>
              <a:t>row</a:t>
            </a:r>
            <a:r>
              <a:rPr lang="zh-CN" altLang="en-US" sz="2000"/>
              <a:t>）与列（</a:t>
            </a:r>
            <a:r>
              <a:rPr lang="zh-CN" altLang="en-US" sz="2000">
                <a:solidFill>
                  <a:schemeClr val="tx1"/>
                </a:solidFill>
              </a:rPr>
              <a:t>column</a:t>
            </a:r>
            <a:r>
              <a:rPr lang="zh-CN" altLang="en-US" sz="2000"/>
              <a:t>）的组合来创建页面布局，你的内容就可以放入这些创建好的布局中！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容器（</a:t>
            </a:r>
            <a:r>
              <a:rPr lang="en-US" altLang="zh-CN" sz="2000">
                <a:solidFill>
                  <a:srgbClr val="FF0000"/>
                </a:solidFill>
              </a:rPr>
              <a:t>container</a:t>
            </a:r>
            <a:r>
              <a:rPr lang="zh-CN" altLang="en-US" sz="2000"/>
              <a:t>）、行（ </a:t>
            </a:r>
            <a:r>
              <a:rPr lang="en-US" altLang="zh-CN" sz="2000">
                <a:solidFill>
                  <a:srgbClr val="FF0000"/>
                </a:solidFill>
              </a:rPr>
              <a:t>row</a:t>
            </a:r>
            <a:r>
              <a:rPr lang="zh-CN" altLang="en-US" sz="2000"/>
              <a:t>）、列（</a:t>
            </a:r>
            <a:r>
              <a:rPr lang="en-US" altLang="zh-CN" sz="2000">
                <a:solidFill>
                  <a:srgbClr val="FF0000"/>
                </a:solidFill>
              </a:rPr>
              <a:t>column</a:t>
            </a:r>
            <a:r>
              <a:rPr lang="zh-CN" altLang="en-US" sz="2000"/>
              <a:t>）构成了栅格系统的核心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2521585"/>
            <a:ext cx="10539095" cy="622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栅格系统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730885"/>
            <a:ext cx="10942955" cy="5577840"/>
          </a:xfrm>
        </p:spPr>
        <p:txBody>
          <a:bodyPr/>
          <a:p>
            <a:pPr marL="0" indent="0">
              <a:buNone/>
            </a:pPr>
            <a:endParaRPr lang="zh-CN" altLang="en-US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804545" y="3609340"/>
            <a:ext cx="3001645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.container { 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padding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-right: 15px;  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padding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-left: 15px;  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margin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-right: auto;  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margin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-left: auto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6095" y="3369310"/>
            <a:ext cx="3107055" cy="3383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@media (min-width: 1200px)</a:t>
            </a:r>
            <a:endParaRPr lang="zh-CN" altLang="en-US"/>
          </a:p>
          <a:p>
            <a:pPr algn="l"/>
            <a:r>
              <a:rPr lang="zh-CN" altLang="en-US"/>
              <a:t>.container {</a:t>
            </a:r>
            <a:endParaRPr lang="zh-CN" altLang="en-US"/>
          </a:p>
          <a:p>
            <a:pPr algn="l"/>
            <a:r>
              <a:rPr lang="zh-CN" altLang="en-US"/>
              <a:t>    width: 1170px;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r>
              <a:rPr lang="zh-CN" altLang="en-US"/>
              <a:t>@media (min-width: 992px)</a:t>
            </a:r>
            <a:endParaRPr lang="zh-CN" altLang="en-US"/>
          </a:p>
          <a:p>
            <a:pPr algn="l"/>
            <a:r>
              <a:rPr lang="zh-CN" altLang="en-US"/>
              <a:t>.container {</a:t>
            </a:r>
            <a:endParaRPr lang="zh-CN" altLang="en-US"/>
          </a:p>
          <a:p>
            <a:pPr algn="l"/>
            <a:r>
              <a:rPr lang="zh-CN" altLang="en-US"/>
              <a:t>    width: 970px;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r>
              <a:rPr lang="zh-CN" altLang="en-US"/>
              <a:t>@media (min-width: 768px)</a:t>
            </a:r>
            <a:endParaRPr lang="zh-CN" altLang="en-US"/>
          </a:p>
          <a:p>
            <a:pPr algn="l"/>
            <a:r>
              <a:rPr lang="zh-CN" altLang="en-US"/>
              <a:t>.container {</a:t>
            </a:r>
            <a:endParaRPr lang="zh-CN" altLang="en-US"/>
          </a:p>
          <a:p>
            <a:pPr algn="l"/>
            <a:r>
              <a:rPr lang="zh-CN" altLang="en-US"/>
              <a:t>    width: 750px;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21675" y="4192270"/>
            <a:ext cx="245618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.container-fluid {</a:t>
            </a:r>
            <a:endParaRPr lang="zh-CN" altLang="en-US"/>
          </a:p>
          <a:p>
            <a:pPr algn="l"/>
            <a:r>
              <a:rPr lang="zh-CN" altLang="en-US"/>
              <a:t>    margin-right: auto;</a:t>
            </a:r>
            <a:endParaRPr lang="zh-CN" altLang="en-US"/>
          </a:p>
          <a:p>
            <a:pPr algn="l"/>
            <a:r>
              <a:rPr lang="zh-CN" altLang="en-US"/>
              <a:t>    margin-left: auto;</a:t>
            </a:r>
            <a:endParaRPr lang="zh-CN" altLang="en-US"/>
          </a:p>
          <a:p>
            <a:pPr algn="l"/>
            <a:r>
              <a:rPr lang="zh-CN" altLang="en-US"/>
              <a:t>    padding-left: 15px;</a:t>
            </a:r>
            <a:endParaRPr lang="zh-CN" altLang="en-US"/>
          </a:p>
          <a:p>
            <a:pPr algn="l"/>
            <a:r>
              <a:rPr lang="zh-CN" altLang="en-US"/>
              <a:t>    padding-right: 15px;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0725" y="2813050"/>
            <a:ext cx="10941050" cy="384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下面为</a:t>
            </a:r>
            <a:r>
              <a:rPr lang="en-US" altLang="zh-CN"/>
              <a:t>bootstrap.css</a:t>
            </a:r>
            <a:r>
              <a:rPr lang="zh-CN" altLang="en-US"/>
              <a:t>源码中关于</a:t>
            </a:r>
            <a:r>
              <a:rPr lang="en-US" altLang="zh-CN"/>
              <a:t>.container</a:t>
            </a:r>
            <a:r>
              <a:rPr lang="zh-CN" altLang="en-US"/>
              <a:t>和</a:t>
            </a:r>
            <a:r>
              <a:rPr lang="en-US" altLang="zh-CN"/>
              <a:t>.container-fluid</a:t>
            </a:r>
            <a:r>
              <a:rPr lang="zh-CN" altLang="en-US"/>
              <a:t>的样式定义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6745" y="949960"/>
            <a:ext cx="11206480" cy="1671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None/>
            </a:pPr>
            <a:r>
              <a:rPr lang="en-US" altLang="zh-CN" sz="2400" b="1" dirty="0" smtClean="0">
                <a:sym typeface="+mn-ea"/>
              </a:rPr>
              <a:t>    </a:t>
            </a:r>
            <a:r>
              <a:rPr lang="zh-CN" altLang="en-US" sz="2400" b="1" dirty="0" smtClean="0">
                <a:sym typeface="+mn-ea"/>
              </a:rPr>
              <a:t>容器（</a:t>
            </a:r>
            <a:r>
              <a:rPr lang="en-US" altLang="zh-CN" sz="2400" b="1" dirty="0" smtClean="0">
                <a:sym typeface="+mn-ea"/>
              </a:rPr>
              <a:t>.container</a:t>
            </a:r>
            <a:r>
              <a:rPr lang="zh-CN" altLang="en-US" sz="2400" b="1" dirty="0" smtClean="0">
                <a:sym typeface="+mn-ea"/>
              </a:rPr>
              <a:t>和</a:t>
            </a:r>
            <a:r>
              <a:rPr lang="en-US" altLang="zh-CN" sz="2400" b="1" dirty="0" smtClean="0">
                <a:sym typeface="+mn-ea"/>
              </a:rPr>
              <a:t> .container-fluid </a:t>
            </a:r>
            <a:r>
              <a:rPr lang="zh-CN" altLang="en-US" sz="2400" b="1" dirty="0" smtClean="0">
                <a:sym typeface="+mn-ea"/>
              </a:rPr>
              <a:t>）</a:t>
            </a:r>
            <a:r>
              <a:rPr lang="en-US" altLang="zh-CN" sz="2400" b="1" dirty="0" smtClean="0">
                <a:sym typeface="+mn-ea"/>
              </a:rPr>
              <a:t> </a:t>
            </a:r>
            <a:endParaRPr lang="en-US" altLang="zh-CN" sz="2400" b="1" dirty="0" smtClean="0">
              <a:sym typeface="+mn-ea"/>
            </a:endParaRPr>
          </a:p>
          <a:p>
            <a:pPr marL="0" indent="0" algn="l">
              <a:buNone/>
            </a:pPr>
            <a:endParaRPr lang="en-US" altLang="zh-CN" sz="2400" b="1" dirty="0" smtClean="0">
              <a:sym typeface="+mn-ea"/>
            </a:endParaRPr>
          </a:p>
          <a:p>
            <a:pPr marL="0" indent="0" algn="l">
              <a:buNone/>
            </a:pPr>
            <a:r>
              <a:rPr lang="en-US" altLang="zh-CN" dirty="0" smtClean="0">
                <a:sym typeface="+mn-ea"/>
              </a:rPr>
              <a:t>       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.container</a:t>
            </a:r>
            <a:r>
              <a:rPr lang="zh-CN" altLang="en-US" dirty="0" smtClean="0">
                <a:sym typeface="+mn-ea"/>
              </a:rPr>
              <a:t>包裹页面上的内容即可实现居中对齐。在不同的媒体查询阈值范围内都为</a:t>
            </a:r>
            <a:r>
              <a:rPr lang="en-US" altLang="zh-CN" dirty="0" smtClean="0">
                <a:sym typeface="+mn-ea"/>
              </a:rPr>
              <a:t>container</a:t>
            </a:r>
            <a:r>
              <a:rPr lang="zh-CN" altLang="en-US" dirty="0" smtClean="0">
                <a:sym typeface="+mn-ea"/>
              </a:rPr>
              <a:t>设</a:t>
            </a:r>
            <a:endParaRPr lang="zh-CN" altLang="en-US" dirty="0" smtClean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 smtClean="0">
                <a:sym typeface="+mn-ea"/>
              </a:rPr>
              <a:t>置了</a:t>
            </a:r>
            <a:r>
              <a:rPr lang="en-US" altLang="zh-CN" dirty="0" smtClean="0">
                <a:sym typeface="+mn-ea"/>
              </a:rPr>
              <a:t>width</a:t>
            </a:r>
            <a:r>
              <a:rPr lang="zh-CN" altLang="en-US" dirty="0" smtClean="0">
                <a:sym typeface="+mn-ea"/>
              </a:rPr>
              <a:t>。注意，由于设置了</a:t>
            </a:r>
            <a:r>
              <a:rPr lang="en-US" altLang="zh-CN" dirty="0" smtClean="0">
                <a:sym typeface="+mn-ea"/>
              </a:rPr>
              <a:t>padding </a:t>
            </a:r>
            <a:r>
              <a:rPr lang="zh-CN" altLang="en-US" dirty="0" smtClean="0">
                <a:sym typeface="+mn-ea"/>
              </a:rPr>
              <a:t>和 固定宽度，</a:t>
            </a:r>
            <a:r>
              <a:rPr lang="en-US" altLang="zh-CN" dirty="0" smtClean="0">
                <a:sym typeface="+mn-ea"/>
              </a:rPr>
              <a:t>.container</a:t>
            </a:r>
            <a:r>
              <a:rPr lang="zh-CN" altLang="en-US" dirty="0" smtClean="0">
                <a:sym typeface="+mn-ea"/>
              </a:rPr>
              <a:t>不能嵌套。但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一个页面可以有多个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.container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.container-fluid 用于 100% 宽度，占据全部视口（viewport）的容器。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栅格系统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745" y="1144905"/>
            <a:ext cx="10495915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 smtClean="0">
                <a:sym typeface="+mn-ea"/>
              </a:rPr>
              <a:t>  </a:t>
            </a:r>
            <a:r>
              <a:rPr lang="zh-CN" altLang="en-US" sz="2800" b="1" dirty="0" smtClean="0">
                <a:sym typeface="+mn-ea"/>
              </a:rPr>
              <a:t>行（</a:t>
            </a:r>
            <a:r>
              <a:rPr lang="en-US" altLang="zh-CN" sz="2800" b="1" dirty="0" smtClean="0">
                <a:sym typeface="+mn-ea"/>
              </a:rPr>
              <a:t>.</a:t>
            </a:r>
            <a:r>
              <a:rPr lang="en-US" sz="2800" b="1" dirty="0" smtClean="0">
                <a:sym typeface="+mn-ea"/>
              </a:rPr>
              <a:t>row</a:t>
            </a:r>
            <a:r>
              <a:rPr lang="en-US" altLang="zh-CN" sz="2800" b="1" dirty="0" smtClean="0">
                <a:sym typeface="+mn-ea"/>
              </a:rPr>
              <a:t> </a:t>
            </a:r>
            <a:r>
              <a:rPr lang="zh-CN" altLang="en-US" sz="2800" b="1" dirty="0" smtClean="0">
                <a:sym typeface="+mn-ea"/>
              </a:rPr>
              <a:t>）</a:t>
            </a:r>
            <a:endParaRPr lang="zh-CN" altLang="en-US" sz="2800" b="1" dirty="0" smtClean="0">
              <a:sym typeface="+mn-ea"/>
            </a:endParaRPr>
          </a:p>
          <a:p>
            <a:pPr algn="l"/>
            <a:r>
              <a:rPr lang="en-US" altLang="zh-CN" sz="2000" dirty="0" smtClean="0">
                <a:sym typeface="+mn-ea"/>
              </a:rPr>
              <a:t>        行（row）”必须包含在 .container （固定宽度）或 .container-fluid （100% 宽度）中，</a:t>
            </a:r>
            <a:endParaRPr lang="en-US" altLang="zh-CN" sz="2000" dirty="0" smtClean="0">
              <a:sym typeface="+mn-ea"/>
            </a:endParaRPr>
          </a:p>
          <a:p>
            <a:pPr algn="l"/>
            <a:r>
              <a:rPr lang="en-US" altLang="zh-CN" sz="2000" dirty="0" smtClean="0">
                <a:sym typeface="+mn-ea"/>
              </a:rPr>
              <a:t>以便为其赋予合适的排列（aligment）和内补（padding）。通过“行（row）”在水平方向创建</a:t>
            </a:r>
            <a:endParaRPr lang="en-US" altLang="zh-CN" sz="2000" dirty="0" smtClean="0">
              <a:sym typeface="+mn-ea"/>
            </a:endParaRPr>
          </a:p>
          <a:p>
            <a:pPr algn="l"/>
            <a:r>
              <a:rPr lang="en-US" altLang="zh-CN" sz="2000" dirty="0" smtClean="0">
                <a:sym typeface="+mn-ea"/>
              </a:rPr>
              <a:t>一组“列（column）” , 所有“列（column）必须放在 ” .row 内。 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1258888" y="5830482"/>
            <a:ext cx="5426357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.row {  margin-right: -15px;  margin-left: -15px;}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781935"/>
            <a:ext cx="10269220" cy="19805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63930" y="5132070"/>
            <a:ext cx="10941050" cy="384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下面为</a:t>
            </a:r>
            <a:r>
              <a:rPr lang="en-US" altLang="zh-CN"/>
              <a:t>bootstrap.css</a:t>
            </a:r>
            <a:r>
              <a:rPr lang="zh-CN" altLang="en-US"/>
              <a:t>源码中关于</a:t>
            </a:r>
            <a:r>
              <a:rPr lang="en-US" altLang="zh-CN"/>
              <a:t>.</a:t>
            </a:r>
            <a:r>
              <a:rPr lang="en-US"/>
              <a:t>row</a:t>
            </a:r>
            <a:r>
              <a:rPr lang="zh-CN" altLang="en-US"/>
              <a:t>的样式定义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栅格系统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列（</a:t>
            </a:r>
            <a:r>
              <a:rPr lang="en-US" altLang="zh-CN" sz="2800" b="1"/>
              <a:t>.col-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626745" y="1756410"/>
            <a:ext cx="1123696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200"/>
              <a:t>         </a:t>
            </a:r>
            <a:r>
              <a:rPr lang="zh-CN" altLang="en-US" sz="2200"/>
              <a:t>内容应当放置于“列（column）”内，并且，只有“列（column）”可以作为行（row）”的直接子元素</a:t>
            </a:r>
            <a:endParaRPr lang="zh-CN" altLang="en-US" sz="2200"/>
          </a:p>
          <a:p>
            <a:pPr algn="l"/>
            <a:endParaRPr lang="zh-CN" altLang="en-US" sz="2200"/>
          </a:p>
          <a:p>
            <a:pPr algn="l"/>
            <a:r>
              <a:rPr lang="zh-CN" altLang="en-US" sz="2200"/>
              <a:t>        栅格系统中的列是通过指定1到12的值来表示其跨越的范围。例如，三个等宽的列可以使用三个 .col-xs-4 来创建。</a:t>
            </a:r>
            <a:endParaRPr lang="zh-CN" altLang="en-US" sz="2200"/>
          </a:p>
          <a:p>
            <a:pPr algn="l"/>
            <a:endParaRPr lang="zh-CN" altLang="en-US" sz="2200"/>
          </a:p>
          <a:p>
            <a:pPr algn="l"/>
            <a:r>
              <a:rPr lang="zh-CN" altLang="en-US" sz="2200"/>
              <a:t>        如果一“行（row）”中包含了的“列（column）”大于 12，多余的“列（column）”所在的元素将被作为一个整体另起一行排列</a:t>
            </a:r>
            <a:endParaRPr lang="zh-CN" altLang="en-US" sz="2200"/>
          </a:p>
          <a:p>
            <a:pPr algn="l"/>
            <a:endParaRPr lang="zh-CN" altLang="en-US" sz="2200"/>
          </a:p>
          <a:p>
            <a:pPr algn="l"/>
            <a:r>
              <a:rPr lang="zh-CN" altLang="en-US" sz="2200"/>
              <a:t>        栅格类适用于</a:t>
            </a:r>
            <a:r>
              <a:rPr lang="zh-CN" altLang="en-US" sz="2200">
                <a:solidFill>
                  <a:srgbClr val="FF0000"/>
                </a:solidFill>
              </a:rPr>
              <a:t>大于或等于</a:t>
            </a:r>
            <a:r>
              <a:rPr lang="zh-CN" altLang="en-US" sz="2200"/>
              <a:t>屏幕宽度分界点大小的设备，例如：</a:t>
            </a:r>
            <a:r>
              <a:rPr lang="zh-CN" altLang="en-US" sz="2200">
                <a:sym typeface="+mn-ea"/>
              </a:rPr>
              <a:t>col-</a:t>
            </a:r>
            <a:r>
              <a:rPr lang="en-US" altLang="zh-CN" sz="2200">
                <a:sym typeface="+mn-ea"/>
              </a:rPr>
              <a:t>xs</a:t>
            </a:r>
            <a:r>
              <a:rPr lang="zh-CN" altLang="en-US" sz="2200">
                <a:sym typeface="+mn-ea"/>
              </a:rPr>
              <a:t>-* 栅格类适用于屏幕宽度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大于或等于</a:t>
            </a:r>
            <a:r>
              <a:rPr lang="zh-CN" altLang="en-US" sz="2200">
                <a:sym typeface="+mn-ea"/>
              </a:rPr>
              <a:t>分界点</a:t>
            </a:r>
            <a:r>
              <a:rPr lang="en-US" altLang="zh-CN" sz="2200">
                <a:sym typeface="+mn-ea"/>
              </a:rPr>
              <a:t>0px</a:t>
            </a:r>
            <a:r>
              <a:rPr lang="zh-CN" altLang="en-US" sz="2200">
                <a:sym typeface="+mn-ea"/>
              </a:rPr>
              <a:t>大小的设备 </a:t>
            </a:r>
            <a:r>
              <a:rPr lang="en-US" altLang="zh-CN" sz="2200">
                <a:sym typeface="+mn-ea"/>
              </a:rPr>
              <a:t>, </a:t>
            </a:r>
            <a:r>
              <a:rPr lang="zh-CN" altLang="en-US" sz="2200">
                <a:sym typeface="+mn-ea"/>
              </a:rPr>
              <a:t>col-</a:t>
            </a:r>
            <a:r>
              <a:rPr lang="en-US" altLang="zh-CN" sz="2200">
                <a:sym typeface="+mn-ea"/>
              </a:rPr>
              <a:t>sm</a:t>
            </a:r>
            <a:r>
              <a:rPr lang="zh-CN" altLang="en-US" sz="2200">
                <a:sym typeface="+mn-ea"/>
              </a:rPr>
              <a:t>-* 栅格类适用于屏幕宽度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大于或等于</a:t>
            </a:r>
            <a:r>
              <a:rPr lang="zh-CN" altLang="en-US" sz="2200">
                <a:sym typeface="+mn-ea"/>
              </a:rPr>
              <a:t>分界点</a:t>
            </a:r>
            <a:r>
              <a:rPr lang="en-US" altLang="zh-CN" sz="2200">
                <a:sym typeface="+mn-ea"/>
              </a:rPr>
              <a:t>768px</a:t>
            </a:r>
            <a:r>
              <a:rPr lang="zh-CN" altLang="en-US" sz="2200">
                <a:sym typeface="+mn-ea"/>
              </a:rPr>
              <a:t>大小的设备 </a:t>
            </a:r>
            <a:r>
              <a:rPr lang="en-US" altLang="zh-CN" sz="2200">
                <a:sym typeface="+mn-ea"/>
              </a:rPr>
              <a:t>, </a:t>
            </a:r>
            <a:r>
              <a:rPr lang="zh-CN" altLang="en-US" sz="2200">
                <a:sym typeface="+mn-ea"/>
              </a:rPr>
              <a:t>col-md-* 栅格类适用于屏幕宽度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大于或等于</a:t>
            </a:r>
            <a:r>
              <a:rPr lang="zh-CN" altLang="en-US" sz="2200">
                <a:sym typeface="+mn-ea"/>
              </a:rPr>
              <a:t>分界点</a:t>
            </a:r>
            <a:r>
              <a:rPr lang="en-US" altLang="zh-CN" sz="2200">
                <a:sym typeface="+mn-ea"/>
              </a:rPr>
              <a:t>992px</a:t>
            </a:r>
            <a:r>
              <a:rPr lang="zh-CN" altLang="en-US" sz="2200">
                <a:sym typeface="+mn-ea"/>
              </a:rPr>
              <a:t>大小的设备 </a:t>
            </a:r>
            <a:r>
              <a:rPr lang="en-US" altLang="zh-CN" sz="2200">
                <a:sym typeface="+mn-ea"/>
              </a:rPr>
              <a:t>, </a:t>
            </a:r>
            <a:r>
              <a:rPr lang="zh-CN" altLang="en-US" sz="2200">
                <a:sym typeface="+mn-ea"/>
              </a:rPr>
              <a:t>col-</a:t>
            </a:r>
            <a:r>
              <a:rPr lang="en-US" altLang="zh-CN" sz="2200">
                <a:sym typeface="+mn-ea"/>
              </a:rPr>
              <a:t>lg</a:t>
            </a:r>
            <a:r>
              <a:rPr lang="zh-CN" altLang="en-US" sz="2200">
                <a:sym typeface="+mn-ea"/>
              </a:rPr>
              <a:t>-* 栅格类适用于屏幕宽度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大于或等于</a:t>
            </a:r>
            <a:r>
              <a:rPr lang="zh-CN" altLang="en-US" sz="2200">
                <a:sym typeface="+mn-ea"/>
              </a:rPr>
              <a:t>分界点</a:t>
            </a:r>
            <a:r>
              <a:rPr lang="en-US" altLang="zh-CN" sz="2200">
                <a:sym typeface="+mn-ea"/>
              </a:rPr>
              <a:t>1200px</a:t>
            </a:r>
            <a:r>
              <a:rPr lang="zh-CN" altLang="en-US" sz="2200">
                <a:sym typeface="+mn-ea"/>
              </a:rPr>
              <a:t>大小的设备 </a:t>
            </a:r>
            <a:r>
              <a:rPr lang="en-US" altLang="zh-CN" sz="2200">
                <a:sym typeface="+mn-ea"/>
              </a:rPr>
              <a:t>, 并且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大屏幕设备栅格类会覆盖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小屏幕设备栅格类</a:t>
            </a:r>
            <a:endParaRPr lang="en-US" altLang="zh-CN" sz="2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22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栅格系统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0245" y="1779270"/>
            <a:ext cx="2858135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ym typeface="+mn-ea"/>
              </a:rPr>
              <a:t>@media (min-width: </a:t>
            </a:r>
            <a:r>
              <a:rPr lang="en-US" altLang="zh-CN" sz="1600">
                <a:sym typeface="+mn-ea"/>
              </a:rPr>
              <a:t>768</a:t>
            </a:r>
            <a:r>
              <a:rPr lang="zh-CN" altLang="en-US" sz="1600">
                <a:sym typeface="+mn-ea"/>
              </a:rPr>
              <a:t>px)</a:t>
            </a:r>
            <a:r>
              <a:rPr lang="en-US" altLang="zh-CN" sz="1600">
                <a:sym typeface="+mn-ea"/>
              </a:rPr>
              <a:t>{</a:t>
            </a:r>
            <a:endParaRPr lang="en-US" altLang="zh-CN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sm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{ width: </a:t>
            </a:r>
            <a:r>
              <a:rPr lang="en-US" altLang="zh-CN" sz="1600">
                <a:sym typeface="+mn-ea"/>
              </a:rPr>
              <a:t>8.8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sm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 { width:</a:t>
            </a:r>
            <a:r>
              <a:rPr lang="en-US" altLang="zh-CN" sz="1600">
                <a:sym typeface="+mn-ea"/>
              </a:rPr>
              <a:t>17.6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sm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{width: </a:t>
            </a:r>
            <a:r>
              <a:rPr lang="en-US" altLang="zh-CN" sz="1600">
                <a:sym typeface="+mn-ea"/>
              </a:rPr>
              <a:t>26.4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sm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 { width: </a:t>
            </a:r>
            <a:r>
              <a:rPr lang="en-US" altLang="zh-CN" sz="1600">
                <a:sym typeface="+mn-ea"/>
              </a:rPr>
              <a:t>35.2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sm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{ width:</a:t>
            </a:r>
            <a:r>
              <a:rPr lang="en-US" altLang="zh-CN" sz="1600">
                <a:sym typeface="+mn-ea"/>
              </a:rPr>
              <a:t>44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sm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 {width: </a:t>
            </a:r>
            <a:r>
              <a:rPr lang="en-US" altLang="zh-CN" sz="1600">
                <a:sym typeface="+mn-ea"/>
              </a:rPr>
              <a:t>52.8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sm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7</a:t>
            </a:r>
            <a:r>
              <a:rPr lang="zh-CN" altLang="en-US" sz="1600">
                <a:sym typeface="+mn-ea"/>
              </a:rPr>
              <a:t>{ width: .66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6%;}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</a:t>
            </a:r>
            <a:r>
              <a:rPr lang="en-US" altLang="zh-CN" sz="1600">
                <a:sym typeface="+mn-ea"/>
              </a:rPr>
              <a:t>……</a:t>
            </a:r>
            <a:endParaRPr 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}</a:t>
            </a:r>
            <a:endParaRPr lang="en-US" altLang="zh-CN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@media (min-width: 992px)</a:t>
            </a:r>
            <a:r>
              <a:rPr lang="en-US" altLang="zh-CN" sz="1600">
                <a:sym typeface="+mn-ea"/>
              </a:rPr>
              <a:t>{</a:t>
            </a:r>
            <a:endParaRPr lang="en-US" altLang="zh-CN" sz="1600"/>
          </a:p>
          <a:p>
            <a:pPr algn="l"/>
            <a:r>
              <a:rPr lang="zh-CN" altLang="en-US" sz="1600">
                <a:sym typeface="+mn-ea"/>
              </a:rPr>
              <a:t>.col-md-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{ width: </a:t>
            </a:r>
            <a:r>
              <a:rPr lang="en-US" altLang="zh-CN" sz="1600">
                <a:sym typeface="+mn-ea"/>
              </a:rPr>
              <a:t>8.8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.col-md-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 { width:</a:t>
            </a:r>
            <a:r>
              <a:rPr lang="en-US" altLang="zh-CN" sz="1600">
                <a:sym typeface="+mn-ea"/>
              </a:rPr>
              <a:t>17.6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.col-md-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{width: </a:t>
            </a:r>
            <a:r>
              <a:rPr lang="en-US" altLang="zh-CN" sz="1600">
                <a:sym typeface="+mn-ea"/>
              </a:rPr>
              <a:t>26.4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.col-md-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 { width: </a:t>
            </a:r>
            <a:r>
              <a:rPr lang="en-US" altLang="zh-CN" sz="1600">
                <a:sym typeface="+mn-ea"/>
              </a:rPr>
              <a:t>35.2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.col-md-</a:t>
            </a:r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{ width:</a:t>
            </a:r>
            <a:r>
              <a:rPr lang="en-US" altLang="zh-CN" sz="1600">
                <a:sym typeface="+mn-ea"/>
              </a:rPr>
              <a:t>44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.col-md-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 {width: </a:t>
            </a:r>
            <a:r>
              <a:rPr lang="en-US" altLang="zh-CN" sz="1600">
                <a:sym typeface="+mn-ea"/>
              </a:rPr>
              <a:t>52.8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.col-md-</a:t>
            </a:r>
            <a:r>
              <a:rPr lang="en-US" altLang="zh-CN" sz="1600">
                <a:sym typeface="+mn-ea"/>
              </a:rPr>
              <a:t>7</a:t>
            </a:r>
            <a:r>
              <a:rPr lang="zh-CN" altLang="en-US" sz="1600">
                <a:sym typeface="+mn-ea"/>
              </a:rPr>
              <a:t>{ width: .66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6%;}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</a:t>
            </a:r>
            <a:r>
              <a:rPr lang="en-US" altLang="zh-CN" sz="1600">
                <a:sym typeface="+mn-ea"/>
              </a:rPr>
              <a:t>……</a:t>
            </a:r>
            <a:endParaRPr 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}</a:t>
            </a:r>
            <a:endParaRPr lang="zh-CN" altLang="en-US" sz="1600"/>
          </a:p>
        </p:txBody>
      </p:sp>
      <p:sp>
        <p:nvSpPr>
          <p:cNvPr id="104" name="矩形 103"/>
          <p:cNvSpPr/>
          <p:nvPr/>
        </p:nvSpPr>
        <p:spPr>
          <a:xfrm>
            <a:off x="7680325" y="1779270"/>
            <a:ext cx="2405380" cy="2651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ol-*-n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{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position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relative;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min-height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1px;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padding-right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15px; 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padding-left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15px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float:left;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205" y="1162685"/>
            <a:ext cx="10941050" cy="384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下面为</a:t>
            </a:r>
            <a:r>
              <a:rPr lang="en-US" altLang="zh-CN"/>
              <a:t>bootstrap.css</a:t>
            </a:r>
            <a:r>
              <a:rPr lang="zh-CN" altLang="en-US"/>
              <a:t>源码中关于</a:t>
            </a:r>
            <a:r>
              <a:rPr lang="en-US" altLang="zh-CN"/>
              <a:t>.col-</a:t>
            </a:r>
            <a:r>
              <a:rPr lang="zh-CN" altLang="en-US"/>
              <a:t>的部分样式定义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39185" y="1779270"/>
            <a:ext cx="2858135" cy="496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ym typeface="+mn-ea"/>
              </a:rPr>
              <a:t>@media (m</a:t>
            </a:r>
            <a:r>
              <a:rPr lang="en-US" altLang="zh-CN" sz="1600">
                <a:sym typeface="+mn-ea"/>
              </a:rPr>
              <a:t>ax</a:t>
            </a:r>
            <a:r>
              <a:rPr lang="zh-CN" altLang="en-US" sz="1600">
                <a:sym typeface="+mn-ea"/>
              </a:rPr>
              <a:t>-width: </a:t>
            </a:r>
            <a:r>
              <a:rPr lang="en-US" altLang="zh-CN" sz="1600">
                <a:sym typeface="+mn-ea"/>
              </a:rPr>
              <a:t>768</a:t>
            </a:r>
            <a:r>
              <a:rPr lang="zh-CN" altLang="en-US" sz="1600">
                <a:sym typeface="+mn-ea"/>
              </a:rPr>
              <a:t>px)</a:t>
            </a:r>
            <a:r>
              <a:rPr lang="en-US" altLang="zh-CN" sz="1600">
                <a:sym typeface="+mn-ea"/>
              </a:rPr>
              <a:t>{</a:t>
            </a:r>
            <a:endParaRPr lang="en-US" altLang="zh-CN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xs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{ width: </a:t>
            </a:r>
            <a:r>
              <a:rPr lang="en-US" altLang="zh-CN" sz="1600">
                <a:sym typeface="+mn-ea"/>
              </a:rPr>
              <a:t>8.8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xs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 { width:</a:t>
            </a:r>
            <a:r>
              <a:rPr lang="en-US" altLang="zh-CN" sz="1600">
                <a:sym typeface="+mn-ea"/>
              </a:rPr>
              <a:t>17.6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xs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{width: </a:t>
            </a:r>
            <a:r>
              <a:rPr lang="en-US" altLang="zh-CN" sz="1600">
                <a:sym typeface="+mn-ea"/>
              </a:rPr>
              <a:t>26.4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xs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 { width: </a:t>
            </a:r>
            <a:r>
              <a:rPr lang="en-US" altLang="zh-CN" sz="1600">
                <a:sym typeface="+mn-ea"/>
              </a:rPr>
              <a:t>35.2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xs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{ width:</a:t>
            </a:r>
            <a:r>
              <a:rPr lang="en-US" altLang="zh-CN" sz="1600">
                <a:sym typeface="+mn-ea"/>
              </a:rPr>
              <a:t>44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xs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 {width: </a:t>
            </a:r>
            <a:r>
              <a:rPr lang="en-US" altLang="zh-CN" sz="1600">
                <a:sym typeface="+mn-ea"/>
              </a:rPr>
              <a:t>52.8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xs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7</a:t>
            </a:r>
            <a:r>
              <a:rPr lang="zh-CN" altLang="en-US" sz="1600">
                <a:sym typeface="+mn-ea"/>
              </a:rPr>
              <a:t>{ width: .66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6%;}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</a:t>
            </a:r>
            <a:r>
              <a:rPr lang="en-US" altLang="zh-CN" sz="1600">
                <a:sym typeface="+mn-ea"/>
              </a:rPr>
              <a:t>……</a:t>
            </a:r>
            <a:endParaRPr 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}</a:t>
            </a:r>
            <a:endParaRPr lang="en-US" altLang="zh-CN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@media (min-width: </a:t>
            </a:r>
            <a:r>
              <a:rPr lang="en-US" altLang="zh-CN" sz="1600">
                <a:sym typeface="+mn-ea"/>
              </a:rPr>
              <a:t>1200</a:t>
            </a:r>
            <a:r>
              <a:rPr lang="zh-CN" altLang="en-US" sz="1600">
                <a:sym typeface="+mn-ea"/>
              </a:rPr>
              <a:t>px)</a:t>
            </a:r>
            <a:r>
              <a:rPr lang="en-US" altLang="zh-CN" sz="1600">
                <a:sym typeface="+mn-ea"/>
              </a:rPr>
              <a:t>{</a:t>
            </a:r>
            <a:endParaRPr lang="en-US" altLang="zh-CN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lg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{ width: </a:t>
            </a:r>
            <a:r>
              <a:rPr lang="en-US" altLang="zh-CN" sz="1600">
                <a:sym typeface="+mn-ea"/>
              </a:rPr>
              <a:t>8.8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lg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 { width:</a:t>
            </a:r>
            <a:r>
              <a:rPr lang="en-US" altLang="zh-CN" sz="1600">
                <a:sym typeface="+mn-ea"/>
              </a:rPr>
              <a:t>17.6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lg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{width: </a:t>
            </a:r>
            <a:r>
              <a:rPr lang="en-US" altLang="zh-CN" sz="1600">
                <a:sym typeface="+mn-ea"/>
              </a:rPr>
              <a:t>26.4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lg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 { width: </a:t>
            </a:r>
            <a:r>
              <a:rPr lang="en-US" altLang="zh-CN" sz="1600">
                <a:sym typeface="+mn-ea"/>
              </a:rPr>
              <a:t>35.2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lg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{ width:</a:t>
            </a:r>
            <a:r>
              <a:rPr lang="en-US" altLang="zh-CN" sz="1600">
                <a:sym typeface="+mn-ea"/>
              </a:rPr>
              <a:t>44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lg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 {width: </a:t>
            </a:r>
            <a:r>
              <a:rPr lang="en-US" altLang="zh-CN" sz="1600">
                <a:sym typeface="+mn-ea"/>
              </a:rPr>
              <a:t>52.8</a:t>
            </a:r>
            <a:r>
              <a:rPr lang="zh-CN" altLang="en-US" sz="1600">
                <a:sym typeface="+mn-ea"/>
              </a:rPr>
              <a:t>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.col-</a:t>
            </a:r>
            <a:r>
              <a:rPr lang="en-US" altLang="zh-CN" sz="1600">
                <a:sym typeface="+mn-ea"/>
              </a:rPr>
              <a:t>lg</a:t>
            </a:r>
            <a:r>
              <a:rPr lang="zh-CN" altLang="en-US" sz="1600">
                <a:sym typeface="+mn-ea"/>
              </a:rPr>
              <a:t>-</a:t>
            </a:r>
            <a:r>
              <a:rPr lang="en-US" altLang="zh-CN" sz="1600">
                <a:sym typeface="+mn-ea"/>
              </a:rPr>
              <a:t>7</a:t>
            </a:r>
            <a:r>
              <a:rPr lang="zh-CN" altLang="en-US" sz="1600">
                <a:sym typeface="+mn-ea"/>
              </a:rPr>
              <a:t>{ width: .66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6%;}</a:t>
            </a:r>
            <a:endParaRPr lang="zh-CN" altLang="en-US" sz="1600"/>
          </a:p>
          <a:p>
            <a:pPr algn="l"/>
            <a:r>
              <a:rPr lang="zh-CN" altLang="en-US" sz="1600">
                <a:sym typeface="+mn-ea"/>
              </a:rPr>
              <a:t>.</a:t>
            </a:r>
            <a:r>
              <a:rPr lang="en-US" altLang="zh-CN" sz="1600">
                <a:sym typeface="+mn-ea"/>
              </a:rPr>
              <a:t>……</a:t>
            </a:r>
            <a:endParaRPr 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7215505" y="4523105"/>
            <a:ext cx="435419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@media (min-width: 768px)</a:t>
            </a:r>
            <a:endParaRPr lang="zh-CN" altLang="en-US"/>
          </a:p>
          <a:p>
            <a:pPr algn="l"/>
            <a:r>
              <a:rPr lang="zh-CN" altLang="en-US"/>
              <a:t>.col-sm-1, .col-sm-2, .col-sm-3, .col-sm-4, .col-sm-5, .col-sm-6, .col-sm-7, .col-sm-8, .col-sm-9, .col-sm-10, .col-sm-11, .col-sm-12 {</a:t>
            </a:r>
            <a:endParaRPr lang="zh-CN" altLang="en-US"/>
          </a:p>
          <a:p>
            <a:pPr algn="l"/>
            <a:r>
              <a:rPr lang="zh-CN" altLang="en-US"/>
              <a:t>    float: left;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栅格系统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795" y="1054100"/>
            <a:ext cx="9615805" cy="5367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4600" y="5264785"/>
            <a:ext cx="39985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如果是手机屏幕，则全面独占一 行显示。 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76955" y="4591685"/>
            <a:ext cx="1371600" cy="8045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栅格系统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81979" y="2894512"/>
            <a:ext cx="8912646" cy="561860"/>
            <a:chOff x="1603165" y="1839818"/>
            <a:chExt cx="8912646" cy="561860"/>
          </a:xfrm>
        </p:grpSpPr>
        <p:sp>
          <p:nvSpPr>
            <p:cNvPr id="4" name="矩形 3"/>
            <p:cNvSpPr/>
            <p:nvPr/>
          </p:nvSpPr>
          <p:spPr>
            <a:xfrm>
              <a:off x="1603165" y="1839818"/>
              <a:ext cx="8912646" cy="5618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603165" y="1839818"/>
              <a:ext cx="911540" cy="561860"/>
              <a:chOff x="3089014" y="2760434"/>
              <a:chExt cx="911540" cy="56186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06548" y="1839818"/>
              <a:ext cx="911540" cy="561860"/>
              <a:chOff x="3089014" y="2760434"/>
              <a:chExt cx="911540" cy="5618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98914" y="1839818"/>
              <a:ext cx="911540" cy="561860"/>
              <a:chOff x="3089014" y="2760434"/>
              <a:chExt cx="911540" cy="56186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291280" y="1839818"/>
              <a:ext cx="911540" cy="561860"/>
              <a:chOff x="3089014" y="2760434"/>
              <a:chExt cx="911540" cy="56186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604271" y="1839818"/>
              <a:ext cx="911540" cy="561860"/>
              <a:chOff x="3089014" y="2760434"/>
              <a:chExt cx="911540" cy="56186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8689871" y="1839818"/>
              <a:ext cx="911540" cy="561860"/>
              <a:chOff x="3089014" y="2760434"/>
              <a:chExt cx="911540" cy="56186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800365" y="1839818"/>
              <a:ext cx="911540" cy="561860"/>
              <a:chOff x="3089014" y="2760434"/>
              <a:chExt cx="911540" cy="56186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885965" y="1839818"/>
              <a:ext cx="911540" cy="561860"/>
              <a:chOff x="3089014" y="2760434"/>
              <a:chExt cx="911540" cy="56186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089014" y="2760434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3663" y="2760434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202819" y="1839818"/>
              <a:ext cx="1680285" cy="561860"/>
              <a:chOff x="3089013" y="2760434"/>
              <a:chExt cx="1680285" cy="56186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089013" y="2760434"/>
                <a:ext cx="1680285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33662" y="2760434"/>
                <a:ext cx="1393847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793229" y="193608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个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847325" y="1148554"/>
            <a:ext cx="6601490" cy="1155337"/>
            <a:chOff x="2847325" y="1148554"/>
            <a:chExt cx="6601490" cy="1155337"/>
          </a:xfrm>
        </p:grpSpPr>
        <p:sp>
          <p:nvSpPr>
            <p:cNvPr id="10" name="矩形 9"/>
            <p:cNvSpPr/>
            <p:nvPr/>
          </p:nvSpPr>
          <p:spPr>
            <a:xfrm>
              <a:off x="2847325" y="1447901"/>
              <a:ext cx="2222073" cy="5078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padding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-left: 15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px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069398" y="1148554"/>
              <a:ext cx="1945697" cy="1155337"/>
              <a:chOff x="2104221" y="1809055"/>
              <a:chExt cx="911540" cy="56186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104221" y="1809055"/>
                <a:ext cx="911540" cy="561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248870" y="1809055"/>
                <a:ext cx="622242" cy="5618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7015095" y="1447900"/>
              <a:ext cx="2433720" cy="4589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padding-right: 15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px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222635" y="2894453"/>
            <a:ext cx="1094245" cy="4589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col-*-*: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26797" y="3675640"/>
            <a:ext cx="11854082" cy="1158875"/>
            <a:chOff x="26797" y="3675640"/>
            <a:chExt cx="11854082" cy="1158875"/>
          </a:xfrm>
        </p:grpSpPr>
        <p:sp>
          <p:nvSpPr>
            <p:cNvPr id="60" name="矩形 59"/>
            <p:cNvSpPr/>
            <p:nvPr/>
          </p:nvSpPr>
          <p:spPr>
            <a:xfrm>
              <a:off x="343027" y="4331595"/>
              <a:ext cx="982345" cy="5029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row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6797" y="3675640"/>
              <a:ext cx="2222073" cy="5078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margin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left: 15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px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627734" y="3745235"/>
              <a:ext cx="2253145" cy="5078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margin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right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: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15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px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9" name="直接箭头连接符 68"/>
            <p:cNvCxnSpPr>
              <a:endCxn id="64" idx="2"/>
            </p:cNvCxnSpPr>
            <p:nvPr/>
          </p:nvCxnSpPr>
          <p:spPr>
            <a:xfrm flipH="1" flipV="1">
              <a:off x="1137834" y="4183471"/>
              <a:ext cx="178890" cy="437234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5" idx="2"/>
            </p:cNvCxnSpPr>
            <p:nvPr/>
          </p:nvCxnSpPr>
          <p:spPr>
            <a:xfrm flipV="1">
              <a:off x="10526825" y="4253066"/>
              <a:ext cx="227482" cy="367639"/>
            </a:xfrm>
            <a:prstGeom prst="straightConnector1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1325303" y="5446322"/>
            <a:ext cx="9220707" cy="569800"/>
            <a:chOff x="1325303" y="5446322"/>
            <a:chExt cx="9220707" cy="569800"/>
          </a:xfrm>
        </p:grpSpPr>
        <p:sp>
          <p:nvSpPr>
            <p:cNvPr id="62" name="矩形 61"/>
            <p:cNvSpPr/>
            <p:nvPr/>
          </p:nvSpPr>
          <p:spPr>
            <a:xfrm>
              <a:off x="1325303" y="5454262"/>
              <a:ext cx="9210101" cy="56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1325303" y="5446322"/>
              <a:ext cx="9220707" cy="561860"/>
              <a:chOff x="1603165" y="1839818"/>
              <a:chExt cx="8912646" cy="56186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603165" y="1839818"/>
                <a:ext cx="8912646" cy="5618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1603165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506548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398914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291280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9604271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8689871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7800365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6885965" y="1839818"/>
                <a:ext cx="911540" cy="561860"/>
                <a:chOff x="3089014" y="2760434"/>
                <a:chExt cx="911540" cy="561860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3089014" y="2760434"/>
                  <a:ext cx="911540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3233663" y="2760434"/>
                  <a:ext cx="622242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5202819" y="1839818"/>
                <a:ext cx="1680285" cy="561860"/>
                <a:chOff x="3089013" y="2760434"/>
                <a:chExt cx="1680285" cy="56186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089013" y="2760434"/>
                  <a:ext cx="1680285" cy="5618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233662" y="2760434"/>
                  <a:ext cx="1393847" cy="5618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5793229" y="1936082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个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1481979" y="2247441"/>
            <a:ext cx="8912646" cy="4693186"/>
            <a:chOff x="1481979" y="2247441"/>
            <a:chExt cx="8912646" cy="4693186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481979" y="2247441"/>
              <a:ext cx="0" cy="44397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0394625" y="2500829"/>
              <a:ext cx="0" cy="44397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1316724" y="4331218"/>
            <a:ext cx="9210101" cy="597337"/>
            <a:chOff x="1316724" y="4133867"/>
            <a:chExt cx="9210101" cy="597337"/>
          </a:xfrm>
        </p:grpSpPr>
        <p:sp>
          <p:nvSpPr>
            <p:cNvPr id="57" name="矩形 56"/>
            <p:cNvSpPr/>
            <p:nvPr/>
          </p:nvSpPr>
          <p:spPr>
            <a:xfrm>
              <a:off x="1316724" y="4142424"/>
              <a:ext cx="9210101" cy="5618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471373" y="4133867"/>
              <a:ext cx="8933858" cy="5973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0156 0.372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0.00312 0.160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888365"/>
            <a:ext cx="10942955" cy="5420360"/>
          </a:xfrm>
        </p:spPr>
        <p:txBody>
          <a:bodyPr/>
          <a:p>
            <a:r>
              <a:rPr lang="en-US" altLang="zh-CN" dirty="0">
                <a:sym typeface="+mn-ea"/>
              </a:rPr>
              <a:t>        </a:t>
            </a:r>
            <a:r>
              <a:rPr dirty="0">
                <a:sym typeface="+mn-ea"/>
              </a:rPr>
              <a:t>2011年，twitter的“一小撮”工程师为了提高他们内部的分析和管理能力，用业余时间为他们的产品构建了一套易用、优雅、灵活、可扩展的前端工具集--BootStrap。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    Bootstrap由MARK OTTO和Jacob Thornton所设计和建立，在github上开源之后，迅速成为该站上最多人watch&amp;fork的项目。大量工程师踊跃为该项目贡献代码，社区惊人地活跃，代码版本进化非常快速，官方文档质量极其高(可以说是优雅)，同时涌现了许多基于Bootstrap建设的网站：界面清新、简洁;要素排版利落大方</a:t>
            </a:r>
            <a:endParaRPr dirty="0">
              <a:sym typeface="+mn-ea"/>
            </a:endParaRPr>
          </a:p>
          <a:p>
            <a:r>
              <a:rPr lang="zh-CN" altLang="en-US" dirty="0">
                <a:sym typeface="+mn-ea"/>
              </a:rPr>
              <a:t>       </a:t>
            </a:r>
            <a:r>
              <a:rPr dirty="0">
                <a:sym typeface="+mn-ea"/>
              </a:rPr>
              <a:t>GitHub上这样介绍 bootstrap：简单灵活可用于架构流行的用户界面和交互接口的html,css,javascript工具集。基于html5、css3的bootstrap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栅格系统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//列偏移，让中间保持空隙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 &lt;div class="container"&gt;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&lt;div class="row"&gt;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&lt;div class="col-md-8 a"&gt;8&lt;/div&gt;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&lt;div class="col-md-3 </a:t>
            </a:r>
            <a:r>
              <a:rPr lang="zh-CN" altLang="en-US" sz="1800">
                <a:solidFill>
                  <a:srgbClr val="FF0000"/>
                </a:solidFill>
              </a:rPr>
              <a:t>col-md-offset-1</a:t>
            </a:r>
            <a:r>
              <a:rPr lang="zh-CN" altLang="en-US" sz="1800"/>
              <a:t>"&gt;3&lt;/div&gt;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&lt;/div&gt;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&lt;/div&gt;</a:t>
            </a:r>
            <a:endParaRPr lang="zh-CN" altLang="en-US" sz="1800"/>
          </a:p>
          <a:p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3054569" y="4363751"/>
            <a:ext cx="5622276" cy="25603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ol-*-offset-12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margin-left:100%;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*-offset-11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margin-left: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91.66666667%;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*-offset-10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margin-left:83.33333333%;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*-offset-0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margin-left:8.33333333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%;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4205" y="3893185"/>
            <a:ext cx="10941050" cy="384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下面为</a:t>
            </a:r>
            <a:r>
              <a:rPr lang="en-US" altLang="zh-CN"/>
              <a:t>bootstrap.css</a:t>
            </a:r>
            <a:r>
              <a:rPr lang="zh-CN" altLang="en-US"/>
              <a:t>源码中关于</a:t>
            </a:r>
            <a:r>
              <a:rPr lang="en-US" altLang="zh-CN"/>
              <a:t>.col-*-offset-</a:t>
            </a:r>
            <a:r>
              <a:rPr lang="zh-CN" altLang="en-US"/>
              <a:t>的部分样式定义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栅格系统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//可以把两个列交换位置，push 向左移动，pull 向右移动 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&lt;div class="container"&gt;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&lt;div class="row"&gt;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  &lt;div class="col-md-9 col-md-push-3 "&gt;9&lt;/div&gt;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  &lt;div class="col-md-3 col-md-pull-9 "&gt;3&lt;/div&gt;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&lt;/div&gt;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&lt;/div</a:t>
            </a:r>
            <a:r>
              <a:rPr lang="en-US" altLang="zh-CN" sz="1800"/>
              <a:t>&gt;</a:t>
            </a:r>
            <a:endParaRPr lang="en-US" altLang="zh-CN" sz="1800"/>
          </a:p>
        </p:txBody>
      </p:sp>
      <p:sp>
        <p:nvSpPr>
          <p:cNvPr id="10" name="文本框 9"/>
          <p:cNvSpPr txBox="1"/>
          <p:nvPr/>
        </p:nvSpPr>
        <p:spPr>
          <a:xfrm>
            <a:off x="624205" y="3893185"/>
            <a:ext cx="10941050" cy="3848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下面为</a:t>
            </a:r>
            <a:r>
              <a:rPr lang="en-US" altLang="zh-CN"/>
              <a:t>bootstrap.css</a:t>
            </a:r>
            <a:r>
              <a:rPr lang="zh-CN" altLang="en-US"/>
              <a:t>源码中关于</a:t>
            </a:r>
            <a:r>
              <a:rPr lang="en-US" altLang="zh-CN"/>
              <a:t>.col-*-offset-</a:t>
            </a:r>
            <a:r>
              <a:rPr lang="zh-CN" altLang="en-US"/>
              <a:t>的部分样式定义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05244" y="4278003"/>
            <a:ext cx="5622276" cy="25603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ol-*-pull-12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right:100%;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*-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pull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-11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right: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91.66666667%;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*-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pull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-10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right:83.33333333%;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ol-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*-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pull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{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right:0;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栅格系统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嵌套列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1818005"/>
            <a:ext cx="4856480" cy="3799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35" y="4909185"/>
            <a:ext cx="6628765" cy="128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82920" y="2019935"/>
            <a:ext cx="5986780" cy="14820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                  </a:t>
            </a:r>
            <a:r>
              <a:rPr lang="zh-CN" altLang="en-US"/>
              <a:t>为了使用内置的栅格系统将内容再次嵌套，</a:t>
            </a:r>
            <a:endParaRPr lang="zh-CN" altLang="en-US"/>
          </a:p>
          <a:p>
            <a:pPr algn="l"/>
            <a:r>
              <a:rPr lang="zh-CN" altLang="en-US"/>
              <a:t>可以通过添加一个新的 .row 元素和一系列 .col-sm-* 元素</a:t>
            </a:r>
            <a:endParaRPr lang="zh-CN" altLang="en-US"/>
          </a:p>
          <a:p>
            <a:pPr algn="l"/>
            <a:r>
              <a:rPr lang="zh-CN" altLang="en-US"/>
              <a:t>到已经存在的 .col-sm-* 元素内。被嵌套的行（row）所包</a:t>
            </a:r>
            <a:endParaRPr lang="zh-CN" altLang="en-US"/>
          </a:p>
          <a:p>
            <a:pPr algn="l"/>
            <a:r>
              <a:rPr lang="zh-CN" altLang="en-US"/>
              <a:t>含的列（column）的个数不能超过12（其实，没有要求你</a:t>
            </a:r>
            <a:endParaRPr lang="zh-CN" altLang="en-US"/>
          </a:p>
          <a:p>
            <a:pPr algn="l"/>
            <a:r>
              <a:rPr lang="zh-CN" altLang="en-US"/>
              <a:t>必须占满12列）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响应式工具类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 </a:t>
            </a:r>
            <a:r>
              <a:rPr lang="en-US" altLang="zh-CN"/>
              <a:t>“</a:t>
            </a:r>
            <a:r>
              <a:rPr lang="zh-CN" altLang="en-US"/>
              <a:t>媒体查询</a:t>
            </a:r>
            <a:r>
              <a:rPr lang="en-US" altLang="zh-CN"/>
              <a:t>” </a:t>
            </a:r>
            <a:r>
              <a:rPr lang="zh-CN" altLang="en-US"/>
              <a:t>功能并使用这些 </a:t>
            </a:r>
            <a:r>
              <a:rPr lang="en-US" altLang="zh-CN"/>
              <a:t>“</a:t>
            </a:r>
            <a:r>
              <a:rPr lang="zh-CN" altLang="en-US"/>
              <a:t>响应式工具类</a:t>
            </a:r>
            <a:r>
              <a:rPr lang="en-US" altLang="zh-CN"/>
              <a:t>” </a:t>
            </a:r>
            <a:r>
              <a:rPr lang="zh-CN" altLang="en-US"/>
              <a:t>可以方便的针对不同设备展示或隐藏页面内容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2032635"/>
            <a:ext cx="9377680" cy="44716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b="1"/>
              <a:t>css</a:t>
            </a:r>
            <a:r>
              <a:rPr lang="zh-CN" altLang="en-US" sz="3600" b="1"/>
              <a:t>基本风格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 dirty="0" smtClean="0">
                <a:sym typeface="+mn-ea"/>
              </a:rPr>
              <a:t>&lt;h1&gt; ~ &lt;h6&gt;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&lt;p&gt;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.lead</a:t>
            </a:r>
            <a:endParaRPr lang="en-US" altLang="zh-CN" sz="2000" dirty="0" smtClean="0">
              <a:sym typeface="+mn-ea"/>
            </a:endParaRPr>
          </a:p>
          <a:p>
            <a:r>
              <a:rPr lang="zh-CN" altLang="en-US" sz="2000" dirty="0" smtClean="0">
                <a:sym typeface="+mn-ea"/>
              </a:rPr>
              <a:t>内联文本元素：</a:t>
            </a:r>
            <a:r>
              <a:rPr lang="en-US" altLang="zh-CN" sz="2000" dirty="0" smtClean="0">
                <a:sym typeface="+mn-ea"/>
              </a:rPr>
              <a:t>&lt;strong&gt; 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&lt;small&gt; 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</a:t>
            </a:r>
            <a:r>
              <a:rPr lang="en-US" altLang="zh-CN" sz="2000" dirty="0" err="1" smtClean="0">
                <a:sym typeface="+mn-ea"/>
              </a:rPr>
              <a:t>em</a:t>
            </a:r>
            <a:r>
              <a:rPr lang="en-US" altLang="zh-CN" sz="2000" dirty="0" smtClean="0">
                <a:sym typeface="+mn-ea"/>
              </a:rPr>
              <a:t>&gt;</a:t>
            </a:r>
            <a:r>
              <a:rPr lang="zh-CN" altLang="en-US" sz="2000" dirty="0" smtClean="0">
                <a:sym typeface="+mn-ea"/>
              </a:rPr>
              <a:t>、&lt;mark&gt;、&lt;del&gt;、&lt;s&gt;、&lt;ins&gt;、&lt;u&gt;</a:t>
            </a:r>
            <a:endParaRPr lang="zh-CN" altLang="en-US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文本对齐</a:t>
            </a:r>
            <a:r>
              <a:rPr lang="zh-CN" altLang="en-US" sz="2000" dirty="0" smtClean="0">
                <a:sym typeface="+mn-ea"/>
              </a:rPr>
              <a:t>：</a:t>
            </a:r>
            <a:r>
              <a:rPr lang="en-US" altLang="zh-CN" sz="2000" dirty="0" smtClean="0">
                <a:sym typeface="+mn-ea"/>
              </a:rPr>
              <a:t>.text-left     .text-center     .text-right</a:t>
            </a:r>
            <a:endParaRPr lang="en-US" altLang="zh-CN" sz="2000" dirty="0" smtClean="0">
              <a:sym typeface="+mn-ea"/>
            </a:endParaRPr>
          </a:p>
          <a:p>
            <a:r>
              <a:rPr lang="zh-CN" altLang="en-US" sz="2000" dirty="0" smtClean="0">
                <a:sym typeface="+mn-ea"/>
              </a:rPr>
              <a:t>文本大小写：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zh-CN" altLang="en-US" sz="2000" dirty="0" smtClean="0">
                <a:sym typeface="+mn-ea"/>
              </a:rPr>
              <a:t>text-lowercase   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zh-CN" altLang="en-US" sz="2000" dirty="0" smtClean="0">
                <a:sym typeface="+mn-ea"/>
              </a:rPr>
              <a:t>text-uppercase   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zh-CN" altLang="en-US" sz="2000" dirty="0" smtClean="0">
                <a:sym typeface="+mn-ea"/>
              </a:rPr>
              <a:t>text-capitalize</a:t>
            </a:r>
            <a:endParaRPr lang="zh-CN" altLang="en-US" sz="2000" dirty="0" smtClean="0">
              <a:sym typeface="+mn-ea"/>
            </a:endParaRPr>
          </a:p>
          <a:p>
            <a:r>
              <a:rPr lang="zh-CN" altLang="en-US" sz="2000" dirty="0" smtClean="0">
                <a:sym typeface="+mn-ea"/>
              </a:rPr>
              <a:t>情景文本：</a:t>
            </a:r>
            <a:r>
              <a:rPr lang="en-US" altLang="zh-CN" sz="2000" dirty="0" smtClean="0">
                <a:sym typeface="+mn-ea"/>
              </a:rPr>
              <a:t>.text-muted .text-primary .text-success .text-info .text-warning .text-danger</a:t>
            </a:r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缩略语：</a:t>
            </a:r>
            <a:r>
              <a:rPr lang="en-US" altLang="zh-CN" sz="2000" dirty="0" smtClean="0">
                <a:sym typeface="+mn-ea"/>
              </a:rPr>
              <a:t>&lt;</a:t>
            </a:r>
            <a:r>
              <a:rPr lang="en-US" altLang="zh-CN" sz="2000" dirty="0" err="1" smtClean="0">
                <a:sym typeface="+mn-ea"/>
              </a:rPr>
              <a:t>abbr</a:t>
            </a:r>
            <a:r>
              <a:rPr lang="en-US" altLang="zh-CN" sz="2000" dirty="0" smtClean="0">
                <a:sym typeface="+mn-ea"/>
              </a:rPr>
              <a:t>&gt;(</a:t>
            </a:r>
            <a:r>
              <a:rPr lang="zh-CN" altLang="en-US" sz="2000" dirty="0" smtClean="0">
                <a:sym typeface="+mn-ea"/>
              </a:rPr>
              <a:t>&lt;abbr 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title="attribute"</a:t>
            </a:r>
            <a:r>
              <a:rPr lang="zh-CN" altLang="en-US" sz="2000" dirty="0" smtClean="0">
                <a:sym typeface="+mn-ea"/>
              </a:rPr>
              <a:t>&gt;attr&lt;/abbr&gt;</a:t>
            </a:r>
            <a:r>
              <a:rPr lang="en-US" altLang="zh-CN" sz="2000" dirty="0" smtClean="0">
                <a:sym typeface="+mn-ea"/>
              </a:rPr>
              <a:t>)</a:t>
            </a:r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引用：</a:t>
            </a:r>
            <a:r>
              <a:rPr lang="en-US" altLang="zh-CN" sz="2000" dirty="0" smtClean="0">
                <a:sym typeface="+mn-ea"/>
              </a:rPr>
              <a:t>&lt;address&gt;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</a:t>
            </a:r>
            <a:r>
              <a:rPr lang="en-US" sz="2000" dirty="0" err="1" smtClean="0">
                <a:sym typeface="+mn-ea"/>
              </a:rPr>
              <a:t>blockquote</a:t>
            </a:r>
            <a:r>
              <a:rPr lang="en-US" altLang="zh-CN" sz="2000" dirty="0" smtClean="0">
                <a:sym typeface="+mn-ea"/>
              </a:rPr>
              <a:t>&gt;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zh-CN" altLang="en-US" sz="2000" dirty="0" smtClean="0">
                <a:sym typeface="+mn-ea"/>
              </a:rPr>
              <a:t>blockquote-reverse）、</a:t>
            </a:r>
            <a:r>
              <a:rPr lang="en-US" altLang="zh-CN" sz="2000" dirty="0" smtClean="0">
                <a:sym typeface="+mn-ea"/>
              </a:rPr>
              <a:t>&lt;footer&gt;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&lt;cite&gt;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&lt;b&gt;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&lt;i&gt;</a:t>
            </a:r>
            <a:endParaRPr lang="en-US" altLang="zh-CN" sz="2000" dirty="0" smtClean="0">
              <a:sym typeface="+mn-ea"/>
            </a:endParaRPr>
          </a:p>
          <a:p>
            <a:r>
              <a:rPr lang="zh-CN" altLang="en-US" sz="2000" dirty="0" smtClean="0">
                <a:sym typeface="+mn-ea"/>
              </a:rPr>
              <a:t>列表：</a:t>
            </a:r>
            <a:r>
              <a:rPr lang="en-US" altLang="zh-CN" sz="2000" dirty="0" smtClean="0">
                <a:sym typeface="+mn-ea"/>
              </a:rPr>
              <a:t>&lt;</a:t>
            </a:r>
            <a:r>
              <a:rPr lang="en-US" altLang="zh-CN" sz="2000" dirty="0" err="1" smtClean="0">
                <a:sym typeface="+mn-ea"/>
              </a:rPr>
              <a:t>ol</a:t>
            </a:r>
            <a:r>
              <a:rPr lang="en-US" altLang="zh-CN" sz="2000" dirty="0" smtClean="0">
                <a:sym typeface="+mn-ea"/>
              </a:rPr>
              <a:t>&gt;  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</a:t>
            </a:r>
            <a:r>
              <a:rPr lang="en-US" altLang="zh-CN" sz="2000" dirty="0" err="1" smtClean="0">
                <a:sym typeface="+mn-ea"/>
              </a:rPr>
              <a:t>ul</a:t>
            </a:r>
            <a:r>
              <a:rPr lang="en-US" altLang="zh-CN" sz="2000" dirty="0" smtClean="0">
                <a:sym typeface="+mn-ea"/>
              </a:rPr>
              <a:t>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&lt;li&gt;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.list-unstyled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zh-CN" altLang="en-US" sz="2000" dirty="0" smtClean="0">
                <a:sym typeface="+mn-ea"/>
              </a:rPr>
              <a:t>list-inline</a:t>
            </a:r>
            <a:endParaRPr lang="zh-CN" altLang="en-US" sz="2000" dirty="0" smtClean="0">
              <a:sym typeface="+mn-ea"/>
            </a:endParaRPr>
          </a:p>
          <a:p>
            <a:r>
              <a:rPr lang="zh-CN" altLang="en-US" sz="2000" dirty="0" smtClean="0">
                <a:sym typeface="+mn-ea"/>
              </a:rPr>
              <a:t>带有描述的短语列表：</a:t>
            </a:r>
            <a:r>
              <a:rPr lang="en-US" altLang="zh-CN" sz="2000" dirty="0" smtClean="0">
                <a:sym typeface="+mn-ea"/>
              </a:rPr>
              <a:t>&lt;dl&gt;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&lt;dt&gt;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&lt;dd&gt;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.dl-horizontal</a:t>
            </a:r>
            <a:endParaRPr lang="en-US" altLang="zh-CN" sz="2000" dirty="0" smtClean="0">
              <a:sym typeface="+mn-ea"/>
            </a:endParaRPr>
          </a:p>
          <a:p>
            <a:r>
              <a:rPr lang="en-US" altLang="zh-CN" sz="2000" dirty="0" smtClean="0">
                <a:sym typeface="+mn-ea"/>
              </a:rPr>
              <a:t>&lt;pre&gt; (</a:t>
            </a:r>
            <a:r>
              <a:rPr lang="zh-CN" altLang="en-US" sz="2000" dirty="0" smtClean="0">
                <a:sym typeface="+mn-ea"/>
              </a:rPr>
              <a:t>代码块</a:t>
            </a:r>
            <a:r>
              <a:rPr lang="en-US" altLang="zh-CN" sz="2000" dirty="0" smtClean="0">
                <a:sym typeface="+mn-ea"/>
              </a:rPr>
              <a:t>)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&lt;code&gt;</a:t>
            </a:r>
            <a:r>
              <a:rPr lang="zh-CN" altLang="en-US" sz="2000" dirty="0" smtClean="0">
                <a:sym typeface="+mn-ea"/>
              </a:rPr>
              <a:t>（内联代码）、</a:t>
            </a:r>
            <a:r>
              <a:rPr lang="en-US" altLang="zh-CN" sz="2000" dirty="0" smtClean="0">
                <a:sym typeface="+mn-ea"/>
              </a:rPr>
              <a:t>&lt;kbd&gt;</a:t>
            </a: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sz="3600" b="1">
                <a:sym typeface="+mn-ea"/>
              </a:rPr>
              <a:t>表格</a:t>
            </a:r>
            <a:br>
              <a:rPr lang="zh-CN" altLang="en-US" b="1"/>
            </a:br>
            <a:endParaRPr lang="zh-CN" altLang="en-US"/>
          </a:p>
        </p:txBody>
      </p:sp>
      <p:graphicFrame>
        <p:nvGraphicFramePr>
          <p:cNvPr id="20586" name="内容占位符 20585"/>
          <p:cNvGraphicFramePr/>
          <p:nvPr>
            <p:ph idx="1"/>
          </p:nvPr>
        </p:nvGraphicFramePr>
        <p:xfrm>
          <a:off x="626745" y="1771650"/>
          <a:ext cx="10942955" cy="4154170"/>
        </p:xfrm>
        <a:graphic>
          <a:graphicData uri="http://schemas.openxmlformats.org/drawingml/2006/table">
            <a:tbl>
              <a:tblPr/>
              <a:tblGrid>
                <a:gridCol w="1517015"/>
                <a:gridCol w="9425940"/>
              </a:tblGrid>
              <a:tr h="6591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 b="1" dirty="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  <a:p>
                      <a:pPr marL="0" lvl="0" indent="0" eaLnBrk="0" fontAlgn="t" hangingPunct="0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标签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描述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555555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</a:tr>
              <a:tr h="4940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&lt;table&gt;</a:t>
                      </a:r>
                      <a:endParaRPr lang="zh-CN" altLang="en-US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容纳以表格形式显示数据的元素。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46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&lt;thead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</a:t>
                      </a:r>
                      <a:endParaRPr lang="zh-CN" altLang="en-US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表格标题行的容器元素（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），用来标识表格列。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4946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&lt;tbody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</a:t>
                      </a:r>
                      <a:endParaRPr lang="zh-CN" altLang="en-US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表格主体中的表格行的容器元素（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48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&lt;tr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</a:t>
                      </a:r>
                      <a:endParaRPr lang="zh-CN" altLang="en-US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一组出现在单行上的表格单元格的容器元素（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&lt;td&gt;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或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&lt;th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）。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3848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&lt;td&gt;</a:t>
                      </a:r>
                      <a:endParaRPr lang="zh-CN" altLang="en-US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默认的表格单元格。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216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&lt;th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</a:t>
                      </a:r>
                      <a:endParaRPr lang="zh-CN" altLang="en-US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特殊的表格单元格，用来标识列或行（取决于范围和位置）。必须在 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&lt;thead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&gt;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内使用。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6203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&lt;caption&gt;</a:t>
                      </a:r>
                      <a:endParaRPr lang="zh-CN" altLang="en-US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fontAlgn="t">
                        <a:spcBef>
                          <a:spcPct val="0"/>
                        </a:spcBef>
                        <a:buNone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关于表格存储内容的描述或总结。</a:t>
                      </a:r>
                      <a:endParaRPr lang="zh-CN" altLang="en-US" dirty="0"/>
                    </a:p>
                  </a:txBody>
                  <a:tcPr>
                    <a:lnL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D4D4D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6745" y="1220470"/>
            <a:ext cx="105962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eaLnBrk="0" hangingPunct="0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Bootstrap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提供了一个清晰的创建表格的布局。下表列出了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Bootstrap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支持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的一些表格元素：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/>
              <a:t>表格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&lt;table class="table  table-bordered  table-hover  table-condensed"&gt;&lt;/table&gt;</a:t>
            </a:r>
            <a:endParaRPr lang="zh-CN" altLang="en-US"/>
          </a:p>
          <a:p>
            <a:r>
              <a:rPr lang="zh-CN" altLang="en-US"/>
              <a:t>状态类：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响应式表格：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3865" y="1852295"/>
            <a:ext cx="4079240" cy="1700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05" y="1852295"/>
            <a:ext cx="3068320" cy="1700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65" y="3552825"/>
            <a:ext cx="7147560" cy="1251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705" y="5108575"/>
            <a:ext cx="4434205" cy="15557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6860540" y="5499100"/>
            <a:ext cx="791210" cy="514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51750" y="5665470"/>
            <a:ext cx="4087495" cy="5962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600"/>
              <a:t>将任何 .table 元素包裹在 .table-responsive</a:t>
            </a:r>
            <a:endParaRPr lang="zh-CN" altLang="en-US" sz="1600"/>
          </a:p>
          <a:p>
            <a:pPr algn="l"/>
            <a:r>
              <a:rPr lang="zh-CN" altLang="en-US" sz="1600"/>
              <a:t> 元素内，即可创建响应式表格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083310" y="3046095"/>
            <a:ext cx="2926080" cy="3848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l"/>
            <a:r>
              <a:rPr lang="zh-CN" altLang="en-US"/>
              <a:t>可以为行或单元格设置颜色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/>
              <a:t>表单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en-US" altLang="zh-CN" dirty="0" smtClean="0">
                <a:sym typeface="+mn-ea"/>
              </a:rPr>
              <a:t>label</a:t>
            </a:r>
            <a:r>
              <a:rPr lang="zh-CN" altLang="en-US" dirty="0" smtClean="0">
                <a:sym typeface="+mn-ea"/>
              </a:rPr>
              <a:t>与设置了</a:t>
            </a:r>
            <a:r>
              <a:rPr lang="en-US" altLang="zh-CN" dirty="0" smtClean="0">
                <a:sym typeface="+mn-ea"/>
              </a:rPr>
              <a:t>.form-control </a:t>
            </a:r>
            <a:r>
              <a:rPr lang="zh-CN" altLang="en-US" dirty="0" smtClean="0">
                <a:sym typeface="+mn-ea"/>
              </a:rPr>
              <a:t>的</a:t>
            </a:r>
            <a:r>
              <a:rPr smtClean="0">
                <a:sym typeface="+mn-ea"/>
              </a:rPr>
              <a:t>&lt;input&gt;、&lt;textarea&gt; 和 &lt;select&gt; </a:t>
            </a:r>
            <a:r>
              <a:rPr lang="zh-CN" altLang="en-US" dirty="0" smtClean="0">
                <a:sym typeface="+mn-ea"/>
              </a:rPr>
              <a:t>等元素一起包裹在</a:t>
            </a:r>
            <a:r>
              <a:rPr lang="en-US" altLang="zh-CN" dirty="0" smtClean="0">
                <a:sym typeface="+mn-ea"/>
              </a:rPr>
              <a:t>.form-group</a:t>
            </a:r>
            <a:r>
              <a:rPr lang="zh-CN" altLang="en-US" dirty="0" smtClean="0">
                <a:sym typeface="+mn-ea"/>
              </a:rPr>
              <a:t>中，会获得最好的排版布局。</a:t>
            </a:r>
            <a:endParaRPr lang="en-US" altLang="zh-CN" dirty="0" smtClean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806700"/>
            <a:ext cx="10769600" cy="124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6745" y="2226945"/>
            <a:ext cx="6406515" cy="3848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r>
              <a:rPr lang="zh-CN" altLang="en-US" dirty="0" smtClean="0"/>
              <a:t>表单结构：</a:t>
            </a:r>
            <a:r>
              <a:rPr lang="en-US" altLang="zh-CN" dirty="0" smtClean="0"/>
              <a:t>form&gt;</a:t>
            </a:r>
            <a:r>
              <a:rPr lang="en-US" altLang="zh-CN" dirty="0" err="1" smtClean="0"/>
              <a:t>div.form</a:t>
            </a:r>
            <a:r>
              <a:rPr lang="en-US" altLang="zh-CN" dirty="0" smtClean="0"/>
              <a:t>-group&gt;</a:t>
            </a:r>
            <a:r>
              <a:rPr lang="en-US" altLang="zh-CN" dirty="0" err="1" smtClean="0"/>
              <a:t>label+input.form</a:t>
            </a:r>
            <a:r>
              <a:rPr lang="en-US" altLang="zh-CN" dirty="0" smtClean="0"/>
              <a:t>-control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5010" y="4051300"/>
            <a:ext cx="10678795" cy="268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lvl="0" indent="-571500" algn="l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创建基本表单的步骤：</a:t>
            </a:r>
            <a:endParaRPr lang="zh-CN" altLang="en-US" sz="2000" dirty="0"/>
          </a:p>
          <a:p>
            <a:pPr marL="571500" lvl="0" indent="-571500" algn="l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1. 向父&lt;form&gt;元素添加属性role="form"</a:t>
            </a:r>
            <a:endParaRPr lang="zh-CN" altLang="en-US" sz="2000" dirty="0"/>
          </a:p>
          <a:p>
            <a:pPr marL="571500" lvl="0" indent="-571500" algn="l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2. 把标签</a:t>
            </a:r>
            <a:r>
              <a:rPr lang="en-US" altLang="zh-CN" sz="2000" dirty="0">
                <a:sym typeface="+mn-ea"/>
              </a:rPr>
              <a:t>&lt;label&gt;</a:t>
            </a:r>
            <a:r>
              <a:rPr lang="zh-CN" altLang="en-US" sz="2000" dirty="0">
                <a:sym typeface="+mn-ea"/>
              </a:rPr>
              <a:t>和控件（</a:t>
            </a:r>
            <a:r>
              <a:rPr sz="2000" smtClean="0">
                <a:sym typeface="+mn-ea"/>
              </a:rPr>
              <a:t>&lt;input&gt;、&lt;textarea&gt; 和 &lt;select&gt;</a:t>
            </a:r>
            <a:r>
              <a:rPr lang="zh-CN" altLang="en-US" sz="2000" dirty="0">
                <a:sym typeface="+mn-ea"/>
              </a:rPr>
              <a:t>）放在一个class="form-group"的div中，获取最佳间距</a:t>
            </a:r>
            <a:endParaRPr lang="zh-CN" altLang="en-US" sz="2000" dirty="0"/>
          </a:p>
          <a:p>
            <a:pPr marL="571500" lvl="0" indent="-571500" algn="l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3. 向所有的文本元素&lt;input&gt;&lt;textarea&gt;&lt;select&gt;等，添加class="form-control"</a:t>
            </a:r>
            <a:endParaRPr lang="zh-CN" altLang="en-US" sz="2000" dirty="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sz="3600" b="1">
                <a:sym typeface="+mn-ea"/>
              </a:rPr>
            </a:br>
            <a:r>
              <a:rPr lang="zh-CN" altLang="en-US" sz="3600" b="1">
                <a:sym typeface="+mn-ea"/>
              </a:rPr>
              <a:t>表单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>
                <a:sym typeface="+mn-ea"/>
              </a:rPr>
              <a:t>表单布局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Bootstrap </a:t>
            </a:r>
            <a:r>
              <a:rPr lang="zh-CN" altLang="en-US" dirty="0">
                <a:sym typeface="+mn-ea"/>
              </a:rPr>
              <a:t>提供了下列类型的表单布局：</a:t>
            </a: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垂直表单（默认）</a:t>
            </a: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内联表单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水平表单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sz="3600" b="1">
                <a:sym typeface="+mn-ea"/>
              </a:rPr>
            </a:br>
            <a:br>
              <a:rPr lang="zh-CN" altLang="en-US" sz="3600" b="1">
                <a:sym typeface="+mn-ea"/>
              </a:rPr>
            </a:br>
            <a:r>
              <a:rPr lang="zh-CN" altLang="en-US" sz="3600" b="1">
                <a:sym typeface="+mn-ea"/>
              </a:rPr>
              <a:t>垂直表单</a:t>
            </a:r>
            <a:br>
              <a:rPr lang="zh-CN" altLang="en-US" sz="3600" b="1"/>
            </a:br>
            <a:br>
              <a:rPr lang="zh-CN" altLang="en-US" b="1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3565" y="3390265"/>
            <a:ext cx="9175115" cy="2990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7890" y="1054100"/>
            <a:ext cx="1065022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&lt;form&gt;</a:t>
            </a:r>
            <a:endParaRPr lang="zh-CN" altLang="en-US"/>
          </a:p>
          <a:p>
            <a:pPr algn="l"/>
            <a:r>
              <a:rPr lang="zh-CN" altLang="en-US"/>
              <a:t>  &lt;div class="</a:t>
            </a:r>
            <a:r>
              <a:rPr lang="zh-CN" altLang="en-US">
                <a:solidFill>
                  <a:srgbClr val="FF0000"/>
                </a:solidFill>
              </a:rPr>
              <a:t>form-group</a:t>
            </a:r>
            <a:r>
              <a:rPr lang="zh-CN" altLang="en-US"/>
              <a:t>"&gt;</a:t>
            </a:r>
            <a:endParaRPr lang="zh-CN" altLang="en-US"/>
          </a:p>
          <a:p>
            <a:pPr algn="l"/>
            <a:r>
              <a:rPr lang="zh-CN" altLang="en-US"/>
              <a:t>    &lt;label for="</a:t>
            </a:r>
            <a:r>
              <a:rPr lang="zh-CN" altLang="en-US">
                <a:solidFill>
                  <a:srgbClr val="00B0F0"/>
                </a:solidFill>
              </a:rPr>
              <a:t>exampleInputEmail1</a:t>
            </a:r>
            <a:r>
              <a:rPr lang="zh-CN" altLang="en-US"/>
              <a:t>"&gt;Email address&lt;/label&gt;</a:t>
            </a:r>
            <a:endParaRPr lang="zh-CN" altLang="en-US"/>
          </a:p>
          <a:p>
            <a:pPr algn="l"/>
            <a:r>
              <a:rPr lang="zh-CN" altLang="en-US"/>
              <a:t>    &lt;input type="email" class="</a:t>
            </a:r>
            <a:r>
              <a:rPr lang="zh-CN" altLang="en-US">
                <a:solidFill>
                  <a:srgbClr val="FF0000"/>
                </a:solidFill>
              </a:rPr>
              <a:t>form-control</a:t>
            </a:r>
            <a:r>
              <a:rPr lang="zh-CN" altLang="en-US"/>
              <a:t>" id="</a:t>
            </a:r>
            <a:r>
              <a:rPr lang="zh-CN" altLang="en-US">
                <a:solidFill>
                  <a:srgbClr val="00B0F0"/>
                </a:solidFill>
              </a:rPr>
              <a:t>exampleInputEmail1</a:t>
            </a:r>
            <a:r>
              <a:rPr lang="zh-CN" altLang="en-US"/>
              <a:t>" placeholder="Email"&gt;</a:t>
            </a:r>
            <a:endParaRPr lang="zh-CN" altLang="en-US"/>
          </a:p>
          <a:p>
            <a:pPr algn="l"/>
            <a:r>
              <a:rPr lang="zh-CN" altLang="en-US"/>
              <a:t>  &lt;/div&gt;</a:t>
            </a:r>
            <a:endParaRPr lang="zh-CN" altLang="en-US"/>
          </a:p>
          <a:p>
            <a:pPr algn="l"/>
            <a:r>
              <a:rPr lang="zh-CN" altLang="en-US"/>
              <a:t>  &lt;div class="</a:t>
            </a:r>
            <a:r>
              <a:rPr lang="zh-CN" altLang="en-US">
                <a:solidFill>
                  <a:srgbClr val="FF0000"/>
                </a:solidFill>
              </a:rPr>
              <a:t>form-group</a:t>
            </a:r>
            <a:r>
              <a:rPr lang="zh-CN" altLang="en-US"/>
              <a:t>"&gt;</a:t>
            </a:r>
            <a:endParaRPr lang="zh-CN" altLang="en-US"/>
          </a:p>
          <a:p>
            <a:pPr algn="l"/>
            <a:r>
              <a:rPr lang="zh-CN" altLang="en-US"/>
              <a:t>    &lt;label for="exampleInputPassword1"&gt;Password&lt;/label&gt;</a:t>
            </a:r>
            <a:endParaRPr lang="zh-CN" altLang="en-US"/>
          </a:p>
          <a:p>
            <a:pPr algn="l"/>
            <a:r>
              <a:rPr lang="zh-CN" altLang="en-US"/>
              <a:t>    &lt;input type="password" class="</a:t>
            </a:r>
            <a:r>
              <a:rPr lang="zh-CN" altLang="en-US">
                <a:solidFill>
                  <a:srgbClr val="FF0000"/>
                </a:solidFill>
              </a:rPr>
              <a:t>form-control</a:t>
            </a:r>
            <a:r>
              <a:rPr lang="zh-CN" altLang="en-US"/>
              <a:t>" id="exampleInputPassword1" placeholder="Password"&gt;</a:t>
            </a:r>
            <a:endParaRPr lang="zh-CN" altLang="en-US"/>
          </a:p>
          <a:p>
            <a:pPr algn="l"/>
            <a:r>
              <a:rPr lang="zh-CN" altLang="en-US"/>
              <a:t>  &lt;/div&gt;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&lt;form&gt;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为什么使用 </a:t>
            </a:r>
            <a:r>
              <a:rPr lang="en-US" altLang="zh-CN" b="1">
                <a:sym typeface="+mn-ea"/>
              </a:rPr>
              <a:t>Bootstrap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90000"/>
              </a:lnSpc>
            </a:pPr>
            <a:endParaRPr lang="zh-CN" altLang="en-US" b="1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ym typeface="+mn-ea"/>
              </a:rPr>
              <a:t>移动设备优先</a:t>
            </a:r>
            <a:r>
              <a:rPr lang="zh-CN" altLang="en-US" dirty="0">
                <a:sym typeface="+mn-ea"/>
              </a:rPr>
              <a:t>：自 </a:t>
            </a:r>
            <a:r>
              <a:rPr lang="en-US" altLang="zh-CN" dirty="0">
                <a:sym typeface="+mn-ea"/>
              </a:rPr>
              <a:t>Bootstrap 3 </a:t>
            </a:r>
            <a:r>
              <a:rPr lang="zh-CN" altLang="en-US" dirty="0">
                <a:sym typeface="+mn-ea"/>
              </a:rPr>
              <a:t>起，框架包含了贯穿于整个库的移动设备优先的样式。</a:t>
            </a: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b="1" dirty="0">
                <a:sym typeface="+mn-ea"/>
              </a:rPr>
              <a:t>浏览器支持</a:t>
            </a:r>
            <a:r>
              <a:rPr lang="zh-CN" altLang="en-US" dirty="0">
                <a:sym typeface="+mn-ea"/>
              </a:rPr>
              <a:t>：所有的主流浏览器都支持 </a:t>
            </a:r>
            <a:r>
              <a:rPr lang="en-US" altLang="zh-CN" dirty="0">
                <a:sym typeface="+mn-ea"/>
              </a:rPr>
              <a:t>Bootstrap(bootstrap3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IE8+)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ym typeface="+mn-ea"/>
              </a:rPr>
              <a:t>容易上手</a:t>
            </a:r>
            <a:r>
              <a:rPr lang="zh-CN" altLang="en-US" dirty="0">
                <a:sym typeface="+mn-ea"/>
              </a:rPr>
              <a:t>：只要您具备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的基础知识，您就可以开始学习 </a:t>
            </a:r>
            <a:r>
              <a:rPr lang="en-US" altLang="zh-CN" dirty="0">
                <a:sym typeface="+mn-ea"/>
              </a:rPr>
              <a:t>Bootstrap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 b="1" dirty="0">
                <a:sym typeface="+mn-ea"/>
              </a:rPr>
              <a:t>响应式设计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Bootstrap </a:t>
            </a:r>
            <a:r>
              <a:rPr lang="zh-CN" altLang="en-US" dirty="0">
                <a:sym typeface="+mn-ea"/>
              </a:rPr>
              <a:t>的响应式 </a:t>
            </a: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能够自适应于台式机、平板电脑和手机</a:t>
            </a: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sz="3600" b="1">
                <a:sym typeface="+mn-ea"/>
              </a:rPr>
            </a:br>
            <a:br>
              <a:rPr lang="zh-CN" altLang="en-US" sz="3600" b="1">
                <a:sym typeface="+mn-ea"/>
              </a:rPr>
            </a:br>
            <a:r>
              <a:rPr lang="zh-CN" altLang="en-US" sz="3600" b="1">
                <a:sym typeface="+mn-ea"/>
              </a:rPr>
              <a:t>内联表单</a:t>
            </a:r>
            <a:br>
              <a:rPr lang="zh-CN" altLang="en-US" sz="3600" b="1"/>
            </a:br>
            <a:br>
              <a:rPr lang="zh-CN" altLang="en-US" b="1"/>
            </a:b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165" y="4649470"/>
            <a:ext cx="10427970" cy="903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4575" y="1427480"/>
            <a:ext cx="10129520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lang="zh-CN" altLang="en-US" sz="2000"/>
              <a:t>为 &lt;form&gt; 元素添加 .</a:t>
            </a:r>
            <a:r>
              <a:rPr lang="zh-CN" altLang="en-US" sz="2000">
                <a:solidFill>
                  <a:srgbClr val="FF0000"/>
                </a:solidFill>
              </a:rPr>
              <a:t>form-inline</a:t>
            </a:r>
            <a:r>
              <a:rPr lang="zh-CN" altLang="en-US" sz="2000"/>
              <a:t> 类可使其内容左对齐，</a:t>
            </a:r>
            <a:r>
              <a:rPr lang="zh-CN" altLang="en-US" sz="2000" dirty="0" smtClean="0">
                <a:sym typeface="+mn-ea"/>
              </a:rPr>
              <a:t>只适用于浏览器窗口至少在 </a:t>
            </a:r>
            <a:r>
              <a:rPr lang="en-US" altLang="zh-CN" sz="2000" dirty="0" smtClean="0">
                <a:sym typeface="+mn-ea"/>
              </a:rPr>
              <a:t>768px </a:t>
            </a:r>
            <a:r>
              <a:rPr lang="zh-CN" altLang="en-US" sz="2000" dirty="0" smtClean="0">
                <a:sym typeface="+mn-ea"/>
              </a:rPr>
              <a:t>宽度时（窗口宽度再小的话就会使表单折叠）。</a:t>
            </a:r>
            <a:endParaRPr lang="zh-CN" altLang="en-US" sz="2000" dirty="0" smtClean="0">
              <a:sym typeface="+mn-ea"/>
            </a:endParaRPr>
          </a:p>
          <a:p>
            <a:pPr algn="l"/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044575" y="2251075"/>
            <a:ext cx="314960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&lt;form class="</a:t>
            </a:r>
            <a:r>
              <a:rPr lang="zh-CN" altLang="en-US" sz="2000">
                <a:solidFill>
                  <a:srgbClr val="FF0000"/>
                </a:solidFill>
              </a:rPr>
              <a:t>form-inline</a:t>
            </a:r>
            <a:r>
              <a:rPr lang="zh-CN" altLang="en-US" sz="2000"/>
              <a:t>"&gt;</a:t>
            </a:r>
            <a:endParaRPr lang="zh-CN" altLang="en-US" sz="2000"/>
          </a:p>
          <a:p>
            <a:pPr algn="l"/>
            <a:r>
              <a:rPr lang="en-US" altLang="zh-CN" sz="2000"/>
              <a:t>……</a:t>
            </a:r>
            <a:endParaRPr lang="en-US" altLang="zh-CN" sz="2000"/>
          </a:p>
          <a:p>
            <a:pPr algn="l"/>
            <a:r>
              <a:rPr lang="en-US" altLang="zh-CN" sz="2000"/>
              <a:t>&lt;/form&gt;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939165" y="3256915"/>
            <a:ext cx="1042733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    </a:t>
            </a:r>
            <a:r>
              <a:rPr lang="en-US" altLang="zh-CN" sz="2000"/>
              <a:t>    </a:t>
            </a:r>
            <a:r>
              <a:rPr lang="zh-CN" altLang="en-US" sz="2000"/>
              <a:t>一定要添加 label 标签如果你没有为每个输入控件设置 label 标签，</a:t>
            </a:r>
            <a:r>
              <a:rPr lang="zh-CN" altLang="en-US" sz="2000">
                <a:solidFill>
                  <a:srgbClr val="FF0000"/>
                </a:solidFill>
              </a:rPr>
              <a:t>屏幕阅读器</a:t>
            </a:r>
            <a:r>
              <a:rPr lang="zh-CN" altLang="en-US" sz="2000"/>
              <a:t>将无法正确识别。你可以通过为 label 设置 .</a:t>
            </a:r>
            <a:r>
              <a:rPr lang="zh-CN" altLang="en-US" sz="2000">
                <a:solidFill>
                  <a:srgbClr val="FF0000"/>
                </a:solidFill>
              </a:rPr>
              <a:t>sr-only </a:t>
            </a:r>
            <a:r>
              <a:rPr lang="zh-CN" altLang="en-US" sz="2000"/>
              <a:t>类将其隐藏。还有一些辅助技术提供label标签的替代方案，比如 </a:t>
            </a:r>
            <a:r>
              <a:rPr lang="zh-CN" altLang="en-US" sz="2000">
                <a:solidFill>
                  <a:srgbClr val="FF0000"/>
                </a:solidFill>
              </a:rPr>
              <a:t>aria-label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aria-labelledby</a:t>
            </a:r>
            <a:r>
              <a:rPr lang="zh-CN" altLang="en-US" sz="2000"/>
              <a:t> 或 </a:t>
            </a:r>
            <a:r>
              <a:rPr lang="zh-CN" altLang="en-US" sz="2000">
                <a:solidFill>
                  <a:srgbClr val="FF0000"/>
                </a:solidFill>
              </a:rPr>
              <a:t>title</a:t>
            </a:r>
            <a:r>
              <a:rPr lang="zh-CN" altLang="en-US" sz="2000"/>
              <a:t> 属性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sz="3600" b="1">
                <a:sym typeface="+mn-ea"/>
              </a:rPr>
            </a:br>
            <a:r>
              <a:rPr lang="zh-CN" altLang="en-US" sz="3600" b="1">
                <a:sym typeface="+mn-ea"/>
              </a:rPr>
              <a:t>水平表单</a:t>
            </a:r>
            <a:br>
              <a:rPr lang="zh-CN" altLang="en-US" b="1"/>
            </a:b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5540" y="4571365"/>
            <a:ext cx="10079990" cy="1913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6745" y="1348740"/>
            <a:ext cx="10933430" cy="10274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通过为表单添加 .</a:t>
            </a:r>
            <a:r>
              <a:rPr lang="zh-CN" altLang="en-US" sz="2000">
                <a:solidFill>
                  <a:srgbClr val="FF0000"/>
                </a:solidFill>
              </a:rPr>
              <a:t>form-horizontal </a:t>
            </a:r>
            <a:r>
              <a:rPr lang="zh-CN" altLang="en-US" sz="2000"/>
              <a:t>类，并联合使用 Bootstrap 预置的栅格类，可以将 label 标签</a:t>
            </a:r>
            <a:endParaRPr lang="zh-CN" altLang="en-US" sz="2000"/>
          </a:p>
          <a:p>
            <a:pPr algn="l"/>
            <a:r>
              <a:rPr lang="zh-CN" altLang="en-US" sz="2000"/>
              <a:t>和控件组水平并排布局。这样做将改变 .form-group 的行为，使其表现为栅格系统中的行（row）</a:t>
            </a:r>
            <a:endParaRPr lang="zh-CN" altLang="en-US" sz="2000"/>
          </a:p>
          <a:p>
            <a:pPr algn="l"/>
            <a:r>
              <a:rPr lang="zh-CN" altLang="en-US" sz="2000"/>
              <a:t>，因此就无需再额外添加 .row 了。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376170"/>
            <a:ext cx="10375265" cy="21951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Bootstrap 支持的表单控件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checkbox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radio</a:t>
            </a:r>
            <a:r>
              <a:rPr lang="zh-CN" altLang="en-US">
                <a:sym typeface="+mn-ea"/>
              </a:rPr>
              <a:t>、password、datetime、datetime-local、date、month、time、week、number、email、url、search、tel 和 color</a:t>
            </a:r>
            <a:endParaRPr lang="zh-CN" altLang="en-US"/>
          </a:p>
          <a:p>
            <a:r>
              <a:rPr lang="zh-CN" altLang="en-US">
                <a:sym typeface="+mn-ea"/>
              </a:rPr>
              <a:t>单选框复选框：</a:t>
            </a:r>
            <a:r>
              <a:rPr lang="en-US" altLang="zh-CN">
                <a:sym typeface="+mn-ea"/>
              </a:rPr>
              <a:t>.checkbox   .radio   .checkbox-inline   .radio-inline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3477260"/>
            <a:ext cx="7599045" cy="295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85" y="2602865"/>
            <a:ext cx="513334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sz="3200" b="1" dirty="0">
                <a:sym typeface="+mn-ea"/>
              </a:rPr>
            </a:br>
            <a:r>
              <a:rPr lang="zh-CN" altLang="en-US" sz="3200" b="1" dirty="0">
                <a:sym typeface="+mn-ea"/>
              </a:rPr>
              <a:t>Bootstrap 支持的表单控件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text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textarea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下拉列表：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0190" y="2933700"/>
            <a:ext cx="5277485" cy="3060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5" y="2258695"/>
            <a:ext cx="7451725" cy="437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90" y="1752600"/>
            <a:ext cx="8298815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表单控件状态</a:t>
            </a:r>
            <a:endParaRPr lang="zh-CN" altLang="en-US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只读状态：&lt;input class="form-control" type="text"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readonly</a:t>
            </a:r>
            <a:r>
              <a:rPr lang="zh-CN" altLang="en-US">
                <a:sym typeface="+mn-ea"/>
              </a:rPr>
              <a:t>&gt;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zh-CN" altLang="en-US">
                <a:sym typeface="+mn-ea"/>
              </a:rPr>
              <a:t>禁用状态：&lt;input class="form-control" type="text"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disabled</a:t>
            </a:r>
            <a:r>
              <a:rPr lang="zh-CN" altLang="en-US">
                <a:sym typeface="+mn-ea"/>
              </a:rPr>
              <a:t>&gt;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&lt;fieldset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disabled</a:t>
            </a:r>
            <a:r>
              <a:rPr lang="zh-CN" altLang="en-US">
                <a:sym typeface="+mn-ea"/>
              </a:rPr>
              <a:t>&gt;&lt;/fieldset&gt;</a:t>
            </a:r>
            <a:endParaRPr lang="zh-CN" altLang="en-US"/>
          </a:p>
          <a:p>
            <a:r>
              <a:rPr lang="zh-CN" altLang="en-US"/>
              <a:t>校验状态：</a:t>
            </a:r>
            <a:r>
              <a:rPr lang="zh-CN" altLang="en-US" sz="2000"/>
              <a:t>添加 </a:t>
            </a:r>
            <a:r>
              <a:rPr lang="zh-CN" altLang="en-US" sz="2000">
                <a:solidFill>
                  <a:srgbClr val="FF0000"/>
                </a:solidFill>
              </a:rPr>
              <a:t>.has-warning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FF0000"/>
                </a:solidFill>
              </a:rPr>
              <a:t>.has-error</a:t>
            </a:r>
            <a:r>
              <a:rPr lang="zh-CN" altLang="en-US" sz="2000"/>
              <a:t> 或 </a:t>
            </a:r>
            <a:r>
              <a:rPr lang="zh-CN" altLang="en-US" sz="2000">
                <a:solidFill>
                  <a:srgbClr val="FF0000"/>
                </a:solidFill>
              </a:rPr>
              <a:t>.has-success</a:t>
            </a:r>
            <a:r>
              <a:rPr lang="zh-CN" altLang="en-US" sz="2000"/>
              <a:t> 类到这些控件的父元素即可。    任何包含在此元素之内的 .control-label、.form-control 和 .help-block 元素都将接受这些校验状态的样式。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5270500"/>
            <a:ext cx="8666480" cy="117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4375150"/>
            <a:ext cx="866648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 dirty="0">
                <a:sym typeface="+mn-ea"/>
              </a:rPr>
            </a:br>
            <a:r>
              <a:rPr lang="zh-CN" altLang="en-US" b="1" dirty="0">
                <a:sym typeface="+mn-ea"/>
              </a:rPr>
              <a:t>表单控件状态</a:t>
            </a:r>
            <a:br>
              <a:rPr lang="zh-CN" altLang="en-US" b="1" dirty="0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校验状态（添加额外图标）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还可以针对校验状态为输入框添加额外的图标。只需设置相应的 </a:t>
            </a:r>
            <a:r>
              <a:rPr lang="zh-CN" altLang="en-US">
                <a:solidFill>
                  <a:srgbClr val="FF0000"/>
                </a:solidFill>
              </a:rPr>
              <a:t>.has-feedback</a:t>
            </a:r>
            <a:r>
              <a:rPr lang="zh-CN" altLang="en-US"/>
              <a:t> 类并添加正确的图标即可。反馈图标（feedback icon）只能使用在文本输入框 &lt;input class="form-control"&gt; 元素上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240" y="4464685"/>
            <a:ext cx="9552305" cy="2070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3157220"/>
            <a:ext cx="9528175" cy="10439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表单控件尺寸与补助文本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通过 .input-lg  </a:t>
            </a:r>
            <a:r>
              <a:rPr lang="en-US" altLang="zh-CN" sz="2000"/>
              <a:t>.input-sm</a:t>
            </a:r>
            <a:r>
              <a:rPr lang="zh-CN" altLang="en-US" sz="2000"/>
              <a:t>类可以为控件设置高度</a:t>
            </a:r>
            <a:endParaRPr lang="zh-CN" altLang="en-US" sz="2000"/>
          </a:p>
          <a:p>
            <a:r>
              <a:rPr lang="zh-CN" altLang="en-US" sz="2000"/>
              <a:t>通过 .col-lg-*  </a:t>
            </a:r>
            <a:r>
              <a:rPr lang="zh-CN" altLang="en-US" sz="2000">
                <a:sym typeface="+mn-ea"/>
              </a:rPr>
              <a:t>.col-</a:t>
            </a:r>
            <a:r>
              <a:rPr lang="en-US" altLang="zh-CN" sz="2000">
                <a:sym typeface="+mn-ea"/>
              </a:rPr>
              <a:t>sm</a:t>
            </a:r>
            <a:r>
              <a:rPr lang="zh-CN" altLang="en-US" sz="2000">
                <a:sym typeface="+mn-ea"/>
              </a:rPr>
              <a:t>-*</a:t>
            </a:r>
            <a:r>
              <a:rPr lang="zh-CN" altLang="en-US" sz="2000"/>
              <a:t>类似的类可以为控件设置宽度。</a:t>
            </a:r>
            <a:endParaRPr lang="zh-CN" altLang="en-US" sz="2000"/>
          </a:p>
          <a:p>
            <a:r>
              <a:rPr lang="zh-CN" altLang="en-US" sz="2000"/>
              <a:t>通过添加 .form-group-lg 或 .form-group-sm 类，为 .form-horizontal 包裹的 label 元素和表单控件快速设置尺寸。</a:t>
            </a:r>
            <a:endParaRPr lang="zh-CN" altLang="en-US" sz="2000"/>
          </a:p>
          <a:p>
            <a:r>
              <a:rPr lang="zh-CN" altLang="en-US" sz="2000"/>
              <a:t>用栅格系统中的列（column）包裹输入框或其任何父元素，都可很容易的为其设置宽度</a:t>
            </a:r>
            <a:endParaRPr lang="zh-CN" altLang="en-US" sz="2000"/>
          </a:p>
          <a:p>
            <a:endParaRPr lang="zh-CN" altLang="en-US" sz="1800"/>
          </a:p>
          <a:p>
            <a:r>
              <a:rPr lang="zh-CN" altLang="en-US" sz="2000"/>
              <a:t>与表单控件相关联的aria-describedby 属性将确保使用辅助技术- 如屏幕阅读器 - 的用户获取控件焦点或进入控制时显示这个帮助文本。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4697095"/>
            <a:ext cx="10231755" cy="116903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按钮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 &lt;a&gt;、&lt;button&gt; 或 &lt;input&gt; 元素添加按钮类 </a:t>
            </a:r>
            <a:r>
              <a:rPr lang="en-US" altLang="zh-CN"/>
              <a:t>.btn (</a:t>
            </a:r>
            <a:r>
              <a:rPr lang="zh-CN" altLang="en-US"/>
              <a:t>基类</a:t>
            </a:r>
            <a:r>
              <a:rPr lang="en-US" altLang="zh-CN"/>
              <a:t>) </a:t>
            </a:r>
            <a:r>
              <a:rPr lang="zh-CN" altLang="en-US"/>
              <a:t>即可使用 Bootstrap 提供的样式。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注意</a:t>
            </a:r>
            <a:r>
              <a:rPr lang="zh-CN" altLang="en-US" sz="1800"/>
              <a:t>：如果 &lt;a&gt; 元素被作为按钮使用 -- 并用于在当前页面触发某些功能 -- 而不是用于链接其他页面或链接当前页面中的其他部分，那么，务必为其设置 role="button" 属性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    跨浏览器表现：强烈建议尽可能使用 &lt;button&gt; 元素来获得在各个浏览器上获得相匹配的绘制效果。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2123440"/>
            <a:ext cx="7071360" cy="22853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按钮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预定义样式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.</a:t>
            </a:r>
            <a:r>
              <a:rPr lang="zh-CN" altLang="en-US"/>
              <a:t>btn-default    </a:t>
            </a:r>
            <a:r>
              <a:rPr lang="en-US" altLang="zh-CN"/>
              <a:t>.btn-primary    .btn-success    .btn-info     .btn-warning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.btn-danger    .btn-link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2601595"/>
            <a:ext cx="8486775" cy="1362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745" y="4272280"/>
            <a:ext cx="11229975" cy="10274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           </a:t>
            </a:r>
            <a:r>
              <a:rPr lang="zh-CN" altLang="en-US" sz="2000"/>
              <a:t>对于使用辅助技术 -- 例如屏幕阅读器 -- 的用户来说，颜色是不可见的。建议，确保通过颜色</a:t>
            </a:r>
            <a:endParaRPr lang="zh-CN" altLang="en-US" sz="2000"/>
          </a:p>
          <a:p>
            <a:pPr algn="l"/>
            <a:r>
              <a:rPr lang="zh-CN" altLang="en-US" sz="2000"/>
              <a:t>表达的信息或者通过内容自身表达出来（按钮上的文字），或者通过其他方式 -- 例如通过 .sr-only </a:t>
            </a:r>
            <a:endParaRPr lang="zh-CN" altLang="en-US" sz="2000"/>
          </a:p>
          <a:p>
            <a:pPr algn="l"/>
            <a:r>
              <a:rPr lang="zh-CN" altLang="en-US" sz="2000"/>
              <a:t>类隐藏的额外文本 -- 表达出来。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按钮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尺寸：使用 .btn-lg、.btn-sm 或 .btn-xs 就可以获得不同尺寸的按钮</a:t>
            </a:r>
            <a:endParaRPr lang="zh-CN" altLang="en-US"/>
          </a:p>
          <a:p>
            <a:r>
              <a:rPr lang="zh-CN" altLang="en-US"/>
              <a:t>通过给按钮添加 .btn-block 类可以将其拉伸至父元素100%的宽度，而且按钮也变为了块级（block）元素。</a:t>
            </a:r>
            <a:endParaRPr lang="zh-CN" altLang="en-US"/>
          </a:p>
          <a:p>
            <a:r>
              <a:rPr lang="zh-CN" altLang="en-US"/>
              <a:t>禁用：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&lt;button type="button" class="btn btn-default btn-lg" </a:t>
            </a:r>
            <a:r>
              <a:rPr lang="zh-CN" altLang="en-US" sz="2000">
                <a:solidFill>
                  <a:srgbClr val="FF0000"/>
                </a:solidFill>
              </a:rPr>
              <a:t>disabled="disabled</a:t>
            </a:r>
            <a:r>
              <a:rPr lang="zh-CN" altLang="en-US" sz="2000"/>
              <a:t>"&gt;Button&lt;/button&gt;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&lt;a href="#" class="btn btn-default btn-lg </a:t>
            </a:r>
            <a:r>
              <a:rPr lang="zh-CN" altLang="en-US" sz="2000">
                <a:solidFill>
                  <a:srgbClr val="FF0000"/>
                </a:solidFill>
              </a:rPr>
              <a:t>disabled</a:t>
            </a:r>
            <a:r>
              <a:rPr lang="zh-CN" altLang="en-US" sz="2000"/>
              <a:t>" role="button"&gt;Link&lt;/a&gt;</a:t>
            </a:r>
            <a:endParaRPr lang="zh-CN" altLang="en-US" sz="200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628" y="414655"/>
            <a:ext cx="10943167" cy="863600"/>
          </a:xfrm>
        </p:spPr>
        <p:txBody>
          <a:bodyPr/>
          <a:p>
            <a:r>
              <a:rPr lang="en-US" b="1" dirty="0">
                <a:sym typeface="+mn-ea"/>
              </a:rPr>
              <a:t>bootstrap</a:t>
            </a:r>
            <a:r>
              <a:rPr lang="zh-CN" altLang="en-US" b="1" dirty="0">
                <a:sym typeface="+mn-ea"/>
              </a:rPr>
              <a:t>结构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278255"/>
            <a:ext cx="10942955" cy="5030470"/>
          </a:xfrm>
        </p:spPr>
        <p:txBody>
          <a:bodyPr/>
          <a:p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基本结构</a:t>
            </a:r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：Bootstrap 提供了一个带有网格系统、链接样式、背景的基本结构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b="1" dirty="0">
                <a:solidFill>
                  <a:schemeClr val="accent4"/>
                </a:solidFill>
                <a:sym typeface="+mn-ea"/>
              </a:rPr>
              <a:t>CSS</a:t>
            </a:r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：Bootstrap 自带以下特性：全局的 CSS 设置、定义基本的 HTML 元素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样式、可扩展的 class，以及一个先进的网格系统。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b="1" dirty="0">
                <a:solidFill>
                  <a:schemeClr val="accent4"/>
                </a:solidFill>
                <a:sym typeface="+mn-ea"/>
              </a:rPr>
              <a:t>组件</a:t>
            </a:r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：Bootstrap 包含了十几个可重用的组件，用于创建图像、下拉菜单、导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航、警告框、弹出框等等。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b="1" dirty="0">
                <a:solidFill>
                  <a:schemeClr val="accent4"/>
                </a:solidFill>
                <a:sym typeface="+mn-ea"/>
              </a:rPr>
              <a:t>JavaScript 插件</a:t>
            </a:r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：Bootstrap 包含了十几个自定义的 jQuery 插件。您可以直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接包含所有的插件，也可以逐个包含这些插件。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b="1" dirty="0">
                <a:solidFill>
                  <a:schemeClr val="accent4"/>
                </a:solidFill>
                <a:sym typeface="+mn-ea"/>
              </a:rPr>
              <a:t>定制</a:t>
            </a:r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：您可以定制 Bootstrap 的组件、LESS 变量和 jQuery 插件来得到您自己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  <a:p>
            <a:r>
              <a:rPr lang="zh-CN" altLang="en-US" sz="2200" dirty="0">
                <a:solidFill>
                  <a:schemeClr val="accent4"/>
                </a:solidFill>
                <a:sym typeface="+mn-ea"/>
              </a:rPr>
              <a:t>的版本。</a:t>
            </a:r>
            <a:endParaRPr lang="zh-CN" altLang="en-US" sz="2200" dirty="0">
              <a:solidFill>
                <a:schemeClr val="accent4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响应式图片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通过为图片添加</a:t>
            </a:r>
            <a:r>
              <a:rPr lang="zh-CN" altLang="en-US">
                <a:solidFill>
                  <a:srgbClr val="FF0000"/>
                </a:solidFill>
              </a:rPr>
              <a:t> .img-responsive </a:t>
            </a:r>
            <a:r>
              <a:rPr lang="zh-CN" altLang="en-US"/>
              <a:t>类可以让图片支持响应式布局，其实质是为图片设置了 max-width: 100%; height: auto; 和 display: block; 属性，从而让图片在其父元素中更好的缩放。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&lt;img src="..." class="</a:t>
            </a:r>
            <a:r>
              <a:rPr lang="zh-CN" altLang="en-US">
                <a:solidFill>
                  <a:srgbClr val="FF0000"/>
                </a:solidFill>
              </a:rPr>
              <a:t>img-responsive</a:t>
            </a:r>
            <a:r>
              <a:rPr lang="zh-CN" altLang="en-US"/>
              <a:t>" alt="Responsive image"&gt;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形状：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3492500"/>
            <a:ext cx="6323330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辅助类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情景文本颜色：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</a:t>
            </a:r>
            <a:r>
              <a:rPr lang="en-US" altLang="zh-CN"/>
              <a:t>.</a:t>
            </a:r>
            <a:r>
              <a:rPr lang="zh-CN" altLang="en-US"/>
              <a:t>text-muted  </a:t>
            </a:r>
            <a:r>
              <a:rPr lang="en-US" altLang="zh-CN"/>
              <a:t>.</a:t>
            </a:r>
            <a:r>
              <a:rPr lang="zh-CN" altLang="en-US"/>
              <a:t>text-primary  </a:t>
            </a:r>
            <a:r>
              <a:rPr lang="en-US" altLang="zh-CN"/>
              <a:t>.</a:t>
            </a:r>
            <a:r>
              <a:rPr lang="zh-CN" altLang="en-US"/>
              <a:t>text-success  </a:t>
            </a:r>
            <a:r>
              <a:rPr lang="en-US" altLang="zh-CN"/>
              <a:t>.</a:t>
            </a:r>
            <a:r>
              <a:rPr lang="zh-CN" altLang="en-US"/>
              <a:t>text-info  </a:t>
            </a:r>
            <a:r>
              <a:rPr lang="en-US" altLang="zh-CN"/>
              <a:t>.</a:t>
            </a:r>
            <a:r>
              <a:rPr lang="zh-CN" altLang="en-US"/>
              <a:t>text-warning  </a:t>
            </a:r>
            <a:r>
              <a:rPr lang="en-US" altLang="zh-CN"/>
              <a:t>.</a:t>
            </a:r>
            <a:r>
              <a:rPr lang="zh-CN" altLang="en-US"/>
              <a:t>text-danger</a:t>
            </a:r>
            <a:endParaRPr lang="zh-CN" altLang="en-US"/>
          </a:p>
          <a:p>
            <a:r>
              <a:rPr lang="zh-CN" altLang="en-US"/>
              <a:t>情景背景色：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</a:t>
            </a:r>
            <a:r>
              <a:rPr lang="en-US" altLang="zh-CN"/>
              <a:t>.</a:t>
            </a:r>
            <a:r>
              <a:rPr lang="zh-CN" altLang="en-US"/>
              <a:t>bg-primary   </a:t>
            </a:r>
            <a:r>
              <a:rPr lang="en-US" altLang="zh-CN"/>
              <a:t>.</a:t>
            </a:r>
            <a:r>
              <a:rPr lang="zh-CN" altLang="en-US"/>
              <a:t>bg-success   </a:t>
            </a:r>
            <a:r>
              <a:rPr lang="en-US" altLang="zh-CN"/>
              <a:t>.</a:t>
            </a:r>
            <a:r>
              <a:rPr lang="zh-CN" altLang="en-US"/>
              <a:t>bg-info   </a:t>
            </a:r>
            <a:r>
              <a:rPr lang="en-US" altLang="zh-CN"/>
              <a:t>.</a:t>
            </a:r>
            <a:r>
              <a:rPr lang="zh-CN" altLang="en-US"/>
              <a:t>bg-warning   </a:t>
            </a:r>
            <a:r>
              <a:rPr lang="en-US" altLang="zh-CN"/>
              <a:t>.</a:t>
            </a:r>
            <a:r>
              <a:rPr lang="zh-CN" altLang="en-US"/>
              <a:t>bg-danger</a:t>
            </a:r>
            <a:endParaRPr lang="zh-CN" altLang="en-US"/>
          </a:p>
          <a:p>
            <a:r>
              <a:rPr lang="zh-CN" altLang="en-US"/>
              <a:t>关闭按钮：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&lt;button type="button" class="close" aria-label="Close"&gt;&lt;span aria-hidden="true"&gt;</a:t>
            </a:r>
            <a:r>
              <a:rPr lang="zh-CN" altLang="en-US">
                <a:solidFill>
                  <a:srgbClr val="FF0000"/>
                </a:solidFill>
              </a:rPr>
              <a:t>&amp;times;</a:t>
            </a:r>
            <a:r>
              <a:rPr lang="zh-CN" altLang="en-US"/>
              <a:t>&lt;/span&gt;&lt;/button&gt;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三角符号：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&lt;span class="caret"&gt;&lt;/span&gt;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505" y="4202430"/>
            <a:ext cx="369570" cy="384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0" y="5624830"/>
            <a:ext cx="433705" cy="43370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辅助类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快速浮动：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pull-left  </a:t>
            </a:r>
            <a:r>
              <a:rPr lang="en-US" altLang="zh-CN">
                <a:solidFill>
                  <a:srgbClr val="FF0000"/>
                </a:solidFill>
              </a:rPr>
              <a:t>.pull-right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让内容块居中：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center-block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清除浮动：</a:t>
            </a:r>
            <a:r>
              <a:rPr lang="zh-CN" altLang="en-US">
                <a:solidFill>
                  <a:srgbClr val="FF0000"/>
                </a:solidFill>
              </a:rPr>
              <a:t>.clearfix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显示或隐藏内容：</a:t>
            </a:r>
            <a:r>
              <a:rPr lang="zh-CN" altLang="en-US">
                <a:solidFill>
                  <a:srgbClr val="FF0000"/>
                </a:solidFill>
              </a:rPr>
              <a:t>.show  .hidden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屏幕阅读器和键盘导航：</a:t>
            </a:r>
            <a:r>
              <a:rPr lang="zh-CN" altLang="en-US">
                <a:solidFill>
                  <a:srgbClr val="FF0000"/>
                </a:solidFill>
              </a:rPr>
              <a:t>.sr-only </a:t>
            </a:r>
            <a:r>
              <a:rPr lang="zh-CN" altLang="en-US"/>
              <a:t>类可以对屏幕阅读器以外的设备隐藏内容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238" y="823595"/>
            <a:ext cx="10943167" cy="863600"/>
          </a:xfrm>
        </p:spPr>
        <p:txBody>
          <a:bodyPr/>
          <a:p>
            <a:r>
              <a:rPr lang="en-US" altLang="zh-CN" sz="4000" b="1"/>
              <a:t>                                 </a:t>
            </a:r>
            <a:r>
              <a:rPr lang="zh-CN" altLang="en-US" sz="4000" b="1"/>
              <a:t>组件</a:t>
            </a:r>
            <a:endParaRPr lang="zh-CN" altLang="en-US" sz="4000" b="1"/>
          </a:p>
        </p:txBody>
      </p:sp>
      <p:sp>
        <p:nvSpPr>
          <p:cNvPr id="4" name="文本框 3"/>
          <p:cNvSpPr txBox="1"/>
          <p:nvPr/>
        </p:nvSpPr>
        <p:spPr>
          <a:xfrm>
            <a:off x="2032635" y="2110740"/>
            <a:ext cx="3556635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</a:rPr>
              <a:t>Glyphicons 字体图标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下拉菜单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按钮组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按钮式下拉菜单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输入框组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导航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导航条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路径导航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分页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标签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2230" y="2110740"/>
            <a:ext cx="2447290" cy="3409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ym typeface="+mn-ea"/>
              </a:rPr>
              <a:t>徽章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巨幕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页头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缩略图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警告框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进度条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媒体对象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列表组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面板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字体图标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所有图标都需要一个</a:t>
            </a:r>
            <a:r>
              <a:rPr lang="zh-CN" altLang="en-US">
                <a:solidFill>
                  <a:srgbClr val="FF0000"/>
                </a:solidFill>
              </a:rPr>
              <a:t>基类</a:t>
            </a:r>
            <a:r>
              <a:rPr lang="zh-CN" altLang="en-US"/>
              <a:t>和对应</a:t>
            </a:r>
            <a:r>
              <a:rPr lang="zh-CN" altLang="en-US">
                <a:solidFill>
                  <a:srgbClr val="FF0000"/>
                </a:solidFill>
              </a:rPr>
              <a:t>每个图标的类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创建一个&lt;span&gt; 标签，并将图标类添加到这个 </a:t>
            </a:r>
            <a:r>
              <a:rPr lang="zh-CN" altLang="en-US">
                <a:solidFill>
                  <a:srgbClr val="FF0000"/>
                </a:solidFill>
              </a:rPr>
              <a:t>&lt;span&gt;</a:t>
            </a:r>
            <a:r>
              <a:rPr lang="zh-CN" altLang="en-US">
                <a:solidFill>
                  <a:schemeClr val="tx1"/>
                </a:solidFill>
              </a:rPr>
              <a:t> 标签上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为了避免屏幕识读设备抓取非故意的和可能产生混淆的输出内容（尤其是当图标纯粹作为装饰用途时），需设置 </a:t>
            </a:r>
            <a:r>
              <a:rPr lang="zh-CN" altLang="en-US">
                <a:solidFill>
                  <a:srgbClr val="FF0000"/>
                </a:solidFill>
              </a:rPr>
              <a:t>aria-hidden="true"</a:t>
            </a:r>
            <a:r>
              <a:rPr lang="zh-CN" altLang="en-US">
                <a:solidFill>
                  <a:schemeClr val="tx1"/>
                </a:solidFill>
              </a:rPr>
              <a:t> 属性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通过设置</a:t>
            </a:r>
            <a:r>
              <a:rPr lang="zh-CN" altLang="en-US">
                <a:solidFill>
                  <a:srgbClr val="FF0000"/>
                </a:solidFill>
              </a:rPr>
              <a:t>aria-label </a:t>
            </a:r>
            <a:r>
              <a:rPr lang="zh-CN" altLang="en-US">
                <a:solidFill>
                  <a:schemeClr val="tx1"/>
                </a:solidFill>
              </a:rPr>
              <a:t>属性值能让使用辅助设备的用户知道你要表达的意图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.sr-only</a:t>
            </a:r>
            <a:r>
              <a:rPr lang="zh-CN" altLang="en-US">
                <a:solidFill>
                  <a:schemeClr val="tx1"/>
                </a:solidFill>
              </a:rPr>
              <a:t> 类让其在视觉上表现出隐藏的效果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5833745"/>
            <a:ext cx="6264910" cy="474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3176905"/>
            <a:ext cx="9952990" cy="451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05" y="4296410"/>
            <a:ext cx="9651365" cy="4660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字体图标</a:t>
            </a:r>
            <a:br>
              <a:rPr lang="zh-CN" altLang="en-US" b="1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960" y="3142615"/>
            <a:ext cx="11821160" cy="3490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350" y="1189355"/>
            <a:ext cx="5222240" cy="1458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字体路径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000"/>
              <a:t>bootstrap.css</a:t>
            </a:r>
            <a:r>
              <a:rPr lang="zh-CN" altLang="en-US" sz="2000"/>
              <a:t>文件中</a:t>
            </a:r>
            <a:r>
              <a:rPr lang="en-US" altLang="zh-CN" sz="2000"/>
              <a:t>@font-face</a:t>
            </a:r>
            <a:r>
              <a:rPr lang="zh-CN" altLang="en-US" sz="2000"/>
              <a:t>字体图标引用</a:t>
            </a:r>
            <a:endParaRPr lang="zh-CN" altLang="en-US" sz="2000"/>
          </a:p>
          <a:p>
            <a:r>
              <a:rPr lang="zh-CN" altLang="en-US" sz="2000"/>
              <a:t>的路径情况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95" y="295910"/>
            <a:ext cx="4027170" cy="396557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6972300" y="991235"/>
            <a:ext cx="1437640" cy="2255520"/>
          </a:xfrm>
          <a:prstGeom prst="straightConnector1">
            <a:avLst/>
          </a:prstGeom>
          <a:ln w="76200"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下拉菜单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053465"/>
            <a:ext cx="2856865" cy="3962400"/>
          </a:xfrm>
        </p:spPr>
        <p:txBody>
          <a:bodyPr/>
          <a:p>
            <a:r>
              <a:rPr lang="zh-CN" altLang="en-US" sz="2000"/>
              <a:t>将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“</a:t>
            </a:r>
            <a:r>
              <a:rPr lang="zh-CN" altLang="en-US" sz="2000">
                <a:solidFill>
                  <a:srgbClr val="FF0000"/>
                </a:solidFill>
              </a:rPr>
              <a:t>下拉菜单触发器 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r>
              <a:rPr lang="en-US" altLang="zh-CN" sz="2000"/>
              <a:t> 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和 </a:t>
            </a:r>
            <a:r>
              <a:rPr lang="en-US" altLang="zh-CN" sz="2000">
                <a:solidFill>
                  <a:srgbClr val="FF0000"/>
                </a:solidFill>
              </a:rPr>
              <a:t>“ </a:t>
            </a:r>
            <a:r>
              <a:rPr lang="zh-CN" altLang="en-US" sz="2000">
                <a:solidFill>
                  <a:srgbClr val="FF0000"/>
                </a:solidFill>
              </a:rPr>
              <a:t>下拉菜单 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r>
              <a:rPr lang="en-US" altLang="zh-CN" sz="2000"/>
              <a:t> </a:t>
            </a:r>
            <a:r>
              <a:rPr lang="zh-CN" altLang="en-US" sz="2000"/>
              <a:t>都包裹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 </a:t>
            </a:r>
            <a:r>
              <a:rPr lang="zh-CN" altLang="en-US" sz="2000">
                <a:solidFill>
                  <a:srgbClr val="FF0000"/>
                </a:solidFill>
              </a:rPr>
              <a:t>.dropdown </a:t>
            </a:r>
            <a:r>
              <a:rPr lang="zh-CN" altLang="en-US" sz="2000"/>
              <a:t>里，或者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另一个声明了 position: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relative; 的元素里面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要实现下拉菜单的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功能，同时还需要引入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插件</a:t>
            </a:r>
            <a:r>
              <a:rPr lang="en-US" altLang="zh-CN" sz="2000">
                <a:solidFill>
                  <a:srgbClr val="FF0000"/>
                </a:solidFill>
              </a:rPr>
              <a:t>dropdown.js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8865" y="1179830"/>
            <a:ext cx="8127365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按钮组</a:t>
            </a:r>
            <a:endParaRPr lang="zh-CN" altLang="en-US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8090" y="3117850"/>
            <a:ext cx="9928860" cy="2873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3325" y="1160145"/>
            <a:ext cx="9978390" cy="13322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把一系列的</a:t>
            </a:r>
            <a:r>
              <a:rPr lang="en-US" altLang="zh-CN" sz="2000">
                <a:solidFill>
                  <a:srgbClr val="FF0000"/>
                </a:solidFill>
              </a:rPr>
              <a:t>.btn</a:t>
            </a:r>
            <a:r>
              <a:rPr lang="zh-CN" altLang="en-US" sz="2000"/>
              <a:t>包裹进</a:t>
            </a:r>
            <a:r>
              <a:rPr lang="en-US" altLang="zh-CN" sz="2000"/>
              <a:t>.</a:t>
            </a:r>
            <a:r>
              <a:rPr lang="en-US" altLang="zh-CN" sz="2000">
                <a:solidFill>
                  <a:srgbClr val="FF0000"/>
                </a:solidFill>
              </a:rPr>
              <a:t>btn-group</a:t>
            </a:r>
            <a:r>
              <a:rPr lang="zh-CN" altLang="en-US" sz="2000"/>
              <a:t>中</a:t>
            </a:r>
            <a:endParaRPr lang="zh-CN" altLang="en-US" sz="2000"/>
          </a:p>
          <a:p>
            <a:pPr algn="l"/>
            <a:r>
              <a:rPr lang="zh-CN" altLang="en-US" sz="2000"/>
              <a:t>需要提供一个 </a:t>
            </a:r>
            <a:r>
              <a:rPr lang="zh-CN" altLang="en-US" sz="2000">
                <a:solidFill>
                  <a:srgbClr val="FF0000"/>
                </a:solidFill>
              </a:rPr>
              <a:t>role="group"</a:t>
            </a:r>
            <a:r>
              <a:rPr lang="zh-CN" altLang="en-US" sz="2000"/>
              <a:t>属性，向使用辅助技术 - 如屏幕阅读器 - 的用户正确传达意思</a:t>
            </a:r>
            <a:endParaRPr lang="zh-CN" altLang="en-US" sz="2000"/>
          </a:p>
          <a:p>
            <a:pPr algn="l"/>
            <a:r>
              <a:rPr lang="zh-CN" altLang="en-US" sz="2000"/>
              <a:t>还需使用 </a:t>
            </a:r>
            <a:r>
              <a:rPr lang="zh-CN" altLang="en-US" sz="2000">
                <a:solidFill>
                  <a:srgbClr val="FF0000"/>
                </a:solidFill>
              </a:rPr>
              <a:t>aria-label</a:t>
            </a:r>
            <a:r>
              <a:rPr lang="zh-CN" altLang="en-US" sz="2000"/>
              <a:t>属性来保证多数辅助设备识别按钮组</a:t>
            </a:r>
            <a:endParaRPr lang="zh-CN" altLang="en-US" sz="2000"/>
          </a:p>
          <a:p>
            <a:pPr algn="l"/>
            <a:r>
              <a:rPr lang="zh-CN" altLang="en-US" sz="2000"/>
              <a:t>给 .btn-group 加上 .btn-group-* 类，可设置按钮组的大小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按钮组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按钮式工具栏</a:t>
            </a:r>
            <a:endParaRPr lang="zh-CN" altLang="en-US"/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 把一组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dirty="0" smtClean="0">
                <a:sym typeface="+mn-ea"/>
              </a:rPr>
              <a:t>div class="</a:t>
            </a:r>
            <a:r>
              <a:rPr lang="en-US" dirty="0" err="1" smtClean="0">
                <a:sym typeface="+mn-ea"/>
              </a:rPr>
              <a:t>btn</a:t>
            </a:r>
            <a:r>
              <a:rPr lang="en-US" dirty="0" smtClean="0">
                <a:sym typeface="+mn-ea"/>
              </a:rPr>
              <a:t>-group"&gt;</a:t>
            </a:r>
            <a:r>
              <a:rPr lang="zh-CN" altLang="en-US" dirty="0" smtClean="0">
                <a:sym typeface="+mn-ea"/>
              </a:rPr>
              <a:t>组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合进一个</a:t>
            </a:r>
            <a:r>
              <a:rPr lang="en-US" altLang="zh-CN" dirty="0" smtClean="0">
                <a:sym typeface="+mn-ea"/>
              </a:rPr>
              <a:t>&lt;</a:t>
            </a:r>
            <a:r>
              <a:rPr lang="en-US" dirty="0" smtClean="0">
                <a:sym typeface="+mn-ea"/>
              </a:rPr>
              <a:t>div class="</a:t>
            </a:r>
            <a:r>
              <a:rPr lang="en-US" dirty="0" err="1" smtClean="0">
                <a:sym typeface="+mn-ea"/>
              </a:rPr>
              <a:t>btn</a:t>
            </a:r>
            <a:r>
              <a:rPr lang="en-US" dirty="0" smtClean="0">
                <a:sym typeface="+mn-ea"/>
              </a:rPr>
              <a:t>-toolbar"&gt;</a:t>
            </a:r>
            <a:endParaRPr 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做成更复杂的组件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尺寸</a:t>
            </a:r>
            <a:r>
              <a:rPr lang="en-US" altLang="zh-CN" sz="2400" dirty="0" smtClean="0">
                <a:sym typeface="+mn-ea"/>
              </a:rPr>
              <a:t>: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>
                <a:sym typeface="+mn-ea"/>
              </a:rPr>
              <a:t>给</a:t>
            </a:r>
            <a:r>
              <a:rPr lang="en-US" altLang="zh-CN" sz="2400" dirty="0" smtClean="0">
                <a:sym typeface="+mn-ea"/>
              </a:rPr>
              <a:t>.</a:t>
            </a:r>
            <a:r>
              <a:rPr lang="en-US" sz="2400" dirty="0" err="1" smtClean="0">
                <a:sym typeface="+mn-ea"/>
              </a:rPr>
              <a:t>btn</a:t>
            </a:r>
            <a:r>
              <a:rPr lang="en-US" sz="2400" dirty="0" smtClean="0">
                <a:sym typeface="+mn-ea"/>
              </a:rPr>
              <a:t>-group</a:t>
            </a:r>
            <a:r>
              <a:rPr lang="zh-CN" altLang="en-US" sz="2400" dirty="0" smtClean="0">
                <a:sym typeface="+mn-ea"/>
              </a:rPr>
              <a:t>加上</a:t>
            </a:r>
            <a:r>
              <a:rPr lang="en-US" altLang="zh-CN" sz="2400" dirty="0" smtClean="0">
                <a:sym typeface="+mn-ea"/>
              </a:rPr>
              <a:t>.</a:t>
            </a:r>
            <a:r>
              <a:rPr lang="en-US" sz="2400" dirty="0" err="1" smtClean="0">
                <a:sym typeface="+mn-ea"/>
              </a:rPr>
              <a:t>btn</a:t>
            </a:r>
            <a:r>
              <a:rPr lang="en-US" sz="2400" dirty="0" smtClean="0">
                <a:sym typeface="+mn-ea"/>
              </a:rPr>
              <a:t>-group-* 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50865" y="869315"/>
            <a:ext cx="568579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0865" y="3727450"/>
            <a:ext cx="4427855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按钮组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3745" y="1054100"/>
            <a:ext cx="5645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 smtClean="0">
                <a:sym typeface="+mn-ea"/>
              </a:rPr>
              <a:t>嵌套    </a:t>
            </a:r>
            <a:r>
              <a:rPr lang="zh-CN" altLang="en-US" sz="2000" dirty="0" smtClean="0">
                <a:sym typeface="+mn-ea"/>
              </a:rPr>
              <a:t>把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en-US" sz="2000" dirty="0" err="1" smtClean="0">
                <a:sym typeface="+mn-ea"/>
              </a:rPr>
              <a:t>btn</a:t>
            </a:r>
            <a:r>
              <a:rPr lang="en-US" sz="2000" dirty="0" smtClean="0">
                <a:sym typeface="+mn-ea"/>
              </a:rPr>
              <a:t>-group</a:t>
            </a:r>
            <a:r>
              <a:rPr lang="zh-CN" altLang="en-US" sz="2000" dirty="0" smtClean="0">
                <a:sym typeface="+mn-ea"/>
              </a:rPr>
              <a:t>放入 另一个</a:t>
            </a:r>
            <a:r>
              <a:rPr lang="en-US" altLang="zh-CN" sz="2000" dirty="0" smtClean="0">
                <a:sym typeface="+mn-ea"/>
              </a:rPr>
              <a:t>.</a:t>
            </a:r>
            <a:r>
              <a:rPr lang="en-US" sz="2000" dirty="0" err="1" smtClean="0">
                <a:sym typeface="+mn-ea"/>
              </a:rPr>
              <a:t>btn</a:t>
            </a:r>
            <a:r>
              <a:rPr lang="en-US" sz="2000" dirty="0" smtClean="0">
                <a:sym typeface="+mn-ea"/>
              </a:rPr>
              <a:t>-group</a:t>
            </a:r>
            <a:r>
              <a:rPr lang="zh-CN" altLang="en-US" sz="2400" dirty="0" smtClean="0">
                <a:sym typeface="+mn-ea"/>
              </a:rPr>
              <a:t>中。</a:t>
            </a:r>
            <a:endParaRPr lang="zh-CN" altLang="en-US" sz="2400" dirty="0" smtClean="0">
              <a:sym typeface="+mn-ea"/>
            </a:endParaRPr>
          </a:p>
          <a:p>
            <a:endParaRPr lang="zh-CN" altLang="en-US" sz="24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1590675"/>
            <a:ext cx="781621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如何使用</a:t>
            </a:r>
            <a:r>
              <a:rPr lang="en-US" altLang="zh-CN" b="1"/>
              <a:t>bootstrap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125855"/>
            <a:ext cx="10959465" cy="5208905"/>
          </a:xfrm>
        </p:spPr>
        <p:txBody>
          <a:bodyPr/>
          <a:p>
            <a:r>
              <a:rPr lang="zh-CN" altLang="en-US" sz="2200" b="1" dirty="0">
                <a:sym typeface="+mn-ea"/>
              </a:rPr>
              <a:t>下载</a:t>
            </a:r>
            <a:r>
              <a:rPr lang="zh-CN" altLang="en-US" sz="2200" dirty="0">
                <a:sym typeface="+mn-ea"/>
              </a:rPr>
              <a:t>: http://getbootstrap.com</a:t>
            </a:r>
            <a:endParaRPr lang="zh-CN" altLang="en-US" sz="2200" dirty="0">
              <a:sym typeface="+mn-ea"/>
            </a:endParaRPr>
          </a:p>
          <a:p>
            <a:r>
              <a:rPr lang="zh-CN" altLang="en-US" sz="2200" b="1" dirty="0">
                <a:sym typeface="+mn-ea"/>
              </a:rPr>
              <a:t>安装</a:t>
            </a:r>
            <a:r>
              <a:rPr lang="zh-CN" altLang="en-US" sz="2200" dirty="0">
                <a:sym typeface="+mn-ea"/>
              </a:rPr>
              <a:t>：</a:t>
            </a:r>
            <a:endParaRPr lang="zh-CN" altLang="en-US" sz="2200" dirty="0">
              <a:sym typeface="+mn-ea"/>
            </a:endParaRPr>
          </a:p>
          <a:p>
            <a:r>
              <a:rPr lang="zh-CN" altLang="en-US" sz="2200" dirty="0">
                <a:sym typeface="+mn-ea"/>
              </a:rPr>
              <a:t>在html文档中加载bootstrap相关的文件（bootstrap.min.css文件</a:t>
            </a:r>
            <a:r>
              <a:rPr lang="en-US" altLang="zh-CN" sz="2200" dirty="0">
                <a:sym typeface="+mn-ea"/>
              </a:rPr>
              <a:t>,</a:t>
            </a:r>
            <a:r>
              <a:rPr lang="zh-CN" altLang="en-US" sz="2200" dirty="0">
                <a:sym typeface="+mn-ea"/>
              </a:rPr>
              <a:t>如需使用插件则还需引入jquery.js和bootstrap.min.js ）</a:t>
            </a:r>
            <a:endParaRPr lang="zh-CN" altLang="en-US" sz="2200" dirty="0">
              <a:sym typeface="+mn-ea"/>
            </a:endParaRPr>
          </a:p>
          <a:p>
            <a:r>
              <a:rPr lang="en-US" altLang="zh-CN" sz="2200" dirty="0">
                <a:sym typeface="+mn-ea"/>
              </a:rPr>
              <a:t>1 . CDN</a:t>
            </a:r>
            <a:r>
              <a:rPr lang="zh-CN" altLang="en-US" sz="2200" dirty="0">
                <a:sym typeface="+mn-ea"/>
              </a:rPr>
              <a:t>加速服务（推荐）  </a:t>
            </a:r>
            <a:r>
              <a:rPr lang="en-US" altLang="zh-CN" sz="2200" dirty="0">
                <a:sym typeface="+mn-ea"/>
              </a:rPr>
              <a:t>2 . </a:t>
            </a:r>
            <a:r>
              <a:rPr lang="zh-CN" altLang="en-US" sz="2200" dirty="0">
                <a:sym typeface="+mn-ea"/>
              </a:rPr>
              <a:t>官方手动下载    </a:t>
            </a:r>
            <a:r>
              <a:rPr lang="en-US" altLang="zh-CN" sz="2200" dirty="0">
                <a:sym typeface="+mn-ea"/>
              </a:rPr>
              <a:t>3. npm </a:t>
            </a:r>
            <a:r>
              <a:rPr lang="zh-CN" altLang="en-US" sz="2200" dirty="0">
                <a:sym typeface="+mn-ea"/>
              </a:rPr>
              <a:t>安装（npm install bootstrap）</a:t>
            </a:r>
            <a:endParaRPr lang="zh-CN" altLang="en-US" sz="2200" dirty="0">
              <a:sym typeface="+mn-ea"/>
            </a:endParaRPr>
          </a:p>
          <a:p>
            <a:r>
              <a:rPr lang="zh-CN" altLang="en-US" sz="2200" b="1"/>
              <a:t>压缩包</a:t>
            </a:r>
            <a:r>
              <a:rPr lang="zh-CN" altLang="en-US" sz="2200"/>
              <a:t>：Bootstrap提供了三种形式的压缩包，提供了压缩、未压缩和</a:t>
            </a:r>
            <a:r>
              <a:rPr lang="en-US" altLang="zh-CN" sz="2200"/>
              <a:t>sass</a:t>
            </a:r>
            <a:r>
              <a:rPr lang="zh-CN" altLang="en-US" sz="2200"/>
              <a:t>三种版本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3990340"/>
            <a:ext cx="1099121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输入框组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在文本输入框 &lt;input&gt; 前面、后面或是两边加上文字或按钮，可以实现对表单控件的扩展</a:t>
            </a:r>
            <a:endParaRPr lang="zh-CN" altLang="en-US" sz="2000"/>
          </a:p>
          <a:p>
            <a:r>
              <a:rPr lang="zh-CN" altLang="en-US" sz="2000" dirty="0" smtClean="0">
                <a:sym typeface="+mn-ea"/>
              </a:rPr>
              <a:t>用带有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sym typeface="+mn-ea"/>
              </a:rPr>
              <a:t>input-group-</a:t>
            </a: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addon</a:t>
            </a:r>
            <a:r>
              <a:rPr lang="zh-CN" altLang="en-US" sz="2000" dirty="0" smtClean="0">
                <a:sym typeface="+mn-ea"/>
              </a:rPr>
              <a:t>的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sym typeface="+mn-ea"/>
              </a:rPr>
              <a:t>input-group</a:t>
            </a:r>
            <a:r>
              <a:rPr lang="zh-CN" altLang="en-US" sz="2000" dirty="0" smtClean="0">
                <a:sym typeface="+mn-ea"/>
              </a:rPr>
              <a:t>，可以给 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.form-control </a:t>
            </a:r>
            <a:r>
              <a:rPr lang="zh-CN" altLang="en-US" sz="2000" dirty="0" smtClean="0">
                <a:sym typeface="+mn-ea"/>
              </a:rPr>
              <a:t>的前面或后面添加额外的元素。</a:t>
            </a:r>
            <a:endParaRPr lang="zh-CN" altLang="en-US" sz="20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2304415"/>
            <a:ext cx="10543540" cy="691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3412490"/>
            <a:ext cx="1060005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选项卡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Bootstrap 中的导航组件都依赖同一个</a:t>
            </a:r>
            <a:r>
              <a:rPr lang="zh-CN" altLang="en-US">
                <a:solidFill>
                  <a:srgbClr val="FF0000"/>
                </a:solidFill>
              </a:rPr>
              <a:t> .nav</a:t>
            </a:r>
            <a:r>
              <a:rPr lang="zh-CN" altLang="en-US"/>
              <a:t> 类</a:t>
            </a:r>
            <a:endParaRPr lang="zh-CN" altLang="en-US"/>
          </a:p>
          <a:p>
            <a:r>
              <a:rPr lang="zh-CN" altLang="en-US"/>
              <a:t>标签页（注意</a:t>
            </a:r>
            <a:r>
              <a:rPr lang="zh-CN" altLang="en-US">
                <a:solidFill>
                  <a:srgbClr val="FF0000"/>
                </a:solidFill>
              </a:rPr>
              <a:t> .nav-tabs、 </a:t>
            </a:r>
            <a:r>
              <a:rPr lang="en-US" altLang="zh-CN">
                <a:solidFill>
                  <a:srgbClr val="FF0000"/>
                </a:solidFill>
              </a:rPr>
              <a:t>nav-pills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类依赖 </a:t>
            </a:r>
            <a:r>
              <a:rPr lang="zh-CN" altLang="en-US">
                <a:solidFill>
                  <a:srgbClr val="FF0000"/>
                </a:solidFill>
              </a:rPr>
              <a:t>.nav </a:t>
            </a:r>
            <a:r>
              <a:rPr lang="zh-CN" altLang="en-US"/>
              <a:t>基类）</a:t>
            </a:r>
            <a:endParaRPr lang="zh-CN" altLang="en-US"/>
          </a:p>
          <a:p>
            <a:r>
              <a:rPr lang="zh-CN" altLang="en-US"/>
              <a:t>需引入</a:t>
            </a:r>
            <a:r>
              <a:rPr lang="en-US" altLang="zh-CN"/>
              <a:t>jQuery.min.js</a:t>
            </a:r>
            <a:r>
              <a:rPr lang="zh-CN" altLang="en-US"/>
              <a:t>和</a:t>
            </a:r>
            <a:r>
              <a:rPr lang="en-US" altLang="zh-CN"/>
              <a:t>tab.js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2816225"/>
            <a:ext cx="10113010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导航条</a:t>
            </a:r>
            <a:endParaRPr lang="zh-CN" altLang="en-US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4875" y="1054100"/>
            <a:ext cx="9839325" cy="860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6950" y="1914525"/>
            <a:ext cx="9161780" cy="3402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品牌图标：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.navbar-brand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里面放入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&lt;img&gt;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.navbar-default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默认导航条</a:t>
            </a:r>
            <a:r>
              <a:rPr lang="en-US" altLang="zh-CN">
                <a:sym typeface="+mn-ea"/>
              </a:rPr>
              <a:t>)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.navbar-inverse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>
                <a:sym typeface="+mn-ea"/>
              </a:rPr>
              <a:t>反色导航条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将表单放置于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.navbar-form</a:t>
            </a:r>
            <a:r>
              <a:rPr lang="zh-CN" altLang="en-US">
                <a:sym typeface="+mn-ea"/>
              </a:rPr>
              <a:t> 之内可以呈现很好的垂直对齐</a:t>
            </a:r>
            <a:endParaRPr lang="zh-CN" altLang="en-US"/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.navbar-fixed-top   .navbar-fixed-bottom  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固定在顶部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底部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过添加 </a:t>
            </a:r>
            <a:r>
              <a:rPr lang="zh-CN" altLang="en-US">
                <a:solidFill>
                  <a:srgbClr val="FF0000"/>
                </a:solidFill>
              </a:rPr>
              <a:t>.navbar-left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和 </a:t>
            </a:r>
            <a:r>
              <a:rPr lang="zh-CN" altLang="en-US">
                <a:solidFill>
                  <a:srgbClr val="FF0000"/>
                </a:solidFill>
              </a:rPr>
              <a:t>.navbar-right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工具类让导航链接、表单、按钮或文本左右对齐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.navbar-link 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.navbar-text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类使链接或文本元素有正确的默认颜色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竖直方向上垂直居中。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分页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962025"/>
            <a:ext cx="5186680" cy="5574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5" y="1529715"/>
            <a:ext cx="6048375" cy="370014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标签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280795"/>
            <a:ext cx="5575935" cy="3036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30" y="3645535"/>
            <a:ext cx="573849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徽章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给链接、导航等元素嵌套 &lt;span class="badge"&gt; 元素，可以很醒目的展示</a:t>
            </a:r>
            <a:r>
              <a:rPr lang="zh-CN" altLang="en-US">
                <a:solidFill>
                  <a:srgbClr val="FF0000"/>
                </a:solidFill>
              </a:rPr>
              <a:t>未读的信息条目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2215515"/>
            <a:ext cx="8043545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巨幕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80415" y="1330960"/>
            <a:ext cx="10850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是一个轻量、灵活的组件，它能延伸至整个浏览器视口来展示网站上的关键内容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1708785"/>
            <a:ext cx="7278370" cy="397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4860290"/>
            <a:ext cx="90335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缩略图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1054100"/>
            <a:ext cx="10382250" cy="5676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42210" y="429895"/>
            <a:ext cx="77400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展示栅格样式的图像、视频、文本等内容，</a:t>
            </a:r>
            <a:r>
              <a:rPr lang="zh-CN" altLang="en-US">
                <a:solidFill>
                  <a:srgbClr val="FF0000"/>
                </a:solidFill>
              </a:rPr>
              <a:t>thumbnail</a:t>
            </a:r>
            <a:r>
              <a:rPr lang="zh-CN" altLang="en-US">
                <a:solidFill>
                  <a:schemeClr val="tx1"/>
                </a:solidFill>
              </a:rPr>
              <a:t>作用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警告框</a:t>
            </a:r>
            <a:endParaRPr lang="zh-CN" altLang="en-US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1165225"/>
            <a:ext cx="10737215" cy="491744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</a:rPr>
              <a:t>进度条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1054100"/>
            <a:ext cx="10408920" cy="3146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4596765"/>
            <a:ext cx="5307965" cy="1629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75" y="4540250"/>
            <a:ext cx="569404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238" y="3065145"/>
            <a:ext cx="10943167" cy="863600"/>
          </a:xfrm>
        </p:spPr>
        <p:txBody>
          <a:bodyPr/>
          <a:p>
            <a:r>
              <a:rPr lang="en-US" altLang="zh-CN" sz="3600" b="1"/>
              <a:t>                               </a:t>
            </a:r>
            <a:r>
              <a:rPr lang="zh-CN" altLang="en-US" sz="3600" b="1"/>
              <a:t>全局</a:t>
            </a:r>
            <a:r>
              <a:rPr lang="en-US" altLang="zh-CN" sz="3600" b="1"/>
              <a:t>CSS</a:t>
            </a:r>
            <a:r>
              <a:rPr lang="zh-CN" altLang="en-US" sz="3600" b="1"/>
              <a:t>样式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媒体对象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在文本内容的左或右侧对齐图片（就像博客评论或 Twitter 消息等）。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2085340"/>
            <a:ext cx="10666095" cy="190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85" y="3994150"/>
            <a:ext cx="6594475" cy="268541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/>
              <a:t>插件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15" y="1125855"/>
            <a:ext cx="11601450" cy="5182870"/>
          </a:xfrm>
        </p:spPr>
        <p:txBody>
          <a:bodyPr/>
          <a:p>
            <a:pPr marL="0" indent="0">
              <a:buNone/>
            </a:pPr>
            <a:r>
              <a:rPr sz="2200" smtClean="0">
                <a:sym typeface="+mn-ea"/>
              </a:rPr>
              <a:t>Bootstrap的JavaScript插件可以单独导入到页面中，也可以一次性导入到页面中。因为Bootstrap中的JavaScript插件都是依赖于jQuery库，所以不论是单独导入还一次性导入之前必须先导入jQuery库</a:t>
            </a:r>
            <a:endParaRPr sz="2200" smtClean="0">
              <a:sym typeface="+mn-ea"/>
            </a:endParaRPr>
          </a:p>
          <a:p>
            <a:r>
              <a:rPr lang="zh-CN" sz="2200" b="1" smtClean="0">
                <a:sym typeface="+mn-ea"/>
              </a:rPr>
              <a:t>调用方法</a:t>
            </a:r>
            <a:endParaRPr lang="zh-CN" sz="2200" b="1" smtClean="0">
              <a:sym typeface="+mn-ea"/>
            </a:endParaRPr>
          </a:p>
          <a:p>
            <a:pPr marL="0" indent="0">
              <a:buNone/>
            </a:pPr>
            <a:r>
              <a:rPr lang="zh-CN" altLang="en-US" sz="2200">
                <a:sym typeface="+mn-ea"/>
              </a:rPr>
              <a:t>一、声明</a:t>
            </a:r>
            <a:r>
              <a:rPr lang="en-US" altLang="zh-CN" sz="2200">
                <a:sym typeface="+mn-ea"/>
              </a:rPr>
              <a:t>data</a:t>
            </a:r>
            <a:r>
              <a:rPr lang="zh-CN" altLang="en-US" sz="2200">
                <a:sym typeface="+mn-ea"/>
              </a:rPr>
              <a:t>属性触发方法</a:t>
            </a:r>
            <a:endParaRPr lang="zh-CN" altLang="en-US" sz="2200"/>
          </a:p>
          <a:p>
            <a:pPr marL="0" indent="0">
              <a:buNone/>
            </a:pPr>
            <a:r>
              <a:rPr lang="zh-CN" altLang="en-US" sz="2200">
                <a:sym typeface="+mn-ea"/>
              </a:rPr>
              <a:t>         只需要自定义</a:t>
            </a:r>
            <a:r>
              <a:rPr lang="en-US" altLang="zh-CN" sz="2200">
                <a:sym typeface="+mn-ea"/>
              </a:rPr>
              <a:t>data</a:t>
            </a:r>
            <a:r>
              <a:rPr lang="zh-CN" altLang="en-US" sz="2200">
                <a:sym typeface="+mn-ea"/>
              </a:rPr>
              <a:t>属性</a:t>
            </a:r>
            <a:r>
              <a:rPr lang="en-US" altLang="zh-CN" sz="2200">
                <a:sym typeface="+mn-ea"/>
              </a:rPr>
              <a:t>,data</a:t>
            </a:r>
            <a:r>
              <a:rPr lang="zh-CN" altLang="en-US" sz="2200">
                <a:sym typeface="+mn-ea"/>
              </a:rPr>
              <a:t>属性是</a:t>
            </a:r>
            <a:r>
              <a:rPr lang="en-US" altLang="zh-CN" sz="2200">
                <a:sym typeface="+mn-ea"/>
              </a:rPr>
              <a:t>bootstrap</a:t>
            </a:r>
            <a:r>
              <a:rPr lang="zh-CN" altLang="en-US" sz="2200">
                <a:sym typeface="+mn-ea"/>
              </a:rPr>
              <a:t>为触发动画效果的元素自定义的属性</a:t>
            </a:r>
            <a:endParaRPr lang="zh-CN" altLang="en-US" sz="2200">
              <a:sym typeface="+mn-ea"/>
            </a:endParaRPr>
          </a:p>
          <a:p>
            <a:pPr marL="0" indent="0">
              <a:buNone/>
            </a:pPr>
            <a:r>
              <a:rPr lang="zh-CN" altLang="en-US" sz="2200">
                <a:sym typeface="+mn-ea"/>
              </a:rPr>
              <a:t>二、JavaScript触发方法</a:t>
            </a:r>
            <a:endParaRPr lang="zh-CN" altLang="en-US" sz="2200">
              <a:sym typeface="+mn-ea"/>
            </a:endParaRPr>
          </a:p>
          <a:p>
            <a:pPr marL="0" indent="0">
              <a:buNone/>
            </a:pPr>
            <a:r>
              <a:rPr lang="zh-CN" altLang="en-US" sz="2200">
                <a:sym typeface="+mn-ea"/>
              </a:rPr>
              <a:t>       除了使用自定义属性触发动画效果之外，还可以通过JavaScript方法来触发。通过给触发元素挂接一个事件来触发。比如说给一个按钮挂接一个点击事件，从而触发动画效果</a:t>
            </a:r>
            <a:endParaRPr lang="zh-CN" altLang="en-US" sz="2200"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动画过渡（</a:t>
            </a:r>
            <a:r>
              <a:rPr lang="en-US" altLang="zh-CN" b="1"/>
              <a:t>t</a:t>
            </a:r>
            <a:r>
              <a:rPr lang="zh-CN" altLang="en-US" b="1"/>
              <a:t>ransition</a:t>
            </a:r>
            <a:r>
              <a:rPr lang="en-US" altLang="zh-CN" b="1"/>
              <a:t>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transition.js文件为Bootstrap具有过渡动画效果的组件提供了动画过渡效果。不过需要注意的是，这些过渡动画都是采用CSS3来实现的，所以IE6-8浏览器是不具备这些过渡动画效果的</a:t>
            </a:r>
            <a:endParaRPr lang="zh-CN" altLang="en-US"/>
          </a:p>
          <a:p>
            <a:r>
              <a:rPr lang="zh-CN" altLang="en-US"/>
              <a:t>默认情况之下，Bootstrap框架中以下组件使用了过渡动画效果：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☑ 模态弹出窗（Modal）的滑动和渐变效果；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☑ 选项卡（Tab）的渐变效果；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☑ 警告框（Alert）的渐变效果；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☑ 图片轮播（Carousel）的滑动效果。</a:t>
            </a:r>
            <a:endParaRPr lang="zh-CN" altLang="en-US"/>
          </a:p>
          <a:p>
            <a:r>
              <a:rPr lang="zh-CN" altLang="en-US"/>
              <a:t>使用方法：引入</a:t>
            </a:r>
            <a:r>
              <a:rPr lang="en-US" altLang="zh-CN"/>
              <a:t>transition.js,</a:t>
            </a:r>
            <a:r>
              <a:rPr lang="zh-CN" altLang="en-US"/>
              <a:t>为使用过度动画效果的最外层标签添加</a:t>
            </a:r>
            <a:r>
              <a:rPr lang="en-US" altLang="zh-CN">
                <a:solidFill>
                  <a:srgbClr val="FF0000"/>
                </a:solidFill>
              </a:rPr>
              <a:t>.fade</a:t>
            </a:r>
            <a:r>
              <a:rPr lang="zh-CN" altLang="en-US"/>
              <a:t>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模态框（</a:t>
            </a:r>
            <a:r>
              <a:rPr lang="en-US" altLang="zh-CN" b="1"/>
              <a:t>modal.js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Bootstrap框架中的模态弹出框，分别运用了“modal”（最外面遮罩层）、“modal-dialog”（弹出窗包裹层）和“modal-content”样式，而弹出窗真正的内容都放置在“modal-content”中，其主要又包括三个部分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en-US" altLang="zh-CN" sz="2000"/>
              <a:t>弹出框头部，一般使用“modal-header”表示，主要包括标题和关闭按钮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弹出框主体，一般使用“modal-body”表示，弹出框的主要内容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   弹出框脚部，一般使用“modal-footer”表示，主要放置操作按钮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4225290"/>
            <a:ext cx="8495030" cy="19018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901700"/>
            <a:ext cx="10942955" cy="5631815"/>
          </a:xfrm>
        </p:spPr>
        <p:txBody>
          <a:bodyPr/>
          <a:p>
            <a:r>
              <a:rPr lang="zh-CN" altLang="en-US"/>
              <a:t>bootstrap中的“模态弹出框”有以下几个特点：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1、模态弹出窗是</a:t>
            </a:r>
            <a:r>
              <a:rPr lang="zh-CN" altLang="en-US">
                <a:solidFill>
                  <a:srgbClr val="FF0000"/>
                </a:solidFill>
              </a:rPr>
              <a:t>固定</a:t>
            </a:r>
            <a:r>
              <a:rPr lang="zh-CN" altLang="en-US"/>
              <a:t>在浏览器中的。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2、在全屏状态下，</a:t>
            </a:r>
            <a:r>
              <a:rPr lang="zh-CN" altLang="en-US">
                <a:solidFill>
                  <a:srgbClr val="FF0000"/>
                </a:solidFill>
              </a:rPr>
              <a:t>modal-dialog</a:t>
            </a:r>
            <a:r>
              <a:rPr lang="zh-CN" altLang="en-US">
                <a:solidFill>
                  <a:schemeClr val="tx1"/>
                </a:solidFill>
              </a:rPr>
              <a:t>控制弹出窗的宽度状态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3、当浏览器视窗大于768px时，模态弹出窗的宽度为600px，当浏览器视窗小于</a:t>
            </a:r>
            <a:r>
              <a:rPr lang="en-US" altLang="zh-CN"/>
              <a:t>768px</a:t>
            </a:r>
            <a:r>
              <a:rPr lang="zh-CN" altLang="en-US"/>
              <a:t>时，</a:t>
            </a:r>
            <a:r>
              <a:rPr lang="zh-CN" altLang="en-US">
                <a:sym typeface="+mn-ea"/>
              </a:rPr>
              <a:t>模态弹出窗距离浏览器顶端和左右的距离均为</a:t>
            </a:r>
            <a:r>
              <a:rPr lang="en-US" altLang="zh-CN">
                <a:sym typeface="+mn-ea"/>
              </a:rPr>
              <a:t>10px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模态弹出框--触发模态弹出窗2种方法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模态弹出窗在页面加载完成时，是被隐藏在页面中的，只有通过一定的动作（事件）才能触发模态弹出窗的显示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b="1"/>
              <a:t>声名属性，触发方法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方法一：触发元素为</a:t>
            </a:r>
            <a:r>
              <a:rPr lang="en-US" altLang="zh-CN" sz="2000"/>
              <a:t>&lt;button&gt;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         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585" y="2589530"/>
            <a:ext cx="6562090" cy="4161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305" y="3586480"/>
            <a:ext cx="4399280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1、data-toggle属性值一般设置为要触发插件的名字，这里为modal(toggle中文翻译过来就是触发器)；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2、data-target属性值设置为CSS的选择器，一般为操作对象的ID值，因为ID值是唯一的值。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5010" y="1356995"/>
            <a:ext cx="8298180" cy="6591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方法二：</a:t>
            </a:r>
            <a:endParaRPr lang="zh-CN" altLang="en-US"/>
          </a:p>
          <a:p>
            <a:pPr algn="l"/>
            <a:r>
              <a:rPr lang="zh-CN" altLang="en-US"/>
              <a:t>        触发元素若为</a:t>
            </a:r>
            <a:r>
              <a:rPr lang="en-US" altLang="zh-CN"/>
              <a:t>&lt;a&gt;</a:t>
            </a:r>
            <a:r>
              <a:rPr lang="zh-CN" altLang="en-US"/>
              <a:t>，可以使用链接元素自带的href属性替代data-target属性，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260" y="2223770"/>
            <a:ext cx="7097395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97780" y="84455"/>
            <a:ext cx="6851650" cy="6689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00" y="1950085"/>
            <a:ext cx="4866005" cy="194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除了通过data-toggle和data-target</a:t>
            </a:r>
            <a:endParaRPr lang="zh-CN" altLang="en-US" sz="2000"/>
          </a:p>
          <a:p>
            <a:pPr algn="l"/>
            <a:r>
              <a:rPr lang="zh-CN" altLang="en-US" sz="2000"/>
              <a:t>来控制模态弹出窗之外，Bootstrap</a:t>
            </a:r>
            <a:endParaRPr lang="zh-CN" altLang="en-US" sz="2000"/>
          </a:p>
          <a:p>
            <a:pPr algn="l"/>
            <a:r>
              <a:rPr lang="zh-CN" altLang="en-US" sz="2000"/>
              <a:t>框架针对模态弹出框还提供了其他自</a:t>
            </a:r>
            <a:endParaRPr lang="zh-CN" altLang="en-US" sz="2000"/>
          </a:p>
          <a:p>
            <a:pPr algn="l"/>
            <a:r>
              <a:rPr lang="zh-CN" altLang="en-US" sz="2000"/>
              <a:t>定义data-属性，来控制模态弹出窗。</a:t>
            </a:r>
            <a:endParaRPr lang="zh-CN" altLang="en-US" sz="2000"/>
          </a:p>
          <a:p>
            <a:pPr algn="l"/>
            <a:r>
              <a:rPr lang="zh-CN" altLang="en-US" sz="2000"/>
              <a:t>比如说:是否有灰色背景modal-backdrop，</a:t>
            </a:r>
            <a:endParaRPr lang="zh-CN" altLang="en-US" sz="2000"/>
          </a:p>
          <a:p>
            <a:pPr algn="l"/>
            <a:r>
              <a:rPr lang="zh-CN" altLang="en-US" sz="2000"/>
              <a:t>是否可以按ESC键关闭模态弹出窗</a:t>
            </a:r>
            <a:endParaRPr lang="zh-CN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javascript </a:t>
            </a:r>
            <a:r>
              <a:rPr lang="zh-CN" altLang="en-US" b="1"/>
              <a:t>方法触发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2154555"/>
            <a:ext cx="5434330" cy="332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2154555"/>
            <a:ext cx="5245100" cy="27178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299460" y="2794000"/>
            <a:ext cx="3587115" cy="514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789805" y="3664585"/>
            <a:ext cx="2254885" cy="12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3905" y="1590675"/>
            <a:ext cx="7344410" cy="3520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1868805"/>
            <a:ext cx="3947160" cy="2501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715" y="1172845"/>
            <a:ext cx="983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模态弹出框参数设置（传入一个对象，通过设置对象的不同属性，改变模态框的属性）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第一个案例</a:t>
            </a:r>
            <a:endParaRPr lang="zh-CN" altLang="en-US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5720" y="875030"/>
            <a:ext cx="9157970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715" y="1172845"/>
            <a:ext cx="856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模态弹出框参数设置（通过传入字符串类型的参数改变模态框的触发状态）</a:t>
            </a:r>
            <a:endParaRPr lang="zh-CN" altLang="en-US" sz="20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1590675"/>
            <a:ext cx="6287770" cy="47796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模态框（</a:t>
            </a:r>
            <a:r>
              <a:rPr lang="en-US" altLang="zh-CN" b="1">
                <a:sym typeface="+mn-ea"/>
              </a:rPr>
              <a:t>modal.js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1784985"/>
            <a:ext cx="10942320" cy="4531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2495" y="1226820"/>
            <a:ext cx="7943215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Bootstrap 的模态框类提供了一些</a:t>
            </a:r>
            <a:r>
              <a:rPr lang="zh-CN" altLang="en-US" sz="2000">
                <a:solidFill>
                  <a:srgbClr val="FF0000"/>
                </a:solidFill>
              </a:rPr>
              <a:t>事件</a:t>
            </a:r>
            <a:r>
              <a:rPr lang="zh-CN" altLang="en-US" sz="2000"/>
              <a:t>用于监听并执行你自己的代码。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下拉菜单（ </a:t>
            </a:r>
            <a:r>
              <a:rPr lang="en-US" altLang="zh-CN" b="1"/>
              <a:t>dropdown.js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属性声名式用法</a:t>
            </a:r>
            <a:endParaRPr lang="zh-CN" altLang="en-US"/>
          </a:p>
          <a:p>
            <a:r>
              <a:rPr lang="zh-CN" altLang="en-US"/>
              <a:t>实现原理：</a:t>
            </a:r>
            <a:r>
              <a:rPr lang="zh-CN" altLang="en-US" sz="2000"/>
              <a:t>Dropdown插件加载时，对所有带 有“data-toggle=dropdown”样式的元素绑定了事件，用户单击带有“data-toggle=dropdown”样式的链接或按钮时， 会触发JavaScript事件代码。下拉菜单的父容器（带有</a:t>
            </a:r>
            <a:r>
              <a:rPr lang="en-US" altLang="zh-CN" sz="2000"/>
              <a:t>.dropdown</a:t>
            </a:r>
            <a:r>
              <a:rPr lang="zh-CN" altLang="en-US" sz="2000"/>
              <a:t>的</a:t>
            </a:r>
            <a:r>
              <a:rPr lang="en-US" altLang="zh-CN" sz="2000"/>
              <a:t>div</a:t>
            </a:r>
            <a:r>
              <a:rPr lang="zh-CN" altLang="en-US" sz="2000"/>
              <a:t>）会添加一个open类名，此时下拉菜单显示；再次单击时，JavaScript会删除刚添加的open类 名，此时下拉菜单将隐藏。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用法：Add data-toggle="dropdown" to a link or button to toggle a dropdown</a:t>
            </a:r>
            <a:endParaRPr lang="zh-CN" altLang="en-US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&lt;div class="dropdown"&gt;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&lt;a data-toggle="dropdown"&gt;下拉菜单触发器&lt;/a&gt;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&lt;ul class="dropdown-menu" role="menu" aria-labelledby="dLabel"&gt; ... &lt;/ul&gt;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&lt;/div&gt;</a:t>
            </a:r>
            <a:endParaRPr lang="zh-CN" altLang="en-US"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下拉菜单（ </a:t>
            </a:r>
            <a:r>
              <a:rPr lang="en-US" altLang="zh-CN" b="1">
                <a:sym typeface="+mn-ea"/>
              </a:rPr>
              <a:t>dropdown.js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>
                <a:sym typeface="+mn-ea"/>
              </a:rPr>
              <a:t>javascript </a:t>
            </a:r>
            <a:r>
              <a:rPr lang="zh-CN" altLang="en-US" sz="2000">
                <a:sym typeface="+mn-ea"/>
              </a:rPr>
              <a:t>方法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Regardless of whether you call your dropdown via JavaScript or instead use the data-api,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data-toggle="dropdown" </a:t>
            </a:r>
            <a:r>
              <a:rPr lang="zh-CN" altLang="en-US" sz="2000">
                <a:sym typeface="+mn-ea"/>
              </a:rPr>
              <a:t>is always required to be present on the dropdown's trigger element.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事件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All dropdown events are fired at the  .dropdown-menu's  parent element.</a:t>
            </a:r>
            <a:endParaRPr lang="zh-CN" altLang="en-US" sz="200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3232150"/>
            <a:ext cx="9370695" cy="2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5801995"/>
            <a:ext cx="971423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下拉菜单（</a:t>
            </a:r>
            <a:r>
              <a:rPr lang="en-US" altLang="zh-CN" b="1"/>
              <a:t>dropdown.js</a:t>
            </a:r>
            <a:r>
              <a:rPr lang="zh-CN" altLang="en-US" b="1"/>
              <a:t>）</a:t>
            </a:r>
            <a:endParaRPr lang="en-US" altLang="zh-CN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1054100"/>
            <a:ext cx="10015855" cy="286004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滚动监听 （scrollspy.js）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912495" y="1437005"/>
            <a:ext cx="10481310" cy="4079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1</a:t>
            </a:r>
            <a:r>
              <a:rPr lang="zh-CN" altLang="en-US" sz="2400"/>
              <a:t>、滚动监听的内容放置在具有</a:t>
            </a:r>
            <a:r>
              <a:rPr lang="en-US" altLang="zh-CN" sz="2400">
                <a:solidFill>
                  <a:srgbClr val="FF0000"/>
                </a:solidFill>
              </a:rPr>
              <a:t>data-spy="scroll"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en-US" altLang="zh-CN" sz="2400">
                <a:solidFill>
                  <a:schemeClr val="tx1"/>
                </a:solidFill>
              </a:rPr>
              <a:t>div</a:t>
            </a:r>
            <a:r>
              <a:rPr lang="zh-CN" altLang="en-US" sz="2400"/>
              <a:t>中</a:t>
            </a:r>
            <a:endParaRPr lang="zh-CN" altLang="en-US" sz="2400"/>
          </a:p>
          <a:p>
            <a:pPr algn="l"/>
            <a:endParaRPr lang="zh-CN" altLang="en-US" sz="2800"/>
          </a:p>
          <a:p>
            <a:pPr algn="l"/>
            <a:r>
              <a:rPr lang="en-US" altLang="zh-CN" sz="2400"/>
              <a:t>2</a:t>
            </a:r>
            <a:r>
              <a:rPr lang="zh-CN" altLang="en-US" sz="2400"/>
              <a:t>、导航条的</a:t>
            </a:r>
            <a:r>
              <a:rPr lang="zh-CN" altLang="en-US" sz="2400">
                <a:solidFill>
                  <a:srgbClr val="FF0000"/>
                </a:solidFill>
              </a:rPr>
              <a:t>锚点链接</a:t>
            </a:r>
            <a:r>
              <a:rPr lang="zh-CN" altLang="en-US" sz="2400"/>
              <a:t>对应监控对象内容元素的</a:t>
            </a:r>
            <a:r>
              <a:rPr lang="en-US" altLang="zh-CN" sz="2400">
                <a:solidFill>
                  <a:srgbClr val="FF0000"/>
                </a:solidFill>
              </a:rPr>
              <a:t>id</a:t>
            </a:r>
            <a:r>
              <a:rPr lang="zh-CN" altLang="en-US" sz="2400">
                <a:solidFill>
                  <a:srgbClr val="FF0000"/>
                </a:solidFill>
              </a:rPr>
              <a:t>值</a:t>
            </a:r>
            <a:endParaRPr lang="zh-CN" altLang="en-US" sz="2400">
              <a:solidFill>
                <a:srgbClr val="FF0000"/>
              </a:solidFill>
            </a:endParaRPr>
          </a:p>
          <a:p>
            <a:pPr algn="l"/>
            <a:endParaRPr lang="zh-CN" altLang="en-US" sz="2800"/>
          </a:p>
          <a:p>
            <a:pPr algn="l"/>
            <a:r>
              <a:rPr lang="en-US" altLang="zh-CN" sz="2400"/>
              <a:t>3</a:t>
            </a:r>
            <a:r>
              <a:rPr lang="zh-CN" altLang="en-US" sz="2400"/>
              <a:t>、监控过程中滚动条偏移位置</a:t>
            </a:r>
            <a:r>
              <a:rPr lang="zh-CN" altLang="en-US" sz="2400">
                <a:solidFill>
                  <a:srgbClr val="FF0000"/>
                </a:solidFill>
              </a:rPr>
              <a:t>data-offset="60"</a:t>
            </a:r>
            <a:endParaRPr lang="zh-CN" altLang="en-US" sz="2400">
              <a:solidFill>
                <a:srgbClr val="FF0000"/>
              </a:solidFill>
            </a:endParaRPr>
          </a:p>
          <a:p>
            <a:pPr algn="l"/>
            <a:endParaRPr lang="zh-CN" altLang="en-US" sz="2800"/>
          </a:p>
          <a:p>
            <a:pPr algn="l"/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将</a:t>
            </a:r>
            <a:r>
              <a:rPr lang="zh-CN" altLang="en-US" sz="2400">
                <a:sym typeface="+mn-ea"/>
              </a:rPr>
              <a:t>data-target 属性添加到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滚动监听的最外层元素</a:t>
            </a:r>
            <a:r>
              <a:rPr lang="zh-CN" altLang="en-US" sz="2400">
                <a:sym typeface="+mn-ea"/>
              </a:rPr>
              <a:t>上面，</a:t>
            </a:r>
            <a:r>
              <a:rPr lang="en-US" altLang="zh-CN" sz="2400">
                <a:sym typeface="+mn-ea"/>
              </a:rPr>
              <a:t>data-target</a:t>
            </a:r>
            <a:r>
              <a:rPr lang="zh-CN" altLang="en-US" sz="2400">
                <a:sym typeface="+mn-ea"/>
              </a:rPr>
              <a:t>的属性值为</a:t>
            </a:r>
            <a:r>
              <a:rPr lang="en-US" altLang="zh-CN" sz="2400">
                <a:sym typeface="+mn-ea"/>
              </a:rPr>
              <a:t>.nav</a:t>
            </a:r>
            <a:r>
              <a:rPr lang="zh-CN" altLang="en-US" sz="2400">
                <a:sym typeface="+mn-ea"/>
              </a:rPr>
              <a:t>元素的任意父元素的</a:t>
            </a:r>
            <a:r>
              <a:rPr lang="en-US" altLang="zh-CN" sz="2400">
                <a:sym typeface="+mn-ea"/>
              </a:rPr>
              <a:t>id</a:t>
            </a:r>
            <a:r>
              <a:rPr lang="zh-CN" altLang="en-US" sz="2400">
                <a:sym typeface="+mn-ea"/>
              </a:rPr>
              <a:t>值或类名</a:t>
            </a:r>
            <a:r>
              <a:rPr lang="zh-CN" altLang="en-US" sz="2400"/>
              <a:t>）</a:t>
            </a:r>
            <a:endParaRPr lang="zh-CN" altLang="en-US" sz="2400"/>
          </a:p>
          <a:p>
            <a:pPr algn="l"/>
            <a:endParaRPr lang="zh-CN" altLang="en-US" sz="2800"/>
          </a:p>
          <a:p>
            <a:pPr algn="l"/>
            <a:endParaRPr lang="zh-CN" altLang="en-US" sz="2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滚动监听 （scrollspy.js）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、为监控对象定义样式，设置容器大小（设置高度目的是为了产生垂直滚动条）。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还可以直接在body上进行滚动监控，此时要将滚动监控器（ data-spy="scroll" data-target="#guhanchen" data-offset="0" ）移到body上，而且导航nav一定要在body内部（注意：导航条必须设置为顶部固定样式（navbar-fixed-top））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0" y="1751330"/>
            <a:ext cx="5005070" cy="265620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选项卡（Tab</a:t>
            </a:r>
            <a:r>
              <a:rPr lang="en-US" altLang="zh-CN" b="1"/>
              <a:t>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Bootstrap框架中的选项卡主要有两部分内容组成：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 </a:t>
            </a:r>
            <a:r>
              <a:rPr lang="en-US" altLang="zh-CN" sz="2000"/>
              <a:t>1</a:t>
            </a:r>
            <a:r>
              <a:rPr lang="zh-CN" altLang="en-US" sz="2000"/>
              <a:t>、菜单项（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nav-tabs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</a:t>
            </a:r>
            <a:r>
              <a:rPr lang="en-US" altLang="zh-CN" sz="2000"/>
              <a:t>2</a:t>
            </a:r>
            <a:r>
              <a:rPr lang="zh-CN" altLang="en-US" sz="2000"/>
              <a:t>、内容面板（</a:t>
            </a:r>
            <a:r>
              <a:rPr lang="en-US" altLang="zh-CN" sz="2000"/>
              <a:t>.</a:t>
            </a:r>
            <a:r>
              <a:rPr lang="zh-CN" altLang="en-US" sz="2000"/>
              <a:t> tab-pane ）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47890" y="2597150"/>
            <a:ext cx="474027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</a:rPr>
              <a:t>       </a:t>
            </a:r>
            <a:r>
              <a:rPr lang="zh-CN" altLang="en-US" sz="2000">
                <a:solidFill>
                  <a:schemeClr val="tx1"/>
                </a:solidFill>
              </a:rPr>
              <a:t>选项卡中链接的锚点要与对应的面板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r>
              <a:rPr lang="zh-CN" altLang="en-US" sz="2000">
                <a:solidFill>
                  <a:schemeClr val="tx1"/>
                </a:solidFill>
              </a:rPr>
              <a:t>内容容器的ID相匹配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79640" y="3319780"/>
            <a:ext cx="4970780" cy="12077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  </a:t>
            </a:r>
            <a:r>
              <a:rPr lang="zh-CN" altLang="en-US"/>
              <a:t>为了让面板的隐藏与显示在切换的过程效果</a:t>
            </a:r>
            <a:endParaRPr lang="zh-CN" altLang="en-US"/>
          </a:p>
          <a:p>
            <a:pPr algn="l"/>
            <a:r>
              <a:rPr lang="zh-CN" altLang="en-US"/>
              <a:t>更流畅，可以在面板中添加类名 fade，让其</a:t>
            </a:r>
            <a:endParaRPr lang="zh-CN" altLang="en-US"/>
          </a:p>
          <a:p>
            <a:pPr algn="l"/>
            <a:r>
              <a:rPr lang="zh-CN" altLang="en-US"/>
              <a:t>产生渐入的效果。最初的默认显示的内容面板</a:t>
            </a:r>
            <a:endParaRPr lang="zh-CN" altLang="en-US"/>
          </a:p>
          <a:p>
            <a:pPr algn="l"/>
            <a:r>
              <a:rPr lang="zh-CN" altLang="en-US"/>
              <a:t>要加上 in类名，不然其内容用户无法看到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2597150"/>
            <a:ext cx="6903085" cy="41852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79640" y="4690110"/>
            <a:ext cx="4676140" cy="2030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属性方式触发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 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data-target</a:t>
            </a:r>
            <a:r>
              <a:rPr lang="zh-CN" altLang="en-US">
                <a:sym typeface="+mn-ea"/>
              </a:rPr>
              <a:t>="对应内容面板的选择符(一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般是ID)";如果是链接的话，还可以通过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href</a:t>
            </a:r>
            <a:r>
              <a:rPr lang="zh-CN" altLang="en-US">
                <a:sym typeface="+mn-ea"/>
              </a:rPr>
              <a:t>=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"对应内容面板的选择符(一般是ID)"的， 主要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起的作用是用户点击的时候能找到该选择符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所对应的面板内容 tab-pane。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选项卡（Tab</a:t>
            </a:r>
            <a:r>
              <a:rPr lang="en-US" altLang="zh-CN" b="1">
                <a:sym typeface="+mn-ea"/>
              </a:rPr>
              <a:t>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javascript</a:t>
            </a:r>
            <a:r>
              <a:rPr lang="zh-CN" altLang="en-US">
                <a:solidFill>
                  <a:schemeClr val="tx1"/>
                </a:solidFill>
              </a:rPr>
              <a:t>的方式触发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在每个链接的单击事件中调用tab("show")方法，显示对应的标签面板内容。删除HTML中自定义的 data-toggle="tab" 或 data-toggle="pill" 的属性，然后通过下面的脚本来调用：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    $(function(){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$("#myTab a").click(function(e){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    e.preventDefault();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    $(this).tab("show");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});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</a:rPr>
              <a:t>    })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选项卡（Tab</a:t>
            </a:r>
            <a:r>
              <a:rPr lang="en-US" altLang="zh-CN" b="1">
                <a:sym typeface="+mn-ea"/>
              </a:rPr>
              <a:t>.js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0" y="1125855"/>
            <a:ext cx="9526270" cy="3237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65" y="4775200"/>
            <a:ext cx="760222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&lt;!&lt;!DOCTYPE html&gt;</a:t>
            </a:r>
            <a:endParaRPr lang="en-US" altLang="zh-CN" sz="2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DOCTYPE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标签是一种标准通用标记语言的文档类型声明，它的目的是要告诉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标准通用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标记语言解析器，它应该使用什么样的文档类型定义（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DTD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）来解析文档。</a:t>
            </a:r>
            <a:endParaRPr lang="zh-CN" altLang="en-US" sz="2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&lt;meta http-equiv="X-UA-Compatible" content="IE=edge"&gt;</a:t>
            </a:r>
            <a:endParaRPr lang="en-US" altLang="zh-CN" sz="2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Bootstrap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不支持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的兼容模式，为了让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运行最新的渲染模式，建议将此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&lt;meta&gt;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标签引入到页面中</a:t>
            </a: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br>
              <a:rPr lang="zh-CN" altLang="en-US" sz="2200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200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user-scalable - </a:t>
            </a:r>
            <a:r>
              <a:rPr lang="zh-CN" altLang="en-US" sz="2200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用户是否可以手动缩放 </a:t>
            </a:r>
            <a:endParaRPr lang="zh-CN" altLang="en-US" sz="2200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 sz="2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2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提示框（</a:t>
            </a:r>
            <a:r>
              <a:rPr lang="en-US" altLang="zh-CN" sz="3200" b="1"/>
              <a:t>tooltip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7" y="1125538"/>
            <a:ext cx="10943167" cy="5183187"/>
          </a:xfrm>
        </p:spPr>
        <p:txBody>
          <a:bodyPr/>
          <a:p>
            <a:r>
              <a:rPr lang="zh-CN" altLang="en-US"/>
              <a:t>结构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295" y="1125855"/>
            <a:ext cx="7984490" cy="1463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" y="2588895"/>
            <a:ext cx="9418955" cy="2584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465" y="5316220"/>
            <a:ext cx="941768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通过 </a:t>
            </a:r>
            <a:r>
              <a:rPr lang="zh-CN" altLang="en-US">
                <a:solidFill>
                  <a:srgbClr val="FF0000"/>
                </a:solidFill>
              </a:rPr>
              <a:t>title</a:t>
            </a:r>
            <a:r>
              <a:rPr lang="zh-CN" altLang="en-US"/>
              <a:t> 属性的值来定义提示信息</a:t>
            </a:r>
            <a:endParaRPr lang="zh-CN" altLang="en-US"/>
          </a:p>
          <a:p>
            <a:pPr algn="l"/>
            <a:r>
              <a:rPr lang="zh-CN" altLang="en-US"/>
              <a:t>通过 </a:t>
            </a:r>
            <a:r>
              <a:rPr lang="zh-CN" altLang="en-US">
                <a:solidFill>
                  <a:srgbClr val="FF0000"/>
                </a:solidFill>
              </a:rPr>
              <a:t>data-placement </a:t>
            </a:r>
            <a:r>
              <a:rPr lang="zh-CN" altLang="en-US"/>
              <a:t>自定义属性来控制提示信息框的位置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自定义属性</a:t>
            </a:r>
            <a:r>
              <a:rPr lang="zh-CN" altLang="en-US">
                <a:solidFill>
                  <a:srgbClr val="FF0000"/>
                </a:solidFill>
              </a:rPr>
              <a:t>data-toggle="tooltip"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提示框（</a:t>
            </a:r>
            <a:r>
              <a:rPr lang="en-US" altLang="zh-CN" b="1">
                <a:sym typeface="+mn-ea"/>
              </a:rPr>
              <a:t>tooltip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触发方法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Bootstrap框架中的提示框的触发方式和前面介绍的插件略有不同。不能直接通过自定义的属性 data- 来触发。还必须得依赖于JavaScript的代码触发，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触发代码：   $('[data-toggle="tooltip"]').tooltip();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弹出框（</a:t>
            </a:r>
            <a:r>
              <a:rPr lang="en-US" altLang="zh-CN" b="1"/>
              <a:t>popover.js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345" y="1125855"/>
            <a:ext cx="4352925" cy="1361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8060" y="2487295"/>
            <a:ext cx="10396855" cy="659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弹出框Popover和提示框tooltip相比，多了一个content内容，在此使用 data-content 来定义弹出框中的内容，弹出框</a:t>
            </a:r>
            <a:r>
              <a:rPr lang="en-US" altLang="zh-CN"/>
              <a:t>data-toggle</a:t>
            </a:r>
            <a:r>
              <a:rPr lang="zh-CN" altLang="en-US"/>
              <a:t>属性值为</a:t>
            </a:r>
            <a:r>
              <a:rPr lang="en-US" altLang="zh-CN"/>
              <a:t>popover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3300095"/>
            <a:ext cx="630999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弹出框（</a:t>
            </a:r>
            <a:r>
              <a:rPr lang="en-US" altLang="zh-CN" b="1">
                <a:sym typeface="+mn-ea"/>
              </a:rPr>
              <a:t>popover.js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触发方法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Bootstrap框架中触发弹出框和提示框一样，不能直接通过HTML的自定义data属性来触发。需要依赖于JavaScript脚本。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触发方法： $('[data-toggle="popover"]').popover();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/>
              <a:t>提示框和弹出框的不同：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、提示框 （tooltip） 的默认触发事件是 hover ，而弹出框 （popover ）是 click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、提示框 tooltip 只有一个内容(title)，而弹出框不仅可以设置标题（title）还可以设置内容(content)</a:t>
            </a:r>
            <a:endParaRPr lang="zh-CN" altLang="en-US" sz="2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警告框（</a:t>
            </a:r>
            <a:r>
              <a:rPr lang="en-US" altLang="zh-CN" b="1"/>
              <a:t>alert.js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如果通过自定义的HTML属性（声明式）来触发警告框，需要在关闭按钮上设置自定义属性</a:t>
            </a:r>
            <a:r>
              <a:rPr lang="zh-CN" altLang="en-US" sz="2000">
                <a:solidFill>
                  <a:srgbClr val="FF0000"/>
                </a:solidFill>
              </a:rPr>
              <a:t>data-dismiss="alert"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通过JavaScript方法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2192655"/>
            <a:ext cx="9803130" cy="2019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5067935"/>
            <a:ext cx="385762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05" y="4141470"/>
            <a:ext cx="7453630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按钮（</a:t>
            </a:r>
            <a:r>
              <a:rPr lang="en-US" altLang="zh-CN" b="1"/>
              <a:t>button.js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通过</a:t>
            </a:r>
            <a:r>
              <a:rPr lang="zh-CN" altLang="en-US">
                <a:solidFill>
                  <a:srgbClr val="FF0000"/>
                </a:solidFill>
              </a:rPr>
              <a:t>data-loading-text</a:t>
            </a:r>
            <a:r>
              <a:rPr lang="en-US" altLang="zh-CN">
                <a:solidFill>
                  <a:srgbClr val="FF0000"/>
                </a:solidFill>
              </a:rPr>
              <a:t>=”loading”</a:t>
            </a:r>
            <a:r>
              <a:rPr lang="zh-CN" altLang="en-US"/>
              <a:t>属性定义正在加载的文本信息，</a:t>
            </a:r>
            <a:r>
              <a:rPr lang="zh-CN" altLang="en-US">
                <a:solidFill>
                  <a:srgbClr val="FF0000"/>
                </a:solidFill>
              </a:rPr>
              <a:t>data-complete-text="Loading finished"</a:t>
            </a:r>
            <a:r>
              <a:rPr lang="zh-CN" altLang="en-US">
                <a:sym typeface="+mn-ea"/>
              </a:rPr>
              <a:t>属性定义加载完成的文本信息</a:t>
            </a:r>
            <a:endParaRPr lang="zh-CN" altLang="en-US">
              <a:sym typeface="+mn-ea"/>
            </a:endParaRPr>
          </a:p>
          <a:p>
            <a:r>
              <a:rPr lang="zh-CN" altLang="en-US"/>
              <a:t>通过JavaScript给按钮挂接一个事件，在事件中给按钮添加</a:t>
            </a:r>
            <a:r>
              <a:rPr lang="zh-CN" altLang="en-US">
                <a:solidFill>
                  <a:srgbClr val="FF0000"/>
                </a:solidFill>
              </a:rPr>
              <a:t>button("loading")</a:t>
            </a:r>
            <a:r>
              <a:rPr lang="zh-CN" altLang="en-US"/>
              <a:t>方法来激活按钮的</a:t>
            </a:r>
            <a:r>
              <a:rPr lang="zh-CN" altLang="en-US">
                <a:solidFill>
                  <a:schemeClr val="tx1"/>
                </a:solidFill>
              </a:rPr>
              <a:t>加载状态</a:t>
            </a:r>
            <a:r>
              <a:rPr lang="zh-CN" altLang="en-US"/>
              <a:t>，（注意：</a:t>
            </a:r>
            <a:r>
              <a:rPr lang="zh-CN" altLang="en-US">
                <a:solidFill>
                  <a:srgbClr val="00B050"/>
                </a:solidFill>
              </a:rPr>
              <a:t>无法直接通过声明</a:t>
            </a:r>
            <a:r>
              <a:rPr lang="en-US" altLang="zh-CN">
                <a:solidFill>
                  <a:srgbClr val="00B050"/>
                </a:solidFill>
              </a:rPr>
              <a:t>data</a:t>
            </a:r>
            <a:r>
              <a:rPr lang="zh-CN" altLang="en-US">
                <a:solidFill>
                  <a:srgbClr val="00B050"/>
                </a:solidFill>
              </a:rPr>
              <a:t>属性的方式触发此效果</a:t>
            </a:r>
            <a:r>
              <a:rPr lang="zh-CN" altLang="en-US"/>
              <a:t>），然后发送网络请求，请求成功后的回调中给按钮</a:t>
            </a:r>
            <a:r>
              <a:rPr lang="zh-CN" altLang="en-US">
                <a:sym typeface="+mn-ea"/>
              </a:rPr>
              <a:t>添加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button("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complete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")</a:t>
            </a:r>
            <a:r>
              <a:rPr lang="zh-CN" altLang="en-US">
                <a:sym typeface="+mn-ea"/>
              </a:rPr>
              <a:t>方法来激活按钮的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完成状态，同时</a:t>
            </a:r>
            <a:r>
              <a:rPr lang="zh-CN" altLang="en-US">
                <a:sym typeface="+mn-ea"/>
              </a:rPr>
              <a:t>按钮添加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button("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reset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")</a:t>
            </a:r>
            <a:r>
              <a:rPr lang="zh-CN" altLang="en-US">
                <a:sym typeface="+mn-ea"/>
              </a:rPr>
              <a:t>方法来重置按钮的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状态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按钮（</a:t>
            </a:r>
            <a:r>
              <a:rPr lang="en-US" altLang="zh-CN" b="1">
                <a:sym typeface="+mn-ea"/>
              </a:rPr>
              <a:t>button.js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模拟单选择按钮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 通过一组按钮来实现单选择操作，通过给</a:t>
            </a:r>
            <a:r>
              <a:rPr lang="zh-CN" altLang="en-US" sz="2000">
                <a:solidFill>
                  <a:srgbClr val="FF0000"/>
                </a:solidFill>
              </a:rPr>
              <a:t>按钮组</a:t>
            </a:r>
            <a:r>
              <a:rPr lang="zh-CN" altLang="en-US" sz="2000"/>
              <a:t>自定义属性data-toggle="buttons"实现，</a:t>
            </a:r>
            <a:r>
              <a:rPr lang="zh-CN" altLang="en-US" sz="2000">
                <a:solidFill>
                  <a:srgbClr val="00B050"/>
                </a:solidFill>
              </a:rPr>
              <a:t>无需借助JavaScript代码来触发</a:t>
            </a:r>
            <a:endParaRPr lang="zh-CN" altLang="en-US" sz="20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2225" y="2808605"/>
            <a:ext cx="6871335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&lt;div class="btn-group"</a:t>
            </a:r>
            <a:r>
              <a:rPr lang="zh-CN" altLang="en-US">
                <a:solidFill>
                  <a:srgbClr val="FF0000"/>
                </a:solidFill>
              </a:rPr>
              <a:t> data-toggle="buttons"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&lt;button class="btn btn-primary"&gt;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&lt;input</a:t>
            </a:r>
            <a:r>
              <a:rPr lang="zh-CN" altLang="en-US">
                <a:solidFill>
                  <a:srgbClr val="FF0000"/>
                </a:solidFill>
              </a:rPr>
              <a:t> type="radio"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name="options" id="options1"&gt;男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&lt;/button&gt;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&lt;button class="btn btn-primary"&gt;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&lt;input </a:t>
            </a:r>
            <a:r>
              <a:rPr lang="zh-CN" altLang="en-US">
                <a:solidFill>
                  <a:srgbClr val="FF0000"/>
                </a:solidFill>
              </a:rPr>
              <a:t>type="radio"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name="options" id="options2"&gt;女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&lt;/button&gt;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&lt;button class="btn btn-primary"&gt;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&lt;input </a:t>
            </a:r>
            <a:r>
              <a:rPr lang="zh-CN" altLang="en-US">
                <a:solidFill>
                  <a:srgbClr val="FF0000"/>
                </a:solidFill>
              </a:rPr>
              <a:t>type="radio"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name="options" id="options3"&gt;未知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&lt;/button&gt;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&lt;/div&gt;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3460115"/>
            <a:ext cx="2778125" cy="90932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b="1">
                <a:sym typeface="+mn-ea"/>
              </a:rPr>
            </a:br>
            <a:r>
              <a:rPr lang="zh-CN" altLang="en-US" b="1">
                <a:sym typeface="+mn-ea"/>
              </a:rPr>
              <a:t>按钮（</a:t>
            </a:r>
            <a:r>
              <a:rPr lang="en-US" altLang="zh-CN" b="1">
                <a:sym typeface="+mn-ea"/>
              </a:rPr>
              <a:t>button.js</a:t>
            </a:r>
            <a:r>
              <a:rPr lang="zh-CN" altLang="en-US" b="1">
                <a:sym typeface="+mn-ea"/>
              </a:rPr>
              <a:t>）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模拟复选择按钮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2000"/>
              <a:t> 使用按钮组来模拟复选按钮和模拟单选按钮是一样的，具有同等效果，也是通过在按钮组上自定义data-toggle="buttons"来实现。唯一不同的是，将input[type="radio"]换成input[type="checkbox"]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832350" y="2807335"/>
            <a:ext cx="6734810" cy="3931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&lt;div class="btn-group" </a:t>
            </a:r>
            <a:r>
              <a:rPr lang="zh-CN" altLang="en-US">
                <a:solidFill>
                  <a:srgbClr val="FF0000"/>
                </a:solidFill>
              </a:rPr>
              <a:t>data-toggle="buttons"</a:t>
            </a:r>
            <a:r>
              <a:rPr lang="zh-CN" altLang="en-US"/>
              <a:t>&gt;</a:t>
            </a:r>
            <a:endParaRPr lang="zh-CN" altLang="en-US"/>
          </a:p>
          <a:p>
            <a:pPr algn="l"/>
            <a:r>
              <a:rPr lang="zh-CN" altLang="en-US"/>
              <a:t>    &lt;button class="btn btn-primary"&gt;</a:t>
            </a:r>
            <a:endParaRPr lang="zh-CN" altLang="en-US"/>
          </a:p>
          <a:p>
            <a:pPr algn="l"/>
            <a:r>
              <a:rPr lang="zh-CN" altLang="en-US"/>
              <a:t>        &lt;input </a:t>
            </a:r>
            <a:r>
              <a:rPr lang="zh-CN" altLang="en-US">
                <a:solidFill>
                  <a:srgbClr val="FF0000"/>
                </a:solidFill>
              </a:rPr>
              <a:t>type="checkbox"</a:t>
            </a:r>
            <a:r>
              <a:rPr lang="zh-CN" altLang="en-US"/>
              <a:t> name="options" id="options5"&gt;电影</a:t>
            </a:r>
            <a:endParaRPr lang="zh-CN" altLang="en-US"/>
          </a:p>
          <a:p>
            <a:pPr algn="l"/>
            <a:r>
              <a:rPr lang="zh-CN" altLang="en-US"/>
              <a:t>    &lt;/button&gt;</a:t>
            </a:r>
            <a:endParaRPr lang="zh-CN" altLang="en-US"/>
          </a:p>
          <a:p>
            <a:pPr algn="l"/>
            <a:r>
              <a:rPr lang="zh-CN" altLang="en-US"/>
              <a:t>    &lt;button class="btn btn-primary"&gt;</a:t>
            </a:r>
            <a:endParaRPr lang="zh-CN" altLang="en-US"/>
          </a:p>
          <a:p>
            <a:pPr algn="l"/>
            <a:r>
              <a:rPr lang="zh-CN" altLang="en-US"/>
              <a:t>        &lt;input </a:t>
            </a:r>
            <a:r>
              <a:rPr lang="zh-CN" altLang="en-US">
                <a:solidFill>
                  <a:srgbClr val="FF0000"/>
                </a:solidFill>
              </a:rPr>
              <a:t>type="checkbox"</a:t>
            </a:r>
            <a:r>
              <a:rPr lang="zh-CN" altLang="en-US"/>
              <a:t> name="options" id="options6"&gt;音乐</a:t>
            </a:r>
            <a:endParaRPr lang="zh-CN" altLang="en-US"/>
          </a:p>
          <a:p>
            <a:pPr algn="l"/>
            <a:r>
              <a:rPr lang="zh-CN" altLang="en-US"/>
              <a:t>    &lt;/button&gt;</a:t>
            </a:r>
            <a:endParaRPr lang="zh-CN" altLang="en-US"/>
          </a:p>
          <a:p>
            <a:pPr algn="l"/>
            <a:r>
              <a:rPr lang="zh-CN" altLang="en-US"/>
              <a:t>    &lt;button class="btn btn-primary"&gt;</a:t>
            </a:r>
            <a:endParaRPr lang="zh-CN" altLang="en-US"/>
          </a:p>
          <a:p>
            <a:pPr algn="l"/>
            <a:r>
              <a:rPr lang="zh-CN" altLang="en-US"/>
              <a:t>        &lt;input </a:t>
            </a:r>
            <a:r>
              <a:rPr lang="zh-CN" altLang="en-US">
                <a:solidFill>
                  <a:srgbClr val="FF0000"/>
                </a:solidFill>
              </a:rPr>
              <a:t>type="checkbox" </a:t>
            </a:r>
            <a:r>
              <a:rPr lang="zh-CN" altLang="en-US"/>
              <a:t>name="options" id="options7"&gt;游戏</a:t>
            </a:r>
            <a:endParaRPr lang="zh-CN" altLang="en-US"/>
          </a:p>
          <a:p>
            <a:pPr algn="l"/>
            <a:r>
              <a:rPr lang="zh-CN" altLang="en-US"/>
              <a:t>    &lt;/button&gt;</a:t>
            </a:r>
            <a:endParaRPr lang="zh-CN" altLang="en-US"/>
          </a:p>
          <a:p>
            <a:pPr algn="l"/>
            <a:r>
              <a:rPr lang="zh-CN" altLang="en-US"/>
              <a:t>    &lt;button class="btn btn-primary"&gt;</a:t>
            </a:r>
            <a:endParaRPr lang="zh-CN" altLang="en-US"/>
          </a:p>
          <a:p>
            <a:pPr algn="l"/>
            <a:r>
              <a:rPr lang="zh-CN" altLang="en-US"/>
              <a:t>        &lt;input</a:t>
            </a:r>
            <a:r>
              <a:rPr lang="zh-CN" altLang="en-US">
                <a:solidFill>
                  <a:srgbClr val="FF0000"/>
                </a:solidFill>
              </a:rPr>
              <a:t> type="checkbox"</a:t>
            </a:r>
            <a:r>
              <a:rPr lang="zh-CN" altLang="en-US"/>
              <a:t> name="options" id="options8"&gt;摄影</a:t>
            </a:r>
            <a:endParaRPr lang="zh-CN" altLang="en-US"/>
          </a:p>
          <a:p>
            <a:pPr algn="l"/>
            <a:r>
              <a:rPr lang="zh-CN" altLang="en-US"/>
              <a:t>    &lt;/button&gt;</a:t>
            </a:r>
            <a:endParaRPr lang="zh-CN" altLang="en-US"/>
          </a:p>
          <a:p>
            <a:pPr algn="l"/>
            <a:r>
              <a:rPr lang="zh-CN" altLang="en-US"/>
              <a:t>&lt;/div&gt;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3642360"/>
            <a:ext cx="3844925" cy="87693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按钮（</a:t>
            </a:r>
            <a:r>
              <a:rPr lang="en-US" altLang="zh-CN" b="1">
                <a:sym typeface="+mn-ea"/>
              </a:rPr>
              <a:t>button.js</a:t>
            </a:r>
            <a:r>
              <a:rPr lang="zh-CN" altLang="en-US" b="1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按钮状态切换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   </a:t>
            </a:r>
            <a:r>
              <a:rPr lang="zh-CN" altLang="en-US" sz="2000">
                <a:solidFill>
                  <a:srgbClr val="FF0000"/>
                </a:solidFill>
              </a:rPr>
              <a:t>data-toggle="button" </a:t>
            </a:r>
            <a:r>
              <a:rPr lang="zh-CN" altLang="en-US" sz="2000"/>
              <a:t> 属性还可以激活按钮的行为状态，实现在</a:t>
            </a:r>
            <a:r>
              <a:rPr lang="zh-CN" altLang="en-US" sz="2000">
                <a:solidFill>
                  <a:srgbClr val="FF0000"/>
                </a:solidFill>
              </a:rPr>
              <a:t>激活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未激活</a:t>
            </a:r>
            <a:r>
              <a:rPr lang="zh-CN" altLang="en-US" sz="2000"/>
              <a:t>之间进行状态切换（注意不是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data-toggle="button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"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/>
              <a:t>    javascript</a:t>
            </a:r>
            <a:r>
              <a:rPr lang="zh-CN" altLang="en-US"/>
              <a:t>用法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zh-CN" altLang="en-US" sz="2000"/>
              <a:t>  $("#mybutton").button("</a:t>
            </a:r>
            <a:r>
              <a:rPr lang="zh-CN" altLang="en-US" sz="2000">
                <a:solidFill>
                  <a:srgbClr val="FF0000"/>
                </a:solidFill>
              </a:rPr>
              <a:t>任意字符参数名</a:t>
            </a:r>
            <a:r>
              <a:rPr lang="zh-CN" altLang="en-US" sz="2000"/>
              <a:t>")， 设置按钮上显示的文本值为属性</a:t>
            </a:r>
            <a:r>
              <a:rPr lang="en-US" altLang="zh-CN" sz="2000"/>
              <a:t>“data-</a:t>
            </a:r>
            <a:r>
              <a:rPr lang="zh-CN" altLang="en-US" sz="2000">
                <a:solidFill>
                  <a:srgbClr val="FF0000"/>
                </a:solidFill>
              </a:rPr>
              <a:t>任意字符参数名</a:t>
            </a:r>
            <a:r>
              <a:rPr lang="en-US" altLang="zh-CN" sz="2000"/>
              <a:t>-text”</a:t>
            </a:r>
            <a:r>
              <a:rPr lang="zh-CN" altLang="en-US" sz="2000"/>
              <a:t>的属性值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235075" y="3236595"/>
            <a:ext cx="886841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&lt;button   type="button"   </a:t>
            </a:r>
            <a:r>
              <a:rPr lang="zh-CN" altLang="en-US">
                <a:solidFill>
                  <a:srgbClr val="FF0000"/>
                </a:solidFill>
              </a:rPr>
              <a:t>data-toggle="button"</a:t>
            </a:r>
            <a:r>
              <a:rPr lang="zh-CN" altLang="en-US"/>
              <a:t>   class="btn btn-primary"&gt;确认&lt;/button&gt;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4920" y="2252345"/>
            <a:ext cx="1189355" cy="85217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手风琴（</a:t>
            </a:r>
            <a:r>
              <a:rPr lang="en-US" altLang="zh-CN"/>
              <a:t>collapse.js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  使用 </a:t>
            </a:r>
            <a:r>
              <a:rPr lang="zh-CN" altLang="en-US" sz="2000">
                <a:solidFill>
                  <a:srgbClr val="FF0000"/>
                </a:solidFill>
              </a:rPr>
              <a:t>panel </a:t>
            </a:r>
            <a:r>
              <a:rPr lang="zh-CN" altLang="en-US" sz="2000"/>
              <a:t>的 </a:t>
            </a:r>
            <a:r>
              <a:rPr lang="zh-CN" altLang="en-US" sz="2000">
                <a:solidFill>
                  <a:srgbClr val="FF0000"/>
                </a:solidFill>
              </a:rPr>
              <a:t>panel-title</a:t>
            </a:r>
            <a:r>
              <a:rPr lang="zh-CN" altLang="en-US" sz="2000"/>
              <a:t> 做为触发元素，使用</a:t>
            </a:r>
            <a:r>
              <a:rPr lang="zh-CN" altLang="en-US" sz="2000">
                <a:solidFill>
                  <a:srgbClr val="FF0000"/>
                </a:solidFill>
              </a:rPr>
              <a:t>panel-body</a:t>
            </a:r>
            <a:r>
              <a:rPr lang="zh-CN" altLang="en-US" sz="2000"/>
              <a:t>的父元素作为折叠区；</a:t>
            </a:r>
            <a:endParaRPr lang="zh-CN" altLang="en-US" sz="2000"/>
          </a:p>
          <a:p>
            <a:r>
              <a:rPr lang="zh-CN" altLang="en-US" sz="2000"/>
              <a:t>  使用一个 </a:t>
            </a:r>
            <a:r>
              <a:rPr lang="zh-CN" altLang="en-US" sz="2000">
                <a:solidFill>
                  <a:srgbClr val="FF0000"/>
                </a:solidFill>
              </a:rPr>
              <a:t>panel-group </a:t>
            </a:r>
            <a:r>
              <a:rPr lang="zh-CN" altLang="en-US" sz="2000"/>
              <a:t>来包含多个 panel，从而实现手风琴效果；</a:t>
            </a:r>
            <a:endParaRPr lang="zh-CN" altLang="en-US" sz="2000"/>
          </a:p>
          <a:p>
            <a:r>
              <a:rPr lang="zh-CN" altLang="en-US" sz="2000"/>
              <a:t>  定义</a:t>
            </a:r>
            <a:r>
              <a:rPr lang="zh-CN" altLang="en-US" sz="2000">
                <a:solidFill>
                  <a:srgbClr val="FF0000"/>
                </a:solidFill>
              </a:rPr>
              <a:t>data-parent</a:t>
            </a:r>
            <a:r>
              <a:rPr lang="zh-CN" altLang="en-US" sz="2000"/>
              <a:t>属性，实现点击其中一个元素时，关闭所有的折叠区，再打开所单击的区域，</a:t>
            </a:r>
            <a:r>
              <a:rPr sz="2000"/>
              <a:t>data-parent 属性的值对应 panel-group样式元素的ID</a:t>
            </a:r>
            <a:endParaRPr sz="2000"/>
          </a:p>
          <a:p>
            <a:r>
              <a:rPr sz="2000"/>
              <a:t>触发元素需要指定 data-toggle，并且值为 collapse</a:t>
            </a:r>
            <a:r>
              <a:rPr lang="zh-CN" sz="2000"/>
              <a:t>，同时需要指定 data-target属性，属性的值对应 panel-body 的父元素的ID或者其他样式标识符。</a:t>
            </a:r>
            <a:endParaRPr 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165" y="3826510"/>
            <a:ext cx="5226050" cy="2919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第一个案例（</a:t>
            </a:r>
            <a:r>
              <a:rPr lang="en-US" altLang="zh-CN" b="1"/>
              <a:t>viewport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125855"/>
            <a:ext cx="10942955" cy="5375275"/>
          </a:xfrm>
        </p:spPr>
        <p:txBody>
          <a:bodyPr/>
          <a:p>
            <a:r>
              <a:rPr lang="zh-CN" altLang="en-US" sz="1800">
                <a:sym typeface="+mn-ea"/>
              </a:rPr>
              <a:t>移动端和桌面端不一样，它有2个视口(viewport)：可见视口(visual viewport)和 布局视口(layout viewport).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想象下现在有一张不会改变尺寸和形状的大图片，你手里拿着一个中空的框子(砸空你手机的屏幕)，透过它你可以看到这张图片，并且这个框框的周围是用不透明的材料做成的，你只能通过中间的洞去看这张图片。你可以移动这个框子，靠近自己的眼睛的话可以看到更多的图片区域，也可以使它远离自己的眼睛，从而只看到这张图片的一部分小区域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>
                <a:sym typeface="+mn-ea"/>
              </a:rPr>
              <a:t>那张不可改变形状和尺寸的图片=布局视口(layout viewport)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>
                <a:sym typeface="+mn-ea"/>
              </a:rPr>
              <a:t>你手中的中空的框子=可见视口(visual viewport)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>
                <a:sym typeface="+mn-ea"/>
              </a:rPr>
              <a:t>也就是说我们在移动端用手指来缩放屏幕，其实改变的是可见视口(visual viewport)的尺寸，而布局视口(layout viewport)总是保持不变。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图片轮番（</a:t>
            </a:r>
            <a:r>
              <a:rPr lang="en-US" altLang="zh-CN" b="1"/>
              <a:t>carousel.js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一个轮播图片主要包括三个部分：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、轮播的图片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、轮播图片的计数器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、轮播图片的控制器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固定定位（</a:t>
            </a:r>
            <a:r>
              <a:rPr lang="en-US" altLang="zh-CN" b="1"/>
              <a:t>affix.js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Affix 插件可以对任何元素进行固定定位，通过自定义属性 data 来触发。其主要包括两个参数：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1、data-spy：取值 affix，表示元素固定不变的。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2、data-offset：整数值，比如 90，表示元素 top 和 bottom 的值都是 90px，其包括两种方式：data-offset-top 和 data-offset-bottom。data-offset-top 用来设置元素距离顶部的距离。比如 90，表示元素距离顶部 90px，当用户从顶部向下拖动滚动条，当滚动的距离小于 90px 时，affix 元素不再滚动，就会固定在浏览器窗口顶部。data-offset-bottom 刚好与 data-offset-top 相反。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、注意，在 body 要声明滚动监控。&lt;body   </a:t>
            </a:r>
            <a:r>
              <a:rPr lang="zh-CN" altLang="en-US" sz="2000">
                <a:solidFill>
                  <a:srgbClr val="FF0000"/>
                </a:solidFill>
              </a:rPr>
              <a:t>data-spy="scroll"    data-target="#myScrollspy" </a:t>
            </a:r>
            <a:r>
              <a:rPr lang="zh-CN" altLang="en-US" sz="2000"/>
              <a:t>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</a:t>
            </a:r>
            <a:r>
              <a:rPr lang="en-US" altLang="zh-CN" sz="2000"/>
              <a:t>data-target</a:t>
            </a:r>
            <a:r>
              <a:rPr lang="zh-CN" altLang="en-US" sz="2000"/>
              <a:t>的值是要监听的滚动</a:t>
            </a:r>
            <a:r>
              <a:rPr lang="en-US" altLang="zh-CN" sz="2000"/>
              <a:t>div</a:t>
            </a:r>
            <a:r>
              <a:rPr lang="zh-CN" altLang="en-US" sz="2000"/>
              <a:t>的</a:t>
            </a:r>
            <a:r>
              <a:rPr lang="en-US" altLang="zh-CN" sz="2000"/>
              <a:t>ID</a:t>
            </a:r>
            <a:r>
              <a:rPr lang="zh-CN" altLang="en-US" sz="2000"/>
              <a:t>值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海阔天空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B2B2B2"/>
      </a:accent1>
      <a:accent2>
        <a:srgbClr val="5F5F5F"/>
      </a:accent2>
      <a:accent3>
        <a:srgbClr val="FFFFFF"/>
      </a:accent3>
      <a:accent4>
        <a:srgbClr val="000000"/>
      </a:accent4>
      <a:accent5>
        <a:srgbClr val="D5D5D5"/>
      </a:accent5>
      <a:accent6>
        <a:srgbClr val="555555"/>
      </a:accent6>
      <a:hlink>
        <a:srgbClr val="1C1C1C"/>
      </a:hlink>
      <a:folHlink>
        <a:srgbClr val="DDDDDD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19144</Words>
  <Application>WPS 演示</Application>
  <PresentationFormat>宽屏</PresentationFormat>
  <Paragraphs>960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Arial</vt:lpstr>
      <vt:lpstr>宋体</vt:lpstr>
      <vt:lpstr>Wingdings</vt:lpstr>
      <vt:lpstr>华文细黑</vt:lpstr>
      <vt:lpstr>MS UI Gothic</vt:lpstr>
      <vt:lpstr>微软雅黑</vt:lpstr>
      <vt:lpstr>Arial Unicode MS</vt:lpstr>
      <vt:lpstr>Calibri</vt:lpstr>
      <vt:lpstr>海阔天空</vt:lpstr>
      <vt:lpstr>Bootstrap3</vt:lpstr>
      <vt:lpstr>简介</vt:lpstr>
      <vt:lpstr>为什么使用 Bootstrap</vt:lpstr>
      <vt:lpstr>bootstrap结构 </vt:lpstr>
      <vt:lpstr>如何使用bootstrap</vt:lpstr>
      <vt:lpstr>                               全局CSS样式</vt:lpstr>
      <vt:lpstr>第一个案例</vt:lpstr>
      <vt:lpstr>第一个案例</vt:lpstr>
      <vt:lpstr>第一个案例（viewport）</vt:lpstr>
      <vt:lpstr>第一个案例（viewport）</vt:lpstr>
      <vt:lpstr>浏览器支持情况</vt:lpstr>
      <vt:lpstr>CSS概览</vt:lpstr>
      <vt:lpstr>栅格系统</vt:lpstr>
      <vt:lpstr>栅格系统 </vt:lpstr>
      <vt:lpstr>栅格系统</vt:lpstr>
      <vt:lpstr> 栅格系统 </vt:lpstr>
      <vt:lpstr>栅格系统</vt:lpstr>
      <vt:lpstr> 栅格系统 </vt:lpstr>
      <vt:lpstr>栅格系统</vt:lpstr>
      <vt:lpstr> 栅格系统 </vt:lpstr>
      <vt:lpstr> 栅格系统 </vt:lpstr>
      <vt:lpstr> 栅格系统 </vt:lpstr>
      <vt:lpstr>响应式工具类</vt:lpstr>
      <vt:lpstr>css基本风格</vt:lpstr>
      <vt:lpstr> 表格 </vt:lpstr>
      <vt:lpstr>表格</vt:lpstr>
      <vt:lpstr>表单</vt:lpstr>
      <vt:lpstr> 表单 </vt:lpstr>
      <vt:lpstr>  垂直表单  </vt:lpstr>
      <vt:lpstr>  内联表单  </vt:lpstr>
      <vt:lpstr> 水平表单 </vt:lpstr>
      <vt:lpstr>Bootstrap 支持的表单控件</vt:lpstr>
      <vt:lpstr> Bootstrap 支持的表单控件 </vt:lpstr>
      <vt:lpstr>表单控件状态</vt:lpstr>
      <vt:lpstr> 表单控件状态 </vt:lpstr>
      <vt:lpstr>表单控件尺寸与补助文本</vt:lpstr>
      <vt:lpstr>按钮</vt:lpstr>
      <vt:lpstr>按钮</vt:lpstr>
      <vt:lpstr>按钮</vt:lpstr>
      <vt:lpstr>响应式图片</vt:lpstr>
      <vt:lpstr>辅助类</vt:lpstr>
      <vt:lpstr> 辅助类 </vt:lpstr>
      <vt:lpstr>                                 组件</vt:lpstr>
      <vt:lpstr>字体图标</vt:lpstr>
      <vt:lpstr> 字体图标 </vt:lpstr>
      <vt:lpstr>下拉菜单</vt:lpstr>
      <vt:lpstr>按钮组</vt:lpstr>
      <vt:lpstr> 按钮组 </vt:lpstr>
      <vt:lpstr>按钮组</vt:lpstr>
      <vt:lpstr>输入框组</vt:lpstr>
      <vt:lpstr>选项卡</vt:lpstr>
      <vt:lpstr>导航条</vt:lpstr>
      <vt:lpstr>分页</vt:lpstr>
      <vt:lpstr>标签</vt:lpstr>
      <vt:lpstr>徽章</vt:lpstr>
      <vt:lpstr>巨幕</vt:lpstr>
      <vt:lpstr>缩略图</vt:lpstr>
      <vt:lpstr>警告框</vt:lpstr>
      <vt:lpstr>进度条</vt:lpstr>
      <vt:lpstr>媒体对象</vt:lpstr>
      <vt:lpstr>插件</vt:lpstr>
      <vt:lpstr>动画过渡（transition.js）</vt:lpstr>
      <vt:lpstr>模态框（modal.js）</vt:lpstr>
      <vt:lpstr> 模态框（modal.js） </vt:lpstr>
      <vt:lpstr>模态框（modal.js）</vt:lpstr>
      <vt:lpstr> 模态框（modal.js） </vt:lpstr>
      <vt:lpstr>模态框（modal.js）</vt:lpstr>
      <vt:lpstr> 模态框（modal.js） </vt:lpstr>
      <vt:lpstr>模态框（modal.js）</vt:lpstr>
      <vt:lpstr> 模态框（modal.js） </vt:lpstr>
      <vt:lpstr> 模态框（modal.js） </vt:lpstr>
      <vt:lpstr>下拉菜单（ dropdown.js）</vt:lpstr>
      <vt:lpstr>下拉菜单（ dropdown.js）</vt:lpstr>
      <vt:lpstr>下拉菜单（dropdown.js）</vt:lpstr>
      <vt:lpstr>滚动监听 （scrollspy.js）</vt:lpstr>
      <vt:lpstr> 滚动监听 （scrollspy.js） </vt:lpstr>
      <vt:lpstr>选项卡（Tab.js）</vt:lpstr>
      <vt:lpstr> 选项卡（Tab.js） </vt:lpstr>
      <vt:lpstr>选项卡（Tab.js）</vt:lpstr>
      <vt:lpstr>提示框（tooltip）</vt:lpstr>
      <vt:lpstr> 提示框（tooltip） </vt:lpstr>
      <vt:lpstr>弹出框（popover.js）</vt:lpstr>
      <vt:lpstr> 弹出框（popover.js） </vt:lpstr>
      <vt:lpstr>警告框（alert.js）</vt:lpstr>
      <vt:lpstr>按钮（button.js）</vt:lpstr>
      <vt:lpstr> 按钮（button.js） </vt:lpstr>
      <vt:lpstr> 按钮（button.js） </vt:lpstr>
      <vt:lpstr>按钮（button.js）</vt:lpstr>
      <vt:lpstr>手风琴（collapse.js）</vt:lpstr>
      <vt:lpstr>图片轮番（carousel.js）</vt:lpstr>
      <vt:lpstr>固定定位（affix.js）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wangzheng</dc:creator>
  <cp:lastModifiedBy>王争</cp:lastModifiedBy>
  <cp:revision>267</cp:revision>
  <dcterms:created xsi:type="dcterms:W3CDTF">2015-05-05T08:02:00Z</dcterms:created>
  <dcterms:modified xsi:type="dcterms:W3CDTF">2017-07-31T01:41:36Z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