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76" r:id="rId7"/>
    <p:sldId id="278" r:id="rId8"/>
    <p:sldId id="923" r:id="rId9"/>
    <p:sldId id="371" r:id="rId10"/>
    <p:sldId id="273" r:id="rId11"/>
    <p:sldId id="274" r:id="rId12"/>
    <p:sldId id="258" r:id="rId13"/>
    <p:sldId id="286" r:id="rId14"/>
    <p:sldId id="259" r:id="rId15"/>
    <p:sldId id="260" r:id="rId16"/>
    <p:sldId id="261" r:id="rId17"/>
    <p:sldId id="998" r:id="rId18"/>
    <p:sldId id="285" r:id="rId19"/>
    <p:sldId id="266" r:id="rId20"/>
    <p:sldId id="300" r:id="rId21"/>
    <p:sldId id="301" r:id="rId22"/>
    <p:sldId id="302" r:id="rId23"/>
    <p:sldId id="303" r:id="rId24"/>
    <p:sldId id="304" r:id="rId25"/>
    <p:sldId id="305" r:id="rId26"/>
    <p:sldId id="318" r:id="rId27"/>
    <p:sldId id="1069" r:id="rId28"/>
    <p:sldId id="262" r:id="rId29"/>
    <p:sldId id="289" r:id="rId30"/>
    <p:sldId id="263" r:id="rId31"/>
    <p:sldId id="264" r:id="rId32"/>
    <p:sldId id="291" r:id="rId33"/>
    <p:sldId id="440" r:id="rId34"/>
    <p:sldId id="806" r:id="rId35"/>
    <p:sldId id="889" r:id="rId36"/>
    <p:sldId id="1130" r:id="rId37"/>
    <p:sldId id="279" r:id="rId38"/>
    <p:sldId id="495" r:id="rId39"/>
    <p:sldId id="267" r:id="rId40"/>
    <p:sldId id="487" r:id="rId41"/>
    <p:sldId id="1065" r:id="rId42"/>
    <p:sldId id="1182" r:id="rId43"/>
    <p:sldId id="1230" r:id="rId44"/>
    <p:sldId id="1231" r:id="rId45"/>
    <p:sldId id="1232" r:id="rId46"/>
    <p:sldId id="1278" r:id="rId47"/>
    <p:sldId id="281" r:id="rId48"/>
    <p:sldId id="488" r:id="rId49"/>
    <p:sldId id="630" r:id="rId50"/>
    <p:sldId id="632" r:id="rId51"/>
    <p:sldId id="633" r:id="rId52"/>
    <p:sldId id="1068" r:id="rId53"/>
    <p:sldId id="330" r:id="rId54"/>
    <p:sldId id="331" r:id="rId55"/>
    <p:sldId id="493" r:id="rId56"/>
    <p:sldId id="855" r:id="rId57"/>
    <p:sldId id="1324" r:id="rId58"/>
    <p:sldId id="1360" r:id="rId59"/>
    <p:sldId id="292" r:id="rId60"/>
    <p:sldId id="293" r:id="rId61"/>
    <p:sldId id="271" r:id="rId62"/>
    <p:sldId id="296" r:id="rId63"/>
    <p:sldId id="297" r:id="rId64"/>
    <p:sldId id="298" r:id="rId65"/>
    <p:sldId id="670" r:id="rId66"/>
    <p:sldId id="299" r:id="rId67"/>
    <p:sldId id="307" r:id="rId68"/>
    <p:sldId id="1066" r:id="rId69"/>
    <p:sldId id="309" r:id="rId70"/>
    <p:sldId id="311" r:id="rId71"/>
    <p:sldId id="316" r:id="rId72"/>
    <p:sldId id="313" r:id="rId73"/>
    <p:sldId id="325" r:id="rId74"/>
    <p:sldId id="788" r:id="rId75"/>
    <p:sldId id="789" r:id="rId76"/>
    <p:sldId id="696" r:id="rId77"/>
    <p:sldId id="757" r:id="rId78"/>
    <p:sldId id="698" r:id="rId79"/>
    <p:sldId id="775" r:id="rId80"/>
    <p:sldId id="758" r:id="rId81"/>
    <p:sldId id="759" r:id="rId82"/>
    <p:sldId id="326" r:id="rId83"/>
    <p:sldId id="597" r:id="rId84"/>
    <p:sldId id="603" r:id="rId85"/>
    <p:sldId id="600" r:id="rId86"/>
    <p:sldId id="604" r:id="rId87"/>
    <p:sldId id="605" r:id="rId88"/>
    <p:sldId id="771" r:id="rId89"/>
    <p:sldId id="327" r:id="rId90"/>
    <p:sldId id="1233" r:id="rId91"/>
    <p:sldId id="1067" r:id="rId92"/>
    <p:sldId id="272" r:id="rId93"/>
    <p:sldId id="596" r:id="rId94"/>
    <p:sldId id="1396" r:id="rId95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e9a3c5-8bec-4cb2-9fe2-e40b9b328e39}">
          <p14:sldIdLst/>
        </p14:section>
        <p14:section name="jQuery入门" id="{330a171f-fe8a-43ab-879a-f15104c1208f}">
          <p14:sldIdLst>
            <p14:sldId id="256"/>
            <p14:sldId id="257"/>
            <p14:sldId id="276"/>
            <p14:sldId id="278"/>
            <p14:sldId id="923"/>
            <p14:sldId id="371"/>
            <p14:sldId id="273"/>
            <p14:sldId id="274"/>
            <p14:sldId id="258"/>
            <p14:sldId id="286"/>
            <p14:sldId id="259"/>
            <p14:sldId id="260"/>
            <p14:sldId id="261"/>
            <p14:sldId id="998"/>
          </p14:sldIdLst>
        </p14:section>
        <p14:section name="遍历" id="{c022c807-c0e1-42af-be91-50f095c61151}">
          <p14:sldIdLst>
            <p14:sldId id="285"/>
          </p14:sldIdLst>
        </p14:section>
        <p14:section name="筛选" id="{5c986e43-12fd-44cf-a161-b42ef0085d75}">
          <p14:sldIdLst/>
        </p14:section>
        <p14:section name="游历" id="{09c08f62-05f6-4fbb-ae1d-a9ef1808dea1}">
          <p14:sldIdLst>
            <p14:sldId id="266"/>
            <p14:sldId id="300"/>
            <p14:sldId id="301"/>
            <p14:sldId id="302"/>
            <p14:sldId id="303"/>
            <p14:sldId id="304"/>
            <p14:sldId id="305"/>
            <p14:sldId id="318"/>
            <p14:sldId id="1069"/>
          </p14:sldIdLst>
        </p14:section>
        <p14:section name="DOM操作" id="{80433a08-87f5-4795-bc95-6e6e546b9f55}">
          <p14:sldIdLst>
            <p14:sldId id="262"/>
            <p14:sldId id="289"/>
            <p14:sldId id="263"/>
            <p14:sldId id="264"/>
            <p14:sldId id="291"/>
            <p14:sldId id="440"/>
            <p14:sldId id="806"/>
          </p14:sldIdLst>
        </p14:section>
        <p14:section name="事件" id="{4cc13465-59a8-4d57-bb6e-d36644c42b88}">
          <p14:sldIdLst>
            <p14:sldId id="889"/>
            <p14:sldId id="1130"/>
            <p14:sldId id="279"/>
            <p14:sldId id="495"/>
            <p14:sldId id="267"/>
            <p14:sldId id="487"/>
            <p14:sldId id="1065"/>
            <p14:sldId id="1182"/>
            <p14:sldId id="1230"/>
            <p14:sldId id="1231"/>
            <p14:sldId id="1232"/>
            <p14:sldId id="1278"/>
            <p14:sldId id="281"/>
            <p14:sldId id="488"/>
            <p14:sldId id="630"/>
            <p14:sldId id="632"/>
            <p14:sldId id="633"/>
            <p14:sldId id="1068"/>
            <p14:sldId id="330"/>
            <p14:sldId id="331"/>
          </p14:sldIdLst>
        </p14:section>
        <p14:section name="动画" id="{4a128f20-2454-4cfa-9798-d7a8f4729c03}">
          <p14:sldIdLst>
            <p14:sldId id="493"/>
            <p14:sldId id="855"/>
            <p14:sldId id="1324"/>
            <p14:sldId id="1360"/>
          </p14:sldIdLst>
        </p14:section>
        <p14:section name="链式编程" id="{4b78879a-0efa-4614-920b-4156413c57d6}">
          <p14:sldIdLst>
            <p14:sldId id="292"/>
            <p14:sldId id="293"/>
          </p14:sldIdLst>
        </p14:section>
        <p14:section name="插件" id="{545f79f7-7d8a-4df7-8ea7-56c6aa34a25a}">
          <p14:sldIdLst>
            <p14:sldId id="271"/>
            <p14:sldId id="296"/>
            <p14:sldId id="297"/>
            <p14:sldId id="298"/>
            <p14:sldId id="670"/>
            <p14:sldId id="299"/>
            <p14:sldId id="307"/>
            <p14:sldId id="1066"/>
            <p14:sldId id="309"/>
          </p14:sldIdLst>
        </p14:section>
        <p14:section name="ajax" id="{c4a8a842-2a6e-45ed-9df9-d90745aca1e8}">
          <p14:sldIdLst>
            <p14:sldId id="311"/>
            <p14:sldId id="316"/>
            <p14:sldId id="313"/>
            <p14:sldId id="325"/>
            <p14:sldId id="788"/>
            <p14:sldId id="789"/>
            <p14:sldId id="696"/>
            <p14:sldId id="757"/>
            <p14:sldId id="698"/>
            <p14:sldId id="775"/>
            <p14:sldId id="758"/>
            <p14:sldId id="759"/>
            <p14:sldId id="326"/>
            <p14:sldId id="597"/>
            <p14:sldId id="603"/>
            <p14:sldId id="600"/>
            <p14:sldId id="604"/>
            <p14:sldId id="605"/>
            <p14:sldId id="771"/>
            <p14:sldId id="327"/>
            <p14:sldId id="1233"/>
            <p14:sldId id="1067"/>
          </p14:sldIdLst>
        </p14:section>
        <p14:section name="补充阅读" id="{de110db7-5251-414d-bcfb-62cd45f06b14}">
          <p14:sldIdLst>
            <p14:sldId id="272"/>
            <p14:sldId id="596"/>
            <p14:sldId id="13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370"/>
    <a:srgbClr val="0FB370"/>
    <a:srgbClr val="11B36F"/>
    <a:srgbClr val="C1C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7" autoAdjust="0"/>
    <p:restoredTop sz="59232" autoAdjust="0"/>
  </p:normalViewPr>
  <p:slideViewPr>
    <p:cSldViewPr>
      <p:cViewPr varScale="1">
        <p:scale>
          <a:sx n="47" d="100"/>
          <a:sy n="47" d="100"/>
        </p:scale>
        <p:origin x="1398" y="42"/>
      </p:cViewPr>
      <p:guideLst>
        <p:guide orient="horz" pos="2250"/>
        <p:guide pos="2880"/>
      </p:guideLst>
    </p:cSldViewPr>
  </p:slideViewPr>
  <p:outlineViewPr>
    <p:cViewPr>
      <p:scale>
        <a:sx n="33" d="100"/>
        <a:sy n="33" d="100"/>
      </p:scale>
      <p:origin x="0" y="17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F6D4CE5-6F22-4C9E-91E7-028606863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6063522/jquery-beforeunload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6063522/jquery-beforeunload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http://www.learnjquery.org/newsletter/Tutorial-2-jquery-css-selectors-walkthrough.html</a:t>
            </a:r>
            <a:endParaRPr lang="en-US" altLang="zh-CN" dirty="0" smtClean="0"/>
          </a:p>
          <a:p>
            <a:r>
              <a:rPr lang="en-US" altLang="zh-CN" dirty="0" smtClean="0"/>
              <a:t>http://www.learnjquery.org/newsletter/Tutorial-6-more-about-css-selectors.html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zh-CN" altLang="en-US" dirty="0" smtClean="0"/>
            </a:br>
            <a:r>
              <a:rPr lang="zh-CN" altLang="en-US" dirty="0" smtClean="0"/>
              <a:t>详见：</a:t>
            </a:r>
            <a:r>
              <a:rPr lang="en-US" dirty="0" smtClean="0">
                <a:hlinkClick r:id="rId3"/>
              </a:rPr>
              <a:t>http://stackoverflow.com/questions/6063522/jquery-beforeunload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但</a:t>
            </a:r>
            <a:r>
              <a:rPr lang="en-US" dirty="0" smtClean="0"/>
              <a:t>unload</a:t>
            </a:r>
            <a:r>
              <a:rPr lang="zh-CN" altLang="en-US" dirty="0" smtClean="0"/>
              <a:t>事件可以进行一些对象销毁，事件解除绑定等清理工作，这通常是难以看到的。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在</a:t>
            </a:r>
            <a:r>
              <a:rPr lang="en-US" dirty="0" smtClean="0"/>
              <a:t>IE10</a:t>
            </a:r>
            <a:r>
              <a:rPr lang="zh-CN" altLang="en-US" dirty="0" smtClean="0"/>
              <a:t>中，刷新可以看到弹出</a:t>
            </a:r>
            <a:r>
              <a:rPr lang="en-US" dirty="0" smtClean="0"/>
              <a:t>alert。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如果想在用户离开页面之前确认是否离开，最好使用</a:t>
            </a:r>
            <a:r>
              <a:rPr lang="en-US" dirty="0" err="1" smtClean="0"/>
              <a:t>beforeunload</a:t>
            </a:r>
            <a:r>
              <a:rPr lang="zh-CN" altLang="en-US" dirty="0" smtClean="0"/>
              <a:t>事件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&lt;script 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$(window).unload(function(){</a:t>
            </a:r>
            <a:br>
              <a:rPr lang="en-US" dirty="0" smtClean="0"/>
            </a:br>
            <a:r>
              <a:rPr lang="en-US" dirty="0" smtClean="0"/>
              <a:t>alert('</a:t>
            </a:r>
            <a:r>
              <a:rPr lang="en-US" dirty="0" err="1" smtClean="0"/>
              <a:t>adsf</a:t>
            </a:r>
            <a:r>
              <a:rPr lang="en-US" dirty="0" smtClean="0"/>
              <a:t>');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zh-CN" altLang="en-US" dirty="0" smtClean="0"/>
            </a:br>
            <a:r>
              <a:rPr lang="zh-CN" altLang="en-US" dirty="0" smtClean="0"/>
              <a:t>详见：</a:t>
            </a:r>
            <a:r>
              <a:rPr lang="en-US" dirty="0" smtClean="0">
                <a:hlinkClick r:id="rId3"/>
              </a:rPr>
              <a:t>http://stackoverflow.com/questions/6063522/jquery-beforeunload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但</a:t>
            </a:r>
            <a:r>
              <a:rPr lang="en-US" dirty="0" smtClean="0"/>
              <a:t>unload</a:t>
            </a:r>
            <a:r>
              <a:rPr lang="zh-CN" altLang="en-US" dirty="0" smtClean="0"/>
              <a:t>事件可以进行一些对象销毁，事件解除绑定等清理工作，这通常是难以看到的。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在</a:t>
            </a:r>
            <a:r>
              <a:rPr lang="en-US" dirty="0" smtClean="0"/>
              <a:t>IE10</a:t>
            </a:r>
            <a:r>
              <a:rPr lang="zh-CN" altLang="en-US" dirty="0" smtClean="0"/>
              <a:t>中，刷新可以看到弹出</a:t>
            </a:r>
            <a:r>
              <a:rPr lang="en-US" dirty="0" smtClean="0"/>
              <a:t>alert。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如果想在用户离开页面之前确认是否离开，最好使用</a:t>
            </a:r>
            <a:r>
              <a:rPr lang="en-US" dirty="0" err="1" smtClean="0"/>
              <a:t>beforeunload</a:t>
            </a:r>
            <a:r>
              <a:rPr lang="zh-CN" altLang="en-US" dirty="0" smtClean="0"/>
              <a:t>事件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&lt;script 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$(window).unload(function(){</a:t>
            </a:r>
            <a:br>
              <a:rPr lang="en-US" dirty="0" smtClean="0"/>
            </a:br>
            <a:r>
              <a:rPr lang="en-US" dirty="0" smtClean="0"/>
              <a:t>alert('</a:t>
            </a:r>
            <a:r>
              <a:rPr lang="en-US" dirty="0" err="1" smtClean="0"/>
              <a:t>adsf</a:t>
            </a:r>
            <a:r>
              <a:rPr lang="en-US" dirty="0" smtClean="0"/>
              <a:t>');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sym typeface="+mn-ea"/>
              </a:rPr>
              <a:t>$.</a:t>
            </a:r>
            <a:r>
              <a:rPr lang="en-US" dirty="0" err="1" smtClean="0">
                <a:sym typeface="+mn-ea"/>
              </a:rPr>
              <a:t>fn.greenify</a:t>
            </a:r>
            <a:r>
              <a:rPr lang="en-US" dirty="0" smtClean="0">
                <a:sym typeface="+mn-ea"/>
              </a:rPr>
              <a:t> = </a:t>
            </a:r>
            <a:r>
              <a:rPr lang="en-US" b="1" dirty="0" smtClean="0">
                <a:sym typeface="+mn-ea"/>
              </a:rPr>
              <a:t>function</a:t>
            </a:r>
            <a:r>
              <a:rPr lang="en-US" dirty="0" smtClean="0">
                <a:sym typeface="+mn-ea"/>
              </a:rPr>
              <a:t>() {</a:t>
            </a:r>
            <a:endParaRPr lang="en-US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b="1" dirty="0" smtClean="0">
                <a:sym typeface="+mn-ea"/>
              </a:rPr>
              <a:t>this</a:t>
            </a:r>
            <a:r>
              <a:rPr lang="en-US" dirty="0" smtClean="0">
                <a:sym typeface="+mn-ea"/>
              </a:rPr>
              <a:t>.css( "color", "green" );</a:t>
            </a:r>
            <a:endParaRPr lang="en-US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dirty="0" smtClean="0">
                <a:sym typeface="+mn-ea"/>
              </a:rPr>
              <a:t>};</a:t>
            </a:r>
            <a:endParaRPr lang="en-US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dirty="0" smtClean="0">
                <a:sym typeface="+mn-ea"/>
              </a:rPr>
              <a:t>$( "a" ).</a:t>
            </a:r>
            <a:r>
              <a:rPr lang="en-US" dirty="0" err="1" smtClean="0">
                <a:sym typeface="+mn-ea"/>
              </a:rPr>
              <a:t>greenify</a:t>
            </a:r>
            <a:r>
              <a:rPr lang="en-US" dirty="0" smtClean="0">
                <a:sym typeface="+mn-ea"/>
              </a:rPr>
              <a:t>(); </a:t>
            </a:r>
            <a:r>
              <a:rPr lang="en-US" i="1" dirty="0" smtClean="0">
                <a:sym typeface="+mn-ea"/>
              </a:rPr>
              <a:t>// Makes all the links green.</a:t>
            </a:r>
            <a:endParaRPr lang="en-US" i="1" dirty="0" smtClean="0">
              <a:sym typeface="+mn-ea"/>
            </a:endParaRPr>
          </a:p>
          <a:p>
            <a:pPr fontAlgn="base"/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(function($){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var shade="#556b2f";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$.fn.greenify=function(){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    this.css("color","red");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    this.css("background-color",yellow);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    return this;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};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}(jQuery));</a:t>
            </a:r>
            <a:endParaRPr lang="en-US" i="1" dirty="0" smtClean="0">
              <a:sym typeface="+mn-ea"/>
            </a:endParaRPr>
          </a:p>
          <a:p>
            <a:pPr fontAlgn="base"/>
            <a:endParaRPr lang="zh-CN" altLang="en-US"/>
          </a:p>
          <a:p>
            <a:pPr fontAlgn="base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readyState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返回当前请求的状态，只读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br>
              <a:rPr lang="en-US" altLang="zh-CN" dirty="0" smtClean="0"/>
            </a:br>
            <a:r>
              <a:rPr lang="en-US" altLang="zh-CN" dirty="0" smtClean="0"/>
              <a:t>(0)</a:t>
            </a:r>
            <a:r>
              <a:rPr lang="zh-CN" altLang="en-US" dirty="0" smtClean="0"/>
              <a:t>未初始化 </a:t>
            </a:r>
            <a:br>
              <a:rPr lang="zh-CN" altLang="en-US" dirty="0" smtClean="0"/>
            </a:br>
            <a:r>
              <a:rPr lang="zh-CN" altLang="en-US" dirty="0" smtClean="0"/>
              <a:t>此阶段确认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对象是否创建，并为调用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方法进行未初始化作好准备。值为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表示对象已经存在，否则浏览器会报错－－对象不存在。 </a:t>
            </a:r>
            <a:br>
              <a:rPr lang="zh-CN" altLang="en-US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载入 </a:t>
            </a:r>
            <a:br>
              <a:rPr lang="zh-CN" altLang="en-US" dirty="0" smtClean="0"/>
            </a:br>
            <a:r>
              <a:rPr lang="zh-CN" altLang="en-US" dirty="0" smtClean="0"/>
              <a:t>此阶段对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对象进行初始化，即调用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方法，根据参数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method,url,true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完成对象状态的设置。并调用</a:t>
            </a:r>
            <a:r>
              <a:rPr lang="en-US" altLang="zh-CN" dirty="0" smtClean="0"/>
              <a:t>send()</a:t>
            </a:r>
            <a:r>
              <a:rPr lang="zh-CN" altLang="en-US" dirty="0" smtClean="0"/>
              <a:t>方法开始向服务端发送请求。值为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表示正在向服务端发送请求。 </a:t>
            </a:r>
            <a:br>
              <a:rPr lang="zh-CN" altLang="en-US" dirty="0" smtClean="0"/>
            </a:br>
            <a:r>
              <a:rPr lang="en-US" altLang="zh-CN" dirty="0" smtClean="0"/>
              <a:t>(2)</a:t>
            </a:r>
            <a:r>
              <a:rPr lang="zh-CN" altLang="en-US" dirty="0" smtClean="0"/>
              <a:t>载入完成 </a:t>
            </a:r>
            <a:br>
              <a:rPr lang="zh-CN" altLang="en-US" dirty="0" smtClean="0"/>
            </a:br>
            <a:r>
              <a:rPr lang="zh-CN" altLang="en-US" dirty="0" smtClean="0"/>
              <a:t>此阶段接收服务器端的响应数据。但获得的还只是服务端响应的原始数据，并不能直接在客户端使用。值为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表示已经接收到全部响应数据。并为下一阶段对数据解析作好准备。 </a:t>
            </a:r>
            <a:br>
              <a:rPr lang="zh-CN" altLang="en-US" dirty="0" smtClean="0"/>
            </a:br>
            <a:r>
              <a:rPr lang="en-US" altLang="zh-CN" dirty="0" smtClean="0"/>
              <a:t>(3)</a:t>
            </a:r>
            <a:r>
              <a:rPr lang="zh-CN" altLang="en-US" dirty="0" smtClean="0"/>
              <a:t>交互 </a:t>
            </a:r>
            <a:br>
              <a:rPr lang="zh-CN" altLang="en-US" dirty="0" smtClean="0"/>
            </a:br>
            <a:r>
              <a:rPr lang="zh-CN" altLang="en-US" dirty="0" smtClean="0"/>
              <a:t>此阶段解析接收到的服务器端响应数据。即根据服务器端响应头部返回的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类型把数据转换成能通过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responseText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responseXML</a:t>
            </a:r>
            <a:r>
              <a:rPr lang="zh-CN" altLang="en-US" dirty="0" smtClean="0"/>
              <a:t>属性存取的格式，为在客户端调用作好准备。状态</a:t>
            </a:r>
            <a:r>
              <a:rPr lang="en-US" altLang="zh-CN" dirty="0" smtClean="0"/>
              <a:t>3</a:t>
            </a:r>
            <a:r>
              <a:rPr lang="zh-CN" altLang="en-US" dirty="0" smtClean="0"/>
              <a:t>表示正在解析数据。 </a:t>
            </a:r>
            <a:br>
              <a:rPr lang="zh-CN" altLang="en-US" dirty="0" smtClean="0"/>
            </a:br>
            <a:r>
              <a:rPr lang="en-US" altLang="zh-CN" dirty="0" smtClean="0"/>
              <a:t>(4)</a:t>
            </a:r>
            <a:r>
              <a:rPr lang="zh-CN" altLang="en-US" dirty="0" smtClean="0"/>
              <a:t>完成 </a:t>
            </a:r>
            <a:br>
              <a:rPr lang="zh-CN" altLang="en-US" dirty="0" smtClean="0"/>
            </a:br>
            <a:r>
              <a:rPr lang="zh-CN" altLang="en-US" dirty="0" smtClean="0"/>
              <a:t>此阶段确认全部数据都已经解析为客户端可用的格式，解析已经完成。值为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表示数据解析完毕，可以通过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对象的相应属性取得数据。 </a:t>
            </a:r>
            <a:br>
              <a:rPr lang="zh-CN" altLang="en-US" dirty="0" smtClean="0"/>
            </a:br>
            <a:r>
              <a:rPr lang="zh-CN" altLang="en-US" dirty="0" smtClean="0"/>
              <a:t>概而括之，整个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对象的生命周期应该包含如下阶段： </a:t>
            </a:r>
            <a:br>
              <a:rPr lang="zh-CN" altLang="en-US" dirty="0" smtClean="0"/>
            </a:br>
            <a:r>
              <a:rPr lang="zh-CN" altLang="en-US" dirty="0" smtClean="0"/>
              <a:t>创建－初始化请求（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）－发送请求（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）－接收数据（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）－解析数据（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）－完成</a:t>
            </a:r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在具体应用中，明确了</a:t>
            </a:r>
            <a:r>
              <a:rPr lang="en-US" altLang="zh-CN" dirty="0" err="1" smtClean="0"/>
              <a:t>readyState</a:t>
            </a:r>
            <a:r>
              <a:rPr lang="zh-CN" altLang="en-US" dirty="0" smtClean="0"/>
              <a:t>的五个状态（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对象的生命周期各个阶段）的含义。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4800"/>
            <a:ext cx="3057525" cy="895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3070225"/>
            <a:ext cx="6410325" cy="7000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770313"/>
            <a:ext cx="6400800" cy="4746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0" indent="0" algn="ctr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#wm#_17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3000" y="1270000"/>
            <a:ext cx="4318000" cy="4318000"/>
          </a:xfrm>
          <a:prstGeom prst="ellipse">
            <a:avLst/>
          </a:prstGeom>
          <a:solidFill>
            <a:srgbClr val="00660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" name="Oval 4" descr="#wm#_17_07_*Z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2450" y="4972050"/>
            <a:ext cx="615950" cy="615950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Oval 5" descr="#wm#_17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8438" y="1543050"/>
            <a:ext cx="211137" cy="211138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" name="AutoShape 7" descr="#wm#_17_07_110_11000_a_1_5#clear#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98615" y="2836107"/>
            <a:ext cx="2556000" cy="712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chemeClr val="accent3"/>
                </a:solidFill>
              </a:rPr>
              <a:t>                </a:t>
            </a:r>
            <a:endParaRPr lang="zh-CN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98616" y="2833499"/>
            <a:ext cx="2546767" cy="717927"/>
          </a:xfrm>
          <a:noFill/>
        </p:spPr>
        <p:txBody>
          <a:bodyPr anchor="b"/>
          <a:lstStyle>
            <a:lvl1pPr algn="ctr">
              <a:defRPr sz="3600">
                <a:solidFill>
                  <a:srgbClr val="006600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40921" y="3649664"/>
            <a:ext cx="2262158" cy="3693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00200"/>
            <a:ext cx="3867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7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5671" y="1668984"/>
            <a:ext cx="38523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671" y="2492896"/>
            <a:ext cx="385237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668984"/>
            <a:ext cx="38713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2492896"/>
            <a:ext cx="387134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87450" y="549275"/>
            <a:ext cx="7499350" cy="6461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 descr="#wm#_17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3000" y="1270000"/>
            <a:ext cx="4318000" cy="4318000"/>
          </a:xfrm>
          <a:prstGeom prst="ellipse">
            <a:avLst/>
          </a:prstGeom>
          <a:solidFill>
            <a:srgbClr val="00660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" name="Oval 4" descr="#wm#_17_07_*Z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2450" y="4972050"/>
            <a:ext cx="615950" cy="615950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" name="Oval 5" descr="#wm#_17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8438" y="1543050"/>
            <a:ext cx="211137" cy="211138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AutoShape 7" descr="#wm#_17_07_110_11000_a_1_5#clear#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98615" y="2836107"/>
            <a:ext cx="2556000" cy="712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chemeClr val="accent3"/>
                </a:solidFill>
              </a:rPr>
              <a:t>                </a:t>
            </a:r>
            <a:endParaRPr lang="zh-CN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298616" y="2833499"/>
            <a:ext cx="2546767" cy="717927"/>
          </a:xfrm>
          <a:noFill/>
        </p:spPr>
        <p:txBody>
          <a:bodyPr anchor="b"/>
          <a:lstStyle>
            <a:lvl1pPr algn="ctr">
              <a:defRPr sz="3600">
                <a:solidFill>
                  <a:srgbClr val="006600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40921" y="3649664"/>
            <a:ext cx="2262158" cy="3693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08" y="1556792"/>
            <a:ext cx="568800" cy="4348800"/>
          </a:xfrm>
        </p:spPr>
        <p:txBody>
          <a:bodyPr vert="eaVert" anchor="b"/>
          <a:lstStyle>
            <a:lvl1pPr>
              <a:defRPr sz="2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7813" y="333375"/>
            <a:ext cx="7546975" cy="50339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47813" y="5370279"/>
            <a:ext cx="7545600" cy="1224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41" y="4468441"/>
            <a:ext cx="1772816" cy="1772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4288" y="549275"/>
            <a:ext cx="1351062" cy="5576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549275"/>
            <a:ext cx="6391622" cy="5576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622647"/>
            <a:ext cx="725571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00808"/>
            <a:ext cx="7886700" cy="442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3.org/TR/XMLHttpRequest/#dom-xmlhttprequest-open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query.org.cn/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dom_set.asp" TargetMode="External"/><Relationship Id="rId1" Type="http://schemas.openxmlformats.org/officeDocument/2006/relationships/hyperlink" Target="http://simonwillison.net/tags/jquery/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窦连军  </a:t>
            </a:r>
            <a:r>
              <a:rPr lang="en-US" altLang="zh-CN" dirty="0" smtClean="0"/>
              <a:t>@</a:t>
            </a:r>
            <a:r>
              <a:rPr lang="zh-CN" altLang="en-US" dirty="0" smtClean="0"/>
              <a:t>八月虎</a:t>
            </a:r>
            <a:r>
              <a:rPr lang="en-US" altLang="zh-CN" dirty="0" err="1" smtClean="0"/>
              <a:t>baidu</a:t>
            </a:r>
            <a:endParaRPr lang="en-US" altLang="zh-CN" dirty="0" smtClean="0"/>
          </a:p>
          <a:p>
            <a:r>
              <a:rPr lang="zh-CN" altLang="en-US" dirty="0" smtClean="0"/>
              <a:t>北京乐美无限科技有限公司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2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：使用选择器。（效率高于方法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，优先选择此方法）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返回选择器匹配成功的所有节点元素的集合。该集合本身仍是一个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对象，可以使用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所有的方法和属性。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：使用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可将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对象直接传入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函数中，获得相应的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对象。</a:t>
            </a:r>
            <a:endParaRPr lang="zh-CN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：使用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片段。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直接将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片段作为参数传入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函数中，获得相应的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对象。该对象是游离在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之外的对象，需要调用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方法附着在指定的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元素下。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031" y="4068770"/>
            <a:ext cx="7929618" cy="64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; //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获得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).remove() ;    //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转换为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144" y="2420933"/>
            <a:ext cx="333854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=$('#</a:t>
            </a:r>
            <a:r>
              <a:rPr lang="en-US" dirty="0" err="1" smtClean="0"/>
              <a:t>inputEmail</a:t>
            </a:r>
            <a:r>
              <a:rPr lang="en-US" dirty="0" smtClean="0"/>
              <a:t>')</a:t>
            </a:r>
            <a:endParaRPr lang="en-US" dirty="0" smtClean="0"/>
          </a:p>
          <a:p>
            <a:r>
              <a:rPr lang="en-US" dirty="0" smtClean="0"/>
              <a:t>obj.css('background-color','#333')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036" y="5760738"/>
            <a:ext cx="7143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altLang="zh-CN" dirty="0" smtClean="0"/>
              <a:t>j</a:t>
            </a:r>
            <a:r>
              <a:rPr lang="en-US" dirty="0" smtClean="0"/>
              <a:t> = $('&lt;div&gt;&lt;input type="text" value="</a:t>
            </a:r>
            <a:r>
              <a:rPr lang="en-US" dirty="0" err="1" smtClean="0"/>
              <a:t>val</a:t>
            </a:r>
            <a:r>
              <a:rPr lang="en-US" dirty="0" smtClean="0"/>
              <a:t>" /&gt;&lt;/div&gt;‘) ;</a:t>
            </a:r>
            <a:endParaRPr lang="en-US" dirty="0" smtClean="0"/>
          </a:p>
          <a:p>
            <a:r>
              <a:rPr lang="en-US" altLang="zh-CN" dirty="0" smtClean="0"/>
              <a:t>$(‘body’).append(j) 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可直接使用</a:t>
            </a:r>
            <a:r>
              <a:rPr lang="en-US" altLang="zh-CN" dirty="0" smtClean="0"/>
              <a:t>CSS2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600200"/>
            <a:ext cx="8562975" cy="452628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rel</a:t>
            </a:r>
            <a:r>
              <a:rPr lang="en-US" altLang="zh-CN" sz="2400" dirty="0" smtClean="0"/>
              <a:t>](</a:t>
            </a:r>
            <a:r>
              <a:rPr lang="zh-CN" altLang="en-US" sz="2400" dirty="0" smtClean="0"/>
              <a:t>属性选择器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rel</a:t>
            </a:r>
            <a:r>
              <a:rPr lang="en-US" altLang="zh-CN" sz="2400" dirty="0" smtClean="0"/>
              <a:t>="friend"]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属性选择器</a:t>
            </a:r>
            <a:r>
              <a:rPr lang="en-US" altLang="zh-CN" sz="2400" dirty="0" smtClean="0">
                <a:sym typeface="+mn-ea"/>
              </a:rPr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^="http://"]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属性选择器</a:t>
            </a:r>
            <a:r>
              <a:rPr lang="en-US" altLang="zh-CN" sz="2400" dirty="0" smtClean="0">
                <a:sym typeface="+mn-ea"/>
              </a:rPr>
              <a:t>)</a:t>
            </a:r>
            <a:endParaRPr lang="en-US" altLang="zh-CN" sz="2400" dirty="0" smtClean="0"/>
          </a:p>
          <a:p>
            <a:r>
              <a:rPr lang="en-US" altLang="zh-CN" sz="2400" dirty="0" err="1" smtClean="0"/>
              <a:t>#nav</a:t>
            </a:r>
            <a:r>
              <a:rPr lang="en-US" altLang="zh-CN" sz="2400" dirty="0" smtClean="0"/>
              <a:t> &gt; </a:t>
            </a:r>
            <a:r>
              <a:rPr lang="en-US" altLang="zh-CN" sz="2400" dirty="0" err="1" smtClean="0"/>
              <a:t>li</a:t>
            </a:r>
            <a:r>
              <a:rPr lang="zh-CN" altLang="en-US" sz="2400" dirty="0" err="1" smtClean="0"/>
              <a:t>（层次选择器，只查找直接子节点，</a:t>
            </a:r>
            <a:r>
              <a:rPr lang="en-US" altLang="zh-CN" sz="2400" dirty="0" err="1" smtClean="0"/>
              <a:t>selecter1&gt;selecter2</a:t>
            </a:r>
            <a:r>
              <a:rPr lang="zh-CN" altLang="en-US" sz="2400" dirty="0" err="1" smtClean="0"/>
              <a:t>）</a:t>
            </a:r>
            <a:endParaRPr lang="zh-CN" altLang="en-US" sz="2400" dirty="0" err="1" smtClean="0"/>
          </a:p>
          <a:p>
            <a:pPr marL="0" indent="0">
              <a:buNone/>
            </a:pPr>
            <a:r>
              <a:rPr lang="en-US" altLang="zh-CN" sz="2400" dirty="0" err="1" smtClean="0"/>
              <a:t>     #current</a:t>
            </a:r>
            <a:r>
              <a:rPr lang="en-US" altLang="zh-CN" sz="2400" dirty="0" smtClean="0"/>
              <a:t> ~ </a:t>
            </a:r>
            <a:r>
              <a:rPr lang="en-US" altLang="zh-CN" sz="2400" dirty="0" err="1" smtClean="0"/>
              <a:t>li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#current</a:t>
            </a:r>
            <a:r>
              <a:rPr lang="zh-CN" altLang="en-US" sz="2400" dirty="0" smtClean="0"/>
              <a:t>元素之后的所有</a:t>
            </a:r>
            <a:r>
              <a:rPr lang="en-US" altLang="zh-CN" sz="2400" dirty="0" err="1" smtClean="0">
                <a:sym typeface="+mn-ea"/>
              </a:rPr>
              <a:t>li</a:t>
            </a:r>
            <a:r>
              <a:rPr lang="zh-CN" altLang="en-US" sz="2400" dirty="0" smtClean="0">
                <a:sym typeface="+mn-ea"/>
              </a:rPr>
              <a:t>元素的兄弟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li:first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child,li:last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child,li:nth</a:t>
            </a:r>
            <a:r>
              <a:rPr lang="en-US" altLang="zh-CN" sz="2400" dirty="0" smtClean="0"/>
              <a:t>-child(3)</a:t>
            </a:r>
            <a:r>
              <a:rPr lang="zh-CN" altLang="en-US" sz="2400" dirty="0" smtClean="0"/>
              <a:t>（与</a:t>
            </a:r>
            <a:r>
              <a:rPr lang="en-US" altLang="zh-CN" sz="2400" dirty="0" smtClean="0"/>
              <a:t>jQuery</a:t>
            </a:r>
            <a:r>
              <a:rPr lang="zh-CN" altLang="en-US" sz="2400" dirty="0" smtClean="0"/>
              <a:t>选择器对比）</a:t>
            </a:r>
            <a:endParaRPr lang="zh-CN" altLang="en-US" sz="2400" dirty="0" smtClean="0"/>
          </a:p>
          <a:p>
            <a:r>
              <a:rPr lang="en-US" altLang="zh-CN" sz="2400" dirty="0"/>
              <a:t>ul  li.section1 (</a:t>
            </a:r>
            <a:r>
              <a:rPr lang="zh-CN" altLang="en-US" sz="2400" dirty="0"/>
              <a:t>层次选择器，</a:t>
            </a:r>
            <a:r>
              <a:rPr lang="en-US" altLang="zh-CN" sz="2400" dirty="0"/>
              <a:t>selecter1</a:t>
            </a:r>
            <a:r>
              <a:rPr lang="zh-CN" altLang="en-US" sz="2400" dirty="0"/>
              <a:t>空格 </a:t>
            </a:r>
            <a:r>
              <a:rPr lang="en-US" altLang="zh-CN" sz="2400" dirty="0"/>
              <a:t>selecter2)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也可使用更强大的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——————</a:t>
            </a:r>
            <a:r>
              <a:rPr lang="zh-CN" altLang="en-US" sz="2400" dirty="0" smtClean="0"/>
              <a:t>过滤选择器（以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“[ ]”</a:t>
            </a:r>
            <a:r>
              <a:rPr lang="zh-CN" altLang="en-US" sz="2400" dirty="0" smtClean="0"/>
              <a:t>开始）</a:t>
            </a:r>
            <a:r>
              <a:rPr lang="en-US" altLang="zh-CN" sz="2400" dirty="0" smtClean="0"/>
              <a:t>————</a:t>
            </a:r>
            <a:endParaRPr lang="en-US" altLang="zh-CN" sz="2400" dirty="0" smtClean="0"/>
          </a:p>
          <a:p>
            <a:r>
              <a:rPr lang="en-US" altLang="zh-CN" sz="2400" dirty="0" smtClean="0"/>
              <a:t>div:first,h3:last</a:t>
            </a:r>
            <a:r>
              <a:rPr lang="zh-CN" altLang="en-US" sz="2400" dirty="0" smtClean="0"/>
              <a:t>（访问匹配元素的第一个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最后一个元素 ）</a:t>
            </a:r>
            <a:endParaRPr lang="en-US" altLang="zh-CN" sz="2400" dirty="0" smtClean="0"/>
          </a:p>
          <a:p>
            <a:r>
              <a:rPr lang="en-US" altLang="zh-CN" sz="2400" dirty="0" smtClean="0"/>
              <a:t>:even/odd( </a:t>
            </a:r>
            <a:r>
              <a:rPr lang="zh-CN" altLang="en-US" sz="2400" dirty="0" smtClean="0"/>
              <a:t>偶数行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奇数行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:eq</a:t>
            </a:r>
            <a:r>
              <a:rPr lang="en-US" altLang="zh-CN" sz="2400" dirty="0" smtClean="0"/>
              <a:t>/:gt/:lt(</a:t>
            </a:r>
            <a:r>
              <a:rPr lang="zh-CN" altLang="en-US" sz="2400" dirty="0" smtClean="0"/>
              <a:t>等于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大于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小于匹配的元素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equal , grater than,little than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                                                             </a:t>
            </a:r>
            <a:r>
              <a:rPr lang="en-US" altLang="zh-CN" sz="2400" dirty="0" smtClean="0"/>
              <a:t>==$(“li”).eq(2)</a:t>
            </a:r>
            <a:endParaRPr lang="en-US" altLang="zh-CN" sz="2400" dirty="0" smtClean="0"/>
          </a:p>
          <a:p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input,:text,:password,:radio,:submit</a:t>
            </a:r>
            <a:r>
              <a:rPr lang="en-US" altLang="zh-CN" sz="2400" dirty="0" smtClean="0"/>
              <a:t>...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div:contains</a:t>
            </a:r>
            <a:r>
              <a:rPr lang="en-US" altLang="zh-CN" sz="2400" dirty="0" smtClean="0"/>
              <a:t>(Hello)(</a:t>
            </a:r>
            <a:r>
              <a:rPr lang="zh-CN" altLang="en-US" sz="2400" dirty="0" smtClean="0"/>
              <a:t>匹配包含给定文本的元素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div:hidden/visible</a:t>
            </a:r>
            <a:endParaRPr lang="en-US" altLang="zh-CN" sz="2400" dirty="0" smtClean="0"/>
          </a:p>
          <a:p>
            <a:endParaRPr lang="zh-CN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7224" y="6000768"/>
            <a:ext cx="28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见：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选择器大全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7620" y="6000768"/>
            <a:ext cx="32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强大的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pic>
        <p:nvPicPr>
          <p:cNvPr id="7" name="图片 6" descr="QQ图片20160908113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3787140"/>
            <a:ext cx="4133215" cy="4210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208145"/>
            <a:ext cx="4133215" cy="36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35"/>
            <a:ext cx="8229600" cy="5462270"/>
          </a:xfrm>
        </p:spPr>
        <p:txBody>
          <a:bodyPr>
            <a:normAutofit fontScale="80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对象集合提供了一些类似数组的访问方法，称“伪数组”，伪数组的访问结果是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对象。</a:t>
            </a:r>
            <a:endParaRPr lang="zh-CN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').length -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匹配上的数组长度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').size()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-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同上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’)[0]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对象（非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对象）</a:t>
            </a:r>
            <a:endParaRPr lang="zh-CN" alt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')[1]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–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同上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')[2]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–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同上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get(0) –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同上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()-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获得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元素对象的集合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').each(function(element,index) 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console.log(this); // this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注：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操作速度比较慢，推荐使用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循环。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});(example)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7990" y="1838325"/>
            <a:ext cx="5600700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8085" y="3343910"/>
            <a:ext cx="662051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鼠标移入变色，移出还原本色，</a:t>
            </a:r>
            <a:r>
              <a:rPr lang="en-US" altLang="zh-CN"/>
              <a:t>jQuery  for</a:t>
            </a:r>
            <a:r>
              <a:rPr lang="zh-CN" altLang="en-US"/>
              <a:t>循环 </a:t>
            </a:r>
            <a:r>
              <a:rPr lang="en-US" altLang="zh-CN"/>
              <a:t>,  jQuery each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和原生</a:t>
            </a:r>
            <a:r>
              <a:rPr lang="en-US" altLang="zh-CN"/>
              <a:t>js</a:t>
            </a:r>
            <a:r>
              <a:rPr lang="zh-CN" altLang="en-US"/>
              <a:t>各写一遍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获得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jQuery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" y="1417955"/>
            <a:ext cx="8716645" cy="5055235"/>
          </a:xfrm>
        </p:spPr>
        <p:txBody>
          <a:bodyPr>
            <a:normAutofit fontScale="9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提供了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first/last/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/slice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方法，它们与上面提到的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不同。它们返回的不是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，而仍然是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对象，因而也就可以使用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对象的所有方法和属性。</a:t>
            </a:r>
            <a:endParaRPr lang="zh-CN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$('div').first() 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dirty="0" err="1" smtClean="0">
                <a:solidFill>
                  <a:srgbClr val="FF0000"/>
                </a:solidFill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</a:rPr>
              <a:t>对象集合的第一个元素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$('div').last() 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dirty="0" err="1" smtClean="0">
                <a:solidFill>
                  <a:srgbClr val="FF0000"/>
                </a:solidFill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</a:rPr>
              <a:t>对象集合的最后的元素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$('div').</a:t>
            </a:r>
            <a:r>
              <a:rPr lang="en-US" altLang="zh-CN" dirty="0" err="1" smtClean="0">
                <a:solidFill>
                  <a:srgbClr val="FF0000"/>
                </a:solidFill>
              </a:rPr>
              <a:t>eq</a:t>
            </a:r>
            <a:r>
              <a:rPr lang="en-US" altLang="zh-CN" dirty="0" smtClean="0">
                <a:solidFill>
                  <a:srgbClr val="FF0000"/>
                </a:solidFill>
              </a:rPr>
              <a:t>(2) 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altLang="zh-CN" dirty="0" err="1" smtClean="0">
                <a:solidFill>
                  <a:srgbClr val="FF0000"/>
                </a:solidFill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</a:rPr>
              <a:t>对象集合中匹配的第三个元素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$('div').next()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对象集合中指定元素的下一个兄弟节点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$('div').prev()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对象集合中指定元素的上一个兄弟节点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$('div').siblings()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对象集合的其他兄弟节点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(example)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$('div').find(selector)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查找满足选择器的所有后代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$('div').parent()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对象集合的父节点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$('div').children()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对象集合的</a:t>
            </a:r>
            <a:r>
              <a:rPr lang="zh-CN" altLang="en-US" dirty="0" smtClean="0">
                <a:solidFill>
                  <a:srgbClr val="92D050"/>
                </a:solidFill>
                <a:sym typeface="+mn-ea"/>
              </a:rPr>
              <a:t>直接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子节点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$('div').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filter('div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集合中的元素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')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对选中的元素进行过滤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lvl="3" indent="0">
              <a:buFont typeface="+mj-lt"/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                           $('div').not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('div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集合中的元素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')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对选中的元素进行过滤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lvl="3" indent="0">
              <a:buFont typeface="+mj-lt"/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                           $('div').has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('div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里面的子元素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')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对选中的元素进行过滤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有时候，我们需要从结果集出发，移动到附近的相关元素，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也提供了在</a:t>
            </a:r>
            <a:r>
              <a:rPr lang="en-US" altLang="zh-CN" sz="2800" dirty="0" smtClean="0">
                <a:solidFill>
                  <a:srgbClr val="FF0000"/>
                </a:solidFill>
              </a:rPr>
              <a:t>DOM</a:t>
            </a:r>
            <a:r>
              <a:rPr lang="zh-CN" altLang="en-US" sz="2800" dirty="0" smtClean="0">
                <a:solidFill>
                  <a:srgbClr val="FF0000"/>
                </a:solidFill>
              </a:rPr>
              <a:t>树上的移动方法</a:t>
            </a:r>
            <a:r>
              <a:rPr lang="zh-CN" altLang="en-US" sz="2800" dirty="0" smtClean="0"/>
              <a:t>（</a:t>
            </a:r>
            <a:r>
              <a:rPr lang="zh-CN" altLang="en-US" sz="2800" dirty="0" smtClean="0">
                <a:solidFill>
                  <a:schemeClr val="tx1"/>
                </a:solidFill>
              </a:rPr>
              <a:t>结果仍为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jQuery</a:t>
            </a:r>
            <a:r>
              <a:rPr lang="zh-CN" altLang="en-US" sz="2800" dirty="0" smtClean="0">
                <a:solidFill>
                  <a:schemeClr val="tx1"/>
                </a:solidFill>
              </a:rPr>
              <a:t>对象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3214686"/>
          <a:ext cx="7929908" cy="332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3929380"/>
              </a:tblGrid>
              <a:tr h="37350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/>
                </a:tc>
              </a:tr>
              <a:tr h="3735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$(‘div’).parent() 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元素的父元素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$(‘div’).next(‘p’) 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取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元素后面的第一个</a:t>
                      </a:r>
                      <a:r>
                        <a:rPr lang="en-US" altLang="zh-CN" sz="1600" dirty="0" smtClean="0"/>
                        <a:t>p</a:t>
                      </a:r>
                      <a:r>
                        <a:rPr lang="zh-CN" altLang="en-US" sz="1600" dirty="0" smtClean="0"/>
                        <a:t>元素 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$(‘div’).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nextAll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(‘div’)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后面所有的弟弟元素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prev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前面的相邻哥哥元素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5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prevAll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前面所有的哥哥元素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$('div').first()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选择第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元素 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5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$('div').last()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/>
                        <a:t>选择最后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元素 </a:t>
                      </a: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1714488"/>
            <a:ext cx="75813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500174"/>
            <a:ext cx="850928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1643049"/>
            <a:ext cx="7929618" cy="451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 smtClean="0"/>
              <a:t>是啥？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jQuery</a:t>
            </a:r>
            <a:r>
              <a:rPr lang="zh-CN" altLang="en-US" dirty="0" smtClean="0"/>
              <a:t>是一种</a:t>
            </a:r>
            <a:r>
              <a:rPr lang="en-US" altLang="zh-CN" dirty="0" err="1" smtClean="0"/>
              <a:t>Javascript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r>
              <a:rPr lang="zh-CN" altLang="en-US" dirty="0" smtClean="0"/>
              <a:t>。类似其他的库有：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YUI…EXT ...  </a:t>
            </a:r>
            <a:endParaRPr lang="zh-CN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jQuery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$(‘#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myid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color’,’red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对象是对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对象的进一步封装（为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对象添加了一层壳）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有啥用？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遇见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：简化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操作，“</a:t>
            </a:r>
            <a:r>
              <a:rPr lang="en-US" altLang="zh-CN" dirty="0" smtClean="0"/>
              <a:t>Write less Do more</a:t>
            </a:r>
            <a:r>
              <a:rPr lang="zh-CN" altLang="en-US" dirty="0" smtClean="0"/>
              <a:t>写得更少，做得更多” 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专注于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1790" y="1205230"/>
            <a:ext cx="8655050" cy="454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060065" y="6093460"/>
            <a:ext cx="2839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 div :nth-child(1)”);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85860"/>
            <a:ext cx="872842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18770" y="6272530"/>
            <a:ext cx="298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&gt;div:nth-child(odd)”);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75965" y="6309360"/>
            <a:ext cx="306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&gt;div:nth-child(even)”);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16370" y="6309360"/>
            <a:ext cx="198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&gt;div:last”);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1428736"/>
            <a:ext cx="8143932" cy="456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18770" y="6272530"/>
            <a:ext cx="209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&gt;div:gt(0)”);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75965" y="6309360"/>
            <a:ext cx="203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&gt;div:lt(3)”);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属性操作方法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95" y="1210310"/>
            <a:ext cx="9042400" cy="491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下拉菜单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1809750"/>
            <a:ext cx="6629400" cy="1699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7155" y="4293870"/>
            <a:ext cx="485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两种方法各实现一遍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常用操作方法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635"/>
            <a:ext cx="8229600" cy="151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对象使用同一个方法名称，来完成取值（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getter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）和赋值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setter</a:t>
            </a:r>
            <a:r>
              <a:rPr lang="zh-CN" altLang="en-US" sz="2000" dirty="0" smtClean="0"/>
              <a:t>）操作。到底是取值还是赋值，由函数调用时的实际参数决定。</a:t>
            </a:r>
            <a:endParaRPr lang="en-US" altLang="zh-CN" sz="2000" dirty="0" smtClean="0"/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$(‘h1’).html(); // 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参数中没有传值，表示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取值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操作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$(‘h1’).html(‘Hello’); // 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参数中有传值，表示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赋值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操作</a:t>
            </a:r>
            <a:endParaRPr lang="en-US" altLang="zh-CN" sz="18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18198" y="2784796"/>
          <a:ext cx="6858048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371477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jQuery</a:t>
                      </a:r>
                      <a:r>
                        <a:rPr lang="zh-CN" altLang="en-US" sz="1400" dirty="0" smtClean="0"/>
                        <a:t>对象常用的方法名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505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  <a:endParaRPr lang="zh-CN" altLang="en-US" sz="1400" dirty="0"/>
                    </a:p>
                  </a:txBody>
                  <a:tcPr/>
                </a:tc>
              </a:tr>
              <a:tr h="35687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  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505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取出某个表单元素的值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取出或设置某个属性的值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获取或设置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505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取出或设置某个元素的高度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取出或设置某个元素的宽度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1050" y="5666105"/>
            <a:ext cx="611187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注：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width()                           //width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     innerWidth()                //width+padding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     outerWidth()               //width+padding+border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outerWidth(true)       //width+padding+border+margin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操作方法：</a:t>
            </a:r>
            <a:r>
              <a:rPr lang="en-US" altLang="zh-CN" dirty="0" err="1" smtClean="0"/>
              <a:t>text,html,val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span#msg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’).text(‘The thing was updated!’);//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文本值</a:t>
            </a:r>
            <a:endParaRPr lang="zh-CN" alt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div#intro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’).html(‘&lt;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Look,HTML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&gt;’);//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片段和文本值</a:t>
            </a:r>
            <a:endParaRPr lang="zh-CN" alt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$(‘#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(‘hi’); 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元素的值</a:t>
            </a:r>
            <a:endParaRPr lang="zh-CN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读取：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span#msg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’).text();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返回消除了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标签的文本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div#intro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’).html();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返回包含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标签的代码片段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$(‘#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元素的值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操作方法：</a:t>
            </a:r>
            <a:r>
              <a:rPr lang="en-US" altLang="zh-CN" dirty="0" err="1" smtClean="0"/>
              <a:t>attr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读取一个属性：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$('a.nav').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设置一个属性：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$('a.nav').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href','http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flickr.com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设置多个属性：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$('a.nav').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href':'http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flickr.com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/',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id':'flickr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移除一个属性：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('id');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操作方法： </a:t>
            </a:r>
            <a:r>
              <a:rPr lang="en-US" altLang="zh-CN" dirty="0" err="1" smtClean="0"/>
              <a:t>css,class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读取某一个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属性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('font-size');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添加一个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值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移除一个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值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移除或者添加指定的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值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设置某一个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属性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('font-size','20px');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设置一批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属性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({'font-size':'20px',color:'red'});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如果结果集包含多个</a:t>
            </a:r>
            <a:r>
              <a:rPr lang="zh-CN" altLang="en-US" sz="2400" b="1" dirty="0" smtClean="0"/>
              <a:t>元素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赋值的时候，将对其中所有的</a:t>
            </a:r>
            <a:r>
              <a:rPr lang="zh-CN" altLang="en-US" sz="2000" b="1" dirty="0" smtClean="0"/>
              <a:t>元素</a:t>
            </a:r>
            <a:r>
              <a:rPr lang="zh-CN" altLang="en-US" sz="2000" dirty="0" smtClean="0"/>
              <a:t>赋值；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取值的时候，部分方法直接返回第一个匹配元素的结果：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height = $('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div#intro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img.photo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lastP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$('p:last').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hasFoo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$('p').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email = $('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input#email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例外：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text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，它取出所有匹配</a:t>
            </a:r>
            <a:r>
              <a:rPr lang="zh-CN" altLang="en-US" sz="2000" b="1" dirty="0" smtClean="0"/>
              <a:t>元素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内容。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的建设思想</a:t>
            </a:r>
            <a:endParaRPr lang="zh-CN" altLang="en-US" dirty="0"/>
          </a:p>
        </p:txBody>
      </p:sp>
      <p:sp>
        <p:nvSpPr>
          <p:cNvPr id="11" name="Rectangle 4"/>
          <p:cNvSpPr txBox="1"/>
          <p:nvPr/>
        </p:nvSpPr>
        <p:spPr>
          <a:xfrm>
            <a:off x="943004" y="2818686"/>
            <a:ext cx="7772400" cy="1025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$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(“div”).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F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addClass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F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(“xyz”);</a:t>
            </a:r>
            <a:b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-64" charset="-128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728" y="5774312"/>
            <a:ext cx="181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zh-CN" altLang="en-US" b="1" dirty="0" smtClean="0">
                <a:solidFill>
                  <a:srgbClr val="7030A0"/>
                </a:solidFill>
              </a:rPr>
              <a:t>函数对象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 rot="16200000" flipV="1">
            <a:off x="1535887" y="4166958"/>
            <a:ext cx="857255" cy="642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4988494"/>
            <a:ext cx="2714644" cy="73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85786" y="2845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例：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 </a:t>
            </a:r>
            <a:r>
              <a:rPr lang="zh-CN" altLang="zh-CN"/>
              <a:t>操作方法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7930"/>
            <a:ext cx="8229600" cy="4908550"/>
          </a:xfrm>
        </p:spPr>
        <p:txBody>
          <a:bodyPr>
            <a:normAutofit lnSpcReduction="10000"/>
          </a:bodyPr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标签之内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r>
              <a:rPr lang="en-US" altLang="zh-CN" sz="1600"/>
              <a:t>append    (向每个匹配的</a:t>
            </a:r>
            <a:r>
              <a:rPr lang="zh-CN" altLang="en-US" sz="1600"/>
              <a:t>父元素的最后面</a:t>
            </a:r>
            <a:r>
              <a:rPr lang="en-US" altLang="zh-CN" sz="1600"/>
              <a:t>追加内容)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appendTo   </a:t>
            </a:r>
            <a:r>
              <a:rPr lang="en-US" altLang="zh-CN" sz="1600"/>
              <a:t>(把所有匹配的元素追加到指定的元素集合</a:t>
            </a:r>
            <a:r>
              <a:rPr lang="zh-CN" altLang="en-US" sz="1600"/>
              <a:t>最后面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zh-CN" altLang="en-US" sz="1600"/>
              <a:t>prepend   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向每个匹配的元素</a:t>
            </a:r>
            <a:r>
              <a:rPr lang="zh-CN" altLang="en-US" sz="1600">
                <a:sym typeface="+mn-ea"/>
              </a:rPr>
              <a:t>的最前面</a:t>
            </a:r>
            <a:r>
              <a:rPr lang="en-US" altLang="zh-CN" sz="1600">
                <a:sym typeface="+mn-ea"/>
              </a:rPr>
              <a:t>追加内容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zh-CN" altLang="en-US" sz="1600"/>
              <a:t>prepend</a:t>
            </a:r>
            <a:r>
              <a:rPr lang="en-US" altLang="zh-CN" sz="1600"/>
              <a:t>To  (</a:t>
            </a:r>
            <a:r>
              <a:rPr lang="en-US" altLang="zh-CN" sz="1600">
                <a:sym typeface="+mn-ea"/>
              </a:rPr>
              <a:t>把所有匹配的元素追加到指定的元素集合</a:t>
            </a:r>
            <a:r>
              <a:rPr lang="zh-CN" altLang="en-US" sz="1600">
                <a:sym typeface="+mn-ea"/>
              </a:rPr>
              <a:t>最前面</a:t>
            </a:r>
            <a:r>
              <a:rPr lang="en-US" altLang="zh-CN" sz="1600"/>
              <a:t>)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$("p").append(" &lt;b&gt;Hello world!&lt;/b&gt;");</a:t>
            </a:r>
            <a:r>
              <a:rPr lang="en-US" altLang="zh-CN" sz="1600"/>
              <a:t>//</a:t>
            </a:r>
            <a:r>
              <a:rPr lang="zh-CN" altLang="en-US" sz="1600"/>
              <a:t>参数为</a:t>
            </a:r>
            <a:r>
              <a:rPr lang="en-US" altLang="zh-CN" sz="1600"/>
              <a:t>html</a:t>
            </a:r>
            <a:r>
              <a:rPr lang="zh-CN" altLang="en-US" sz="1600"/>
              <a:t>代码片段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$("p").append(</a:t>
            </a:r>
            <a:r>
              <a:rPr lang="en-US" altLang="zh-CN" sz="1600">
                <a:sym typeface="+mn-ea"/>
              </a:rPr>
              <a:t>$(“b”)</a:t>
            </a:r>
            <a:r>
              <a:rPr lang="zh-CN" altLang="en-US" sz="1600">
                <a:sym typeface="+mn-ea"/>
              </a:rPr>
              <a:t>);</a:t>
            </a:r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参数为</a:t>
            </a:r>
            <a:r>
              <a:rPr lang="en-US" altLang="zh-CN" sz="1600">
                <a:sym typeface="+mn-ea"/>
              </a:rPr>
              <a:t>jQuery</a:t>
            </a:r>
            <a:r>
              <a:rPr lang="zh-CN" altLang="en-US" sz="1600">
                <a:sym typeface="+mn-ea"/>
              </a:rPr>
              <a:t>对象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$("p").append(</a:t>
            </a:r>
            <a:r>
              <a:rPr lang="en-US" altLang="zh-CN" sz="1600">
                <a:sym typeface="+mn-ea"/>
              </a:rPr>
              <a:t>“b”</a:t>
            </a:r>
            <a:r>
              <a:rPr lang="zh-CN" altLang="en-US" sz="1600">
                <a:sym typeface="+mn-ea"/>
              </a:rPr>
              <a:t>);</a:t>
            </a:r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参数为文本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$(" &lt;b&gt;LM LM LM LM LM &lt;/b&gt;").appendTo("#backTxt");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标签之外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ym typeface="+mn-ea"/>
              </a:rPr>
              <a:t>insertBefore    before    向元素的前边添加</a:t>
            </a:r>
            <a:r>
              <a:rPr lang="zh-CN" altLang="en-US" sz="1600">
                <a:sym typeface="+mn-ea"/>
              </a:rPr>
              <a:t>内容</a:t>
            </a:r>
            <a:r>
              <a:rPr lang="en-US" altLang="zh-CN" sz="1600">
                <a:sym typeface="+mn-ea"/>
              </a:rPr>
              <a:t>；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/>
              <a:t>insertAfter     after   向元素的后边添加</a:t>
            </a:r>
            <a:r>
              <a:rPr lang="zh-CN" altLang="en-US" sz="1600"/>
              <a:t>内容</a:t>
            </a:r>
            <a:r>
              <a:rPr lang="en-US" altLang="zh-CN" sz="1600"/>
              <a:t>；</a:t>
            </a:r>
            <a:endParaRPr lang="en-US" altLang="zh-CN" sz="1600"/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$(document).scrollTop()   //</a:t>
            </a:r>
            <a:r>
              <a:rPr lang="zh-CN" altLang="en-US" sz="1600">
                <a:solidFill>
                  <a:srgbClr val="FF0000"/>
                </a:solidFill>
              </a:rPr>
              <a:t>滚动条距离顶端的距离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offset().left    offset().top      //</a:t>
            </a:r>
            <a:r>
              <a:rPr lang="zh-CN" altLang="en-US" sz="1600">
                <a:solidFill>
                  <a:srgbClr val="FF0000"/>
                </a:solidFill>
              </a:rPr>
              <a:t>对象距离屏幕的距离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position().left    position().top    //</a:t>
            </a:r>
            <a:r>
              <a:rPr lang="zh-CN" altLang="en-US" sz="1600">
                <a:solidFill>
                  <a:srgbClr val="FF0000"/>
                </a:solidFill>
              </a:rPr>
              <a:t>取得对象的</a:t>
            </a:r>
            <a:r>
              <a:rPr lang="en-US" altLang="zh-CN" sz="1600">
                <a:solidFill>
                  <a:srgbClr val="FF0000"/>
                </a:solidFill>
              </a:rPr>
              <a:t>left</a:t>
            </a:r>
            <a:r>
              <a:rPr lang="zh-CN" altLang="en-US" sz="1600">
                <a:solidFill>
                  <a:srgbClr val="FF0000"/>
                </a:solidFill>
              </a:rPr>
              <a:t>值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  <a:p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145" y="33655"/>
            <a:ext cx="2350135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DOM </a:t>
            </a:r>
            <a:r>
              <a:rPr lang="zh-CN" altLang="zh-CN">
                <a:sym typeface="+mn-ea"/>
              </a:rPr>
              <a:t>操作方法</a:t>
            </a:r>
            <a:br>
              <a:rPr lang="zh-CN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" y="1417955"/>
            <a:ext cx="9029065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790" y="3094990"/>
            <a:ext cx="4852035" cy="327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7615" y="1725930"/>
            <a:ext cx="5356225" cy="1253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“</a:t>
            </a:r>
            <a:r>
              <a:rPr lang="zh-CN" altLang="en-US" sz="2800">
                <a:sym typeface="+mn-ea"/>
              </a:rPr>
              <a:t>虾米音乐</a:t>
            </a:r>
            <a:r>
              <a:rPr lang="en-US" altLang="zh-CN" sz="2800"/>
              <a:t>”</a:t>
            </a:r>
            <a:r>
              <a:rPr lang="zh-CN" altLang="en-US" sz="2800"/>
              <a:t>选项卡切换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000"/>
              <a:t>js</a:t>
            </a:r>
            <a:r>
              <a:rPr lang="zh-CN" altLang="en-US" sz="2000"/>
              <a:t>和</a:t>
            </a:r>
            <a:r>
              <a:rPr lang="en-US" altLang="zh-CN" sz="2000"/>
              <a:t>jQuery</a:t>
            </a:r>
            <a:r>
              <a:rPr lang="zh-CN" altLang="en-US" sz="2000"/>
              <a:t>各实现一遍，面向对象思路实现一遍</a:t>
            </a: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实现如下效果，当滚动条向上滚动到最顶端的时候，导航条高度为</a:t>
            </a:r>
            <a:r>
              <a:rPr lang="en-US" altLang="zh-CN" sz="2800"/>
              <a:t>80px</a:t>
            </a:r>
            <a:r>
              <a:rPr lang="zh-CN" altLang="en-US" sz="2800"/>
              <a:t>，当滚动条向下滚动的时候，滚动条高度变为</a:t>
            </a:r>
            <a:r>
              <a:rPr lang="en-US" altLang="zh-CN" sz="2800"/>
              <a:t>50px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3310255"/>
            <a:ext cx="7226935" cy="21278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事件表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19430" y="1785620"/>
            <a:ext cx="8384540" cy="1786255"/>
            <a:chOff x="830" y="2812"/>
            <a:chExt cx="13204" cy="28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30" y="2812"/>
              <a:ext cx="13204" cy="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右大括号 4"/>
            <p:cNvSpPr/>
            <p:nvPr/>
          </p:nvSpPr>
          <p:spPr>
            <a:xfrm>
              <a:off x="8100" y="4050"/>
              <a:ext cx="338" cy="14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0" y="4500"/>
              <a:ext cx="143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&lt;input&gt;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38" y="3262"/>
              <a:ext cx="1366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&lt;form&gt;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" y="3262"/>
              <a:ext cx="255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元素或</a:t>
              </a:r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90" y="3943985"/>
            <a:ext cx="2639695" cy="2696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430" y="1519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>
                <a:sym typeface="+mn-ea"/>
              </a:rPr>
              <a:t>常用事件挂接方法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505" y="1550670"/>
            <a:ext cx="824420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常用事件挂接方法：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HTML</a:t>
            </a:r>
            <a:r>
              <a:rPr lang="zh-CN" altLang="en-US" dirty="0" smtClean="0"/>
              <a:t>标签挂接法：</a:t>
            </a:r>
            <a:br>
              <a:rPr lang="en-US" altLang="zh-CN" dirty="0" smtClean="0"/>
            </a:br>
            <a:r>
              <a:rPr lang="en-US" altLang="zh-CN" dirty="0" smtClean="0"/>
              <a:t>html</a:t>
            </a:r>
            <a:r>
              <a:rPr lang="zh-CN" altLang="en-US" dirty="0" smtClean="0"/>
              <a:t>元素中，挂接事件的属性名称为：</a:t>
            </a:r>
            <a:r>
              <a:rPr lang="en-US" altLang="zh-CN" dirty="0" smtClean="0"/>
              <a:t>on + </a:t>
            </a:r>
            <a:r>
              <a:rPr lang="zh-CN" altLang="en-US" dirty="0" smtClean="0"/>
              <a:t>事件名，属性值为</a:t>
            </a:r>
            <a:r>
              <a:rPr lang="en-US" altLang="zh-CN" dirty="0" err="1" smtClean="0">
                <a:solidFill>
                  <a:srgbClr val="FF0000"/>
                </a:solidFill>
              </a:rPr>
              <a:t>js</a:t>
            </a:r>
            <a:r>
              <a:rPr lang="zh-CN" altLang="en-US" dirty="0" smtClean="0">
                <a:solidFill>
                  <a:srgbClr val="FF0000"/>
                </a:solidFill>
              </a:rPr>
              <a:t>脚本代码片段</a:t>
            </a:r>
            <a:r>
              <a:rPr lang="zh-CN" altLang="en-US" dirty="0" smtClean="0"/>
              <a:t>，如：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&lt;button  id=‘</a:t>
            </a:r>
            <a:r>
              <a:rPr lang="en-US" altLang="zh-CN" dirty="0" err="1" smtClean="0"/>
              <a:t>myInput</a:t>
            </a:r>
            <a:r>
              <a:rPr lang="en-US" altLang="zh-CN" dirty="0" smtClean="0"/>
              <a:t>’  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=”return false;”&gt;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en-US" altLang="zh-CN" dirty="0" smtClean="0"/>
              <a:t>DOM</a:t>
            </a:r>
            <a:r>
              <a:rPr lang="zh-CN" altLang="en-US" dirty="0" smtClean="0"/>
              <a:t>对象挂接法： </a:t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中，元素对象以</a:t>
            </a:r>
            <a:r>
              <a:rPr lang="en-US" altLang="zh-CN" dirty="0" smtClean="0"/>
              <a:t>on+</a:t>
            </a:r>
            <a:r>
              <a:rPr lang="zh-CN" altLang="en-US" dirty="0" smtClean="0"/>
              <a:t>事件名为属性名称，同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标签挂接法，属性值为函数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对象，如：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smtClean="0"/>
              <a:t>    Document.getElementById("myInput").onclick = function(){} ;</a:t>
            </a:r>
            <a:endParaRPr lang="en-US" altLang="zh-CN" smtClean="0"/>
          </a:p>
          <a:p>
            <a:r>
              <a:rPr lang="en-US" altLang="zh-CN" dirty="0" smtClean="0"/>
              <a:t>3. 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挂接法：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中，以事件名为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对象的方法名称，以函数对象为参数。挂接例子：</a:t>
            </a:r>
            <a:endParaRPr lang="en-US" altLang="zh-CN" dirty="0" smtClean="0"/>
          </a:p>
          <a:p>
            <a:r>
              <a:rPr lang="en-US" altLang="zh-CN" dirty="0" smtClean="0"/>
              <a:t>       $(‘#</a:t>
            </a:r>
            <a:r>
              <a:rPr lang="en-US" altLang="zh-CN" dirty="0" err="1" smtClean="0"/>
              <a:t>myInput</a:t>
            </a:r>
            <a:r>
              <a:rPr lang="en-US" altLang="zh-CN" dirty="0" smtClean="0"/>
              <a:t>’).click(function(){}) 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缺点：</a:t>
            </a:r>
            <a:r>
              <a:rPr lang="en-US" altLang="zh-CN" dirty="0"/>
              <a:t>javascript</a:t>
            </a:r>
            <a:r>
              <a:rPr lang="zh-CN" altLang="en-US" dirty="0"/>
              <a:t>中，只能为一个事件添加一个事件处理函数.</a:t>
            </a:r>
            <a:endParaRPr lang="zh-CN" altLang="en-US" dirty="0"/>
          </a:p>
          <a:p>
            <a:r>
              <a:rPr lang="zh-CN" altLang="en-US" dirty="0"/>
              <a:t>        使用赋值符会将前面的函数冲掉，而</a:t>
            </a:r>
            <a:r>
              <a:rPr lang="en-US" altLang="zh-CN" dirty="0"/>
              <a:t>jQuery</a:t>
            </a:r>
            <a:r>
              <a:rPr lang="zh-CN" altLang="en-US" dirty="0"/>
              <a:t>中则不会被覆盖掉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/>
              <a:t>点击事件的监听和触发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设置事件监听器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$('a:first').click(function(event) {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$(this).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backgroundColor:'orange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false; 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停止默认事件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/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事件向上冒泡</a:t>
            </a:r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//.preventDefault() and .stopPropagation()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程序主动触发事件 </a:t>
            </a:r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.trigger('click')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$("a:first").click();   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 dirty="0" smtClean="0">
                <a:sym typeface="+mn-ea"/>
              </a:rPr>
              <a:t>事件冒泡与捕获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552575"/>
            <a:ext cx="6340475" cy="5059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1500" y="2060575"/>
            <a:ext cx="448373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阻止事件冒泡：</a:t>
            </a:r>
            <a:r>
              <a:rPr lang="en-US" altLang="zh-CN">
                <a:solidFill>
                  <a:srgbClr val="FF0000"/>
                </a:solidFill>
              </a:rPr>
              <a:t>event.stopPropagation()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045" y="2623185"/>
            <a:ext cx="439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阻止默认事件：</a:t>
            </a:r>
            <a:r>
              <a:rPr lang="en-US" altLang="zh-CN"/>
              <a:t>event.preventDefault()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冒泡与捕获练习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8220" y="1896745"/>
            <a:ext cx="2496820" cy="3756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2150" y="2183765"/>
            <a:ext cx="333311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手风琴菜单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利用时间冒泡机制实现手风琴菜单效果</a:t>
            </a:r>
            <a:endParaRPr lang="zh-CN" altLang="en-US"/>
          </a:p>
          <a:p>
            <a:r>
              <a:rPr lang="zh-CN" altLang="en-US"/>
              <a:t>原生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  <a:p>
            <a:r>
              <a:rPr lang="zh-CN" altLang="en-US"/>
              <a:t>面向对象思路实现一遍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冒泡与捕获练习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6600" y="1686560"/>
            <a:ext cx="2891155" cy="452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0" y="2036445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点击按钮显示粉色框，</a:t>
            </a:r>
            <a:endParaRPr lang="zh-CN" altLang="en-US"/>
          </a:p>
          <a:p>
            <a:r>
              <a:rPr lang="zh-CN" altLang="en-US"/>
              <a:t>再点击按钮隐藏粉色框</a:t>
            </a:r>
            <a:endParaRPr lang="zh-CN" altLang="en-US"/>
          </a:p>
          <a:p>
            <a:r>
              <a:rPr lang="zh-CN" altLang="en-US"/>
              <a:t>点击空白区域隐藏粉色框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的建设思想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8596" y="1500174"/>
            <a:ext cx="835824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一般情况下，</a:t>
            </a:r>
            <a:r>
              <a:rPr lang="en-US" altLang="zh-CN" sz="1600" b="1" dirty="0" err="1" smtClean="0"/>
              <a:t>jQuery</a:t>
            </a:r>
            <a:r>
              <a:rPr lang="zh-CN" altLang="en-US" sz="1600" b="1" dirty="0" smtClean="0"/>
              <a:t>对象的方法名既可以用于属性值的设置，又可以用于属性值的读取。</a:t>
            </a:r>
            <a:endParaRPr lang="en-US" altLang="zh-CN" sz="1600" b="1" dirty="0" smtClean="0"/>
          </a:p>
          <a:p>
            <a:pPr marL="342900" indent="-342900">
              <a:buAutoNum type="arabicPeriod" startAt="2"/>
            </a:pPr>
            <a:r>
              <a:rPr lang="zh-CN" altLang="en-US" sz="1600" b="1" dirty="0" smtClean="0"/>
              <a:t>给</a:t>
            </a:r>
            <a:r>
              <a:rPr lang="en-US" altLang="zh-CN" sz="1600" b="1" dirty="0" err="1" smtClean="0"/>
              <a:t>jQuery</a:t>
            </a:r>
            <a:r>
              <a:rPr lang="zh-CN" altLang="en-US" sz="1600" b="1" dirty="0" smtClean="0"/>
              <a:t>方法传入属性值，则性质为</a:t>
            </a:r>
            <a:r>
              <a:rPr lang="en-US" altLang="zh-CN" sz="1600" b="1" dirty="0" smtClean="0"/>
              <a:t>setter</a:t>
            </a:r>
            <a:r>
              <a:rPr lang="zh-CN" altLang="en-US" sz="1600" b="1" dirty="0" smtClean="0"/>
              <a:t>，即：设置新属性值；而不传入属性值，则性质为</a:t>
            </a:r>
            <a:r>
              <a:rPr lang="en-US" altLang="zh-CN" sz="1600" b="1" dirty="0" smtClean="0"/>
              <a:t>getter</a:t>
            </a:r>
            <a:r>
              <a:rPr lang="zh-CN" altLang="en-US" sz="1600" b="1" dirty="0" smtClean="0"/>
              <a:t>，即：读取当前属性值；</a:t>
            </a:r>
            <a:endParaRPr lang="en-US" altLang="zh-CN" sz="1600" b="1" dirty="0" smtClean="0"/>
          </a:p>
          <a:p>
            <a:pPr marL="342900" indent="-342900">
              <a:buAutoNum type="arabicPeriod" startAt="2"/>
            </a:pP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85786" y="3083952"/>
            <a:ext cx="67618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800" b="1" dirty="0" smtClean="0"/>
              <a:t> value =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sz="2800" b="1" i="1" dirty="0" err="1" smtClean="0">
                <a:solidFill>
                  <a:srgbClr val="FFC000"/>
                </a:solidFill>
              </a:rPr>
              <a:t>val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();  // </a:t>
            </a:r>
            <a:r>
              <a:rPr lang="zh-CN" altLang="en-US" sz="2800" b="1" dirty="0" smtClean="0"/>
              <a:t>读取当前值</a:t>
            </a:r>
            <a:endParaRPr lang="en-US" sz="2800" b="1" dirty="0" smtClean="0"/>
          </a:p>
          <a:p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sz="2800" b="1" i="1" dirty="0" err="1" smtClean="0">
                <a:solidFill>
                  <a:srgbClr val="FFC000"/>
                </a:solidFill>
              </a:rPr>
              <a:t>val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newValue</a:t>
            </a:r>
            <a:r>
              <a:rPr lang="en-US" sz="2800" b="1" dirty="0" smtClean="0"/>
              <a:t>);   // </a:t>
            </a:r>
            <a:r>
              <a:rPr lang="zh-CN" altLang="en-US" sz="2800" b="1" dirty="0" smtClean="0"/>
              <a:t>设置新值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42910" y="26431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例：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5786" y="4643446"/>
            <a:ext cx="6702425" cy="2228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b="1" dirty="0" smtClean="0"/>
              <a:t>// </a:t>
            </a:r>
            <a:r>
              <a:rPr lang="zh-CN" altLang="en-US" sz="2800" b="1" dirty="0" smtClean="0"/>
              <a:t>读取当前值</a:t>
            </a:r>
            <a:endParaRPr lang="en-US" sz="2800" b="1" dirty="0" smtClean="0"/>
          </a:p>
          <a:p>
            <a:pPr algn="l"/>
            <a:r>
              <a:rPr lang="en-US" altLang="zh-CN" sz="2800" b="1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800" b="1" dirty="0" smtClean="0"/>
              <a:t> value =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altLang="zh-CN" sz="2800" b="1" i="1" dirty="0" err="1" smtClean="0">
                <a:solidFill>
                  <a:srgbClr val="FFC000"/>
                </a:solidFill>
              </a:rPr>
              <a:t>css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propertyName</a:t>
            </a:r>
            <a:r>
              <a:rPr lang="en-US" sz="2800" b="1" dirty="0" smtClean="0"/>
              <a:t>); </a:t>
            </a:r>
            <a:endParaRPr lang="en-US" sz="2800" b="1" dirty="0" smtClean="0"/>
          </a:p>
          <a:p>
            <a:pPr algn="l"/>
            <a:r>
              <a:rPr lang="en-US" sz="2800" b="1" dirty="0" smtClean="0"/>
              <a:t>// </a:t>
            </a:r>
            <a:r>
              <a:rPr lang="zh-CN" altLang="en-US" sz="2800" b="1" dirty="0" smtClean="0"/>
              <a:t>设置新值</a:t>
            </a:r>
            <a:endParaRPr lang="en-US" sz="2800" b="1" dirty="0" smtClean="0"/>
          </a:p>
          <a:p>
            <a:pPr algn="l"/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altLang="zh-CN" sz="2800" b="1" i="1" dirty="0" err="1" smtClean="0">
                <a:solidFill>
                  <a:srgbClr val="FFC000"/>
                </a:solidFill>
              </a:rPr>
              <a:t>css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propertyName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newValue</a:t>
            </a:r>
            <a:r>
              <a:rPr lang="en-US" sz="2800" b="1" dirty="0" smtClean="0"/>
              <a:t>);   </a:t>
            </a:r>
            <a:endParaRPr lang="en-US" sz="2800" b="1" dirty="0" smtClean="0"/>
          </a:p>
          <a:p>
            <a:pPr algn="l"/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2071678"/>
            <a:ext cx="301358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Write  less  Do more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事件覆盖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一、</a:t>
            </a:r>
            <a:r>
              <a:rPr lang="en-US" altLang="zh-CN" sz="2800"/>
              <a:t>jQuery</a:t>
            </a:r>
            <a:r>
              <a:rPr lang="zh-CN" altLang="en-US" sz="2800"/>
              <a:t>事件挂接方式不存在事件覆盖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800"/>
              <a:t>  </a:t>
            </a:r>
            <a:r>
              <a:rPr lang="en-US" altLang="zh-CN" sz="2400"/>
              <a:t>btn.click(function(){})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btn.on(‘click’,function(){})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800"/>
              <a:t>二、原生</a:t>
            </a:r>
            <a:r>
              <a:rPr lang="en-US" altLang="zh-CN" sz="2800"/>
              <a:t>js</a:t>
            </a:r>
            <a:r>
              <a:rPr lang="zh-CN" altLang="en-US" sz="2800"/>
              <a:t>事件挂接方式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</a:t>
            </a:r>
            <a:r>
              <a:rPr lang="zh-CN" altLang="en-US" sz="2400"/>
              <a:t>   </a:t>
            </a:r>
            <a:r>
              <a:rPr lang="en-US" altLang="zh-CN" sz="2400"/>
              <a:t>btn.onclick=function(){}  </a:t>
            </a:r>
            <a:r>
              <a:rPr lang="zh-CN" altLang="en-US" sz="2000"/>
              <a:t>存在事件覆盖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400"/>
              <a:t>     </a:t>
            </a:r>
            <a:r>
              <a:rPr lang="en-US" altLang="zh-CN" sz="2400"/>
              <a:t>btn.addEventListener(“click”,function(){}) </a:t>
            </a:r>
            <a:r>
              <a:rPr lang="en-US" altLang="zh-CN" sz="2000"/>
              <a:t> </a:t>
            </a:r>
            <a:r>
              <a:rPr lang="zh-CN" altLang="en-US" sz="2000"/>
              <a:t>不存在事件覆盖</a:t>
            </a:r>
            <a:endParaRPr lang="zh-C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事件代理（委托）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事件代理（委托）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</a:t>
            </a:r>
            <a:r>
              <a:rPr lang="en-US" altLang="zh-CN" sz="2000"/>
              <a:t>当我们需要对很多元素添加事件的时候，可以将事件委托给父节点来处理。这主要得益于浏览器的</a:t>
            </a:r>
            <a:r>
              <a:rPr lang="en-US" altLang="zh-CN" sz="2000">
                <a:solidFill>
                  <a:srgbClr val="FF0000"/>
                </a:solidFill>
              </a:rPr>
              <a:t>事件冒泡</a:t>
            </a:r>
            <a:r>
              <a:rPr lang="en-US" altLang="zh-CN" sz="2000"/>
              <a:t>机制</a:t>
            </a:r>
            <a:endParaRPr lang="en-US" altLang="zh-CN" sz="2000"/>
          </a:p>
          <a:p>
            <a:r>
              <a:rPr lang="en-US" altLang="zh-CN" sz="2400"/>
              <a:t>jQuery </a:t>
            </a:r>
            <a:r>
              <a:rPr lang="zh-CN" altLang="en-US" sz="2400"/>
              <a:t>事件代理（委托）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3623310"/>
            <a:ext cx="7746365" cy="1762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5539740"/>
            <a:ext cx="5951855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事件代理（委托）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sz="4000">
                <a:sym typeface="+mn-ea"/>
              </a:rPr>
              <a:t>二、原生</a:t>
            </a:r>
            <a:r>
              <a:rPr lang="en-US" altLang="zh-CN" sz="4000">
                <a:sym typeface="+mn-ea"/>
              </a:rPr>
              <a:t>js</a:t>
            </a:r>
            <a:r>
              <a:rPr lang="zh-CN" altLang="en-US" sz="4000">
                <a:sym typeface="+mn-ea"/>
              </a:rPr>
              <a:t>事件代理 （委托）</a:t>
            </a:r>
            <a:endParaRPr lang="zh-CN" altLang="en-US" sz="4000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// 获取父节点，并为它添加一个click事件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/>
              <a:t>document.getElementById("parent-list").addEventListener("click",function(e) {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// 检查事件源e.targe是否为Li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/>
              <a:t>  if(e.target &amp;&amp; e.target.</a:t>
            </a:r>
            <a:r>
              <a:rPr lang="en-US" altLang="zh-CN"/>
              <a:t>class</a:t>
            </a:r>
            <a:r>
              <a:rPr lang="zh-CN" altLang="en-US"/>
              <a:t>Name == "</a:t>
            </a:r>
            <a:r>
              <a:rPr lang="en-US" altLang="zh-CN"/>
              <a:t>list</a:t>
            </a:r>
            <a:r>
              <a:rPr lang="zh-CN" altLang="en-US"/>
              <a:t>") {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  // 真正的处理过程在这里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/>
              <a:t>    console.log("</a:t>
            </a:r>
            <a:r>
              <a:rPr lang="en-US" altLang="zh-CN"/>
              <a:t>e.target.innerHTML</a:t>
            </a:r>
            <a:r>
              <a:rPr lang="zh-CN" altLang="en-US"/>
              <a:t>");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事件委托练习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690" y="2168525"/>
            <a:ext cx="362140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/>
              <a:t>挂载网页</a:t>
            </a:r>
            <a:r>
              <a:rPr lang="en-US" altLang="zh-CN" dirty="0" err="1" smtClean="0"/>
              <a:t>load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pic>
        <p:nvPicPr>
          <p:cNvPr id="3" name="图片 2" descr="B99UO5UV~%P_8OSF]_AU%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35125"/>
            <a:ext cx="8228965" cy="4974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0128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zh-CN" altLang="zh-CN"/>
              <a:t>例子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离开页面提示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50038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p>
            <a:r>
              <a:rPr lang="en-US" altLang="zh-CN" sz="2400"/>
              <a:t>“</a:t>
            </a:r>
            <a:r>
              <a:rPr lang="zh-CN" altLang="en-US" sz="2400"/>
              <a:t>离开页面提示</a:t>
            </a:r>
            <a:r>
              <a:rPr lang="en-US" altLang="zh-CN" sz="2400"/>
              <a:t>”</a:t>
            </a:r>
            <a:r>
              <a:rPr lang="zh-CN" altLang="en-US" sz="2400"/>
              <a:t>一般是放到了发新闻或写日志的页面，我们在百度空间或QQ空间未保存信息时如果离开页面都有提示，下面我来介绍利用jquery的beforeunload来实现此方法。jquery离开页面弹出提示代码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//绑定beforeunload事件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$(window).</a:t>
            </a:r>
            <a:r>
              <a:rPr lang="en-US" altLang="zh-CN" sz="2400">
                <a:sym typeface="+mn-ea"/>
              </a:rPr>
              <a:t>on</a:t>
            </a:r>
            <a:r>
              <a:rPr lang="zh-CN" altLang="en-US" sz="2400">
                <a:sym typeface="+mn-ea"/>
              </a:rPr>
              <a:t>('beforeunload',function(){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return '您输入的内容尚未保存，确定离开此页面吗？';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});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//解除绑定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$(window).</a:t>
            </a:r>
            <a:r>
              <a:rPr lang="en-US" altLang="zh-CN" sz="2400">
                <a:sym typeface="+mn-ea"/>
              </a:rPr>
              <a:t>off</a:t>
            </a:r>
            <a:r>
              <a:rPr lang="zh-CN" altLang="en-US" sz="2400">
                <a:sym typeface="+mn-ea"/>
              </a:rPr>
              <a:t>('beforeunload');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4305"/>
            <a:ext cx="8229600" cy="110045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jQuery</a:t>
            </a:r>
            <a:r>
              <a:rPr lang="zh-CN" altLang="en-US" sz="3200">
                <a:sym typeface="+mn-ea"/>
              </a:rPr>
              <a:t>绑定事件方式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398270"/>
            <a:ext cx="8743315" cy="5175885"/>
          </a:xfrm>
        </p:spPr>
        <p:txBody>
          <a:bodyPr>
            <a:noAutofit/>
          </a:bodyPr>
          <a:p>
            <a:r>
              <a:rPr lang="zh-CN" altLang="en-US" sz="2800"/>
              <a:t>on() 方法</a:t>
            </a:r>
            <a:endParaRPr lang="zh-CN" altLang="en-US" sz="2800"/>
          </a:p>
          <a:p>
            <a:r>
              <a:rPr lang="zh-CN" altLang="en-US" sz="1800"/>
              <a:t>为</a:t>
            </a:r>
            <a:r>
              <a:rPr lang="en-US" altLang="zh-CN" sz="1800"/>
              <a:t>jQuery</a:t>
            </a:r>
            <a:r>
              <a:rPr lang="zh-CN" altLang="en-US" sz="1800"/>
              <a:t>对象添加一个或多个事件处理程序，适用于当前或未来的元素（比如由脚本创建的新元素）</a:t>
            </a:r>
            <a:endParaRPr lang="zh-CN" altLang="en-US" sz="1800"/>
          </a:p>
          <a:p>
            <a:r>
              <a:rPr lang="zh-CN" altLang="en-US" sz="1800"/>
              <a:t>使用方式　</a:t>
            </a:r>
            <a:endParaRPr lang="zh-CN" altLang="en-US" sz="1800"/>
          </a:p>
          <a:p>
            <a:r>
              <a:rPr lang="zh-CN" altLang="en-US" sz="1800"/>
              <a:t>　　</a:t>
            </a:r>
            <a:r>
              <a:rPr lang="zh-CN" altLang="en-US" sz="1600"/>
              <a:t>$(selector).on(event,childselector,function)</a:t>
            </a:r>
            <a:endParaRPr lang="zh-CN" altLang="en-US" sz="1600"/>
          </a:p>
          <a:p>
            <a:r>
              <a:rPr lang="zh-CN" altLang="en-US" sz="1600"/>
              <a:t>　　event：必需项；添加到元素的一个或多个事件，例如 click,dblclick等；</a:t>
            </a:r>
            <a:endParaRPr lang="zh-CN" altLang="en-US" sz="1600"/>
          </a:p>
          <a:p>
            <a:r>
              <a:rPr lang="zh-CN" altLang="en-US" sz="1600"/>
              <a:t>单事件处理：例如 $(selector).on("click",childselector,data,function);</a:t>
            </a:r>
            <a:endParaRPr lang="zh-CN" altLang="en-US" sz="1600"/>
          </a:p>
          <a:p>
            <a:r>
              <a:rPr lang="zh-CN" altLang="en-US" sz="1600"/>
              <a:t>多事件处理：1.利用空格分隔多事件，例如 $(selector).on("click dbclick mouseout",childseletor,data,function);</a:t>
            </a:r>
            <a:endParaRPr lang="zh-CN" altLang="en-US" sz="1600"/>
          </a:p>
          <a:p>
            <a:r>
              <a:rPr lang="zh-CN" altLang="en-US" sz="1600"/>
              <a:t>　　　　　　2.利用大括号灵活定义多事件，例如 $(selector).on({event1:function, event2:function, ...},childselector);　</a:t>
            </a:r>
            <a:endParaRPr lang="zh-CN" altLang="en-US" sz="1600"/>
          </a:p>
          <a:p>
            <a:r>
              <a:rPr lang="zh-CN" altLang="en-US" sz="1600"/>
              <a:t>　　　　　    3.空格相隔方式：绑定较为死板，不能给事件单独绑定函数,适合处理多个事件调用同一函数情况； 大括号替代方式：绑定较为灵活，可以给事件单独绑定函数；</a:t>
            </a:r>
            <a:endParaRPr lang="zh-CN" altLang="en-US" sz="1600"/>
          </a:p>
          <a:p>
            <a:r>
              <a:rPr lang="zh-CN" altLang="en-US" sz="1600"/>
              <a:t>　　childSelector: 可选；需要添加事件处理程序的元素，一般为selector的子元素； </a:t>
            </a:r>
            <a:endParaRPr lang="zh-CN" altLang="en-US" sz="1600"/>
          </a:p>
          <a:p>
            <a:r>
              <a:rPr lang="zh-CN" altLang="en-US" sz="1600"/>
              <a:t>         </a:t>
            </a:r>
            <a:endParaRPr lang="zh-CN" altLang="en-US" sz="1600"/>
          </a:p>
          <a:p>
            <a:r>
              <a:rPr lang="zh-CN" altLang="en-US" sz="1600"/>
              <a:t>　　function：必需；当绑定事件发生时，需要执行的函数；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移除事件绑定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$( "div" ).off( "click", "</a:t>
            </a:r>
            <a:r>
              <a:rPr lang="en-US" altLang="zh-CN"/>
              <a:t>button</a:t>
            </a:r>
            <a:r>
              <a:rPr lang="zh-CN" altLang="en-US"/>
              <a:t>" );</a:t>
            </a:r>
            <a:endParaRPr lang="zh-CN" altLang="en-US"/>
          </a:p>
          <a:p>
            <a:r>
              <a:rPr lang="en-US" altLang="zh-CN"/>
              <a:t>$(“button”).off(“click”)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" y="1694815"/>
            <a:ext cx="8824595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2560"/>
            <a:ext cx="8229600" cy="1022350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zh-CN" altLang="en-US" sz="3600"/>
              <a:t>事件绑定实例（</a:t>
            </a:r>
            <a:r>
              <a:rPr lang="zh-CN" altLang="en-US" sz="3600">
                <a:solidFill>
                  <a:srgbClr val="FF0000"/>
                </a:solidFill>
              </a:rPr>
              <a:t>掌握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370"/>
            <a:ext cx="8229600" cy="51981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原生</a:t>
            </a:r>
            <a:r>
              <a:rPr lang="en-US" altLang="zh-CN" sz="2400"/>
              <a:t>js</a:t>
            </a:r>
            <a:r>
              <a:rPr lang="zh-CN" altLang="en-US" sz="2400"/>
              <a:t>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var liArr=document.getElementsByTagName('li');</a:t>
            </a:r>
            <a:endParaRPr lang="zh-CN" altLang="en-US" sz="1800"/>
          </a:p>
          <a:p>
            <a:r>
              <a:rPr lang="zh-CN" altLang="en-US" sz="2000"/>
              <a:t>    for(var i=0;i&lt;liArr.length;i++){</a:t>
            </a:r>
            <a:endParaRPr lang="zh-CN" altLang="en-US" sz="2000"/>
          </a:p>
          <a:p>
            <a:r>
              <a:rPr lang="zh-CN" altLang="en-US" sz="2000"/>
              <a:t>        liArr[i].onclick=(function(number){</a:t>
            </a:r>
            <a:endParaRPr lang="zh-CN" altLang="en-US" sz="1800"/>
          </a:p>
          <a:p>
            <a:r>
              <a:rPr lang="zh-CN" altLang="en-US" sz="2000"/>
              <a:t>            return function(){</a:t>
            </a:r>
            <a:endParaRPr lang="zh-CN" altLang="en-US" sz="2000"/>
          </a:p>
          <a:p>
            <a:r>
              <a:rPr lang="zh-CN" altLang="en-US" sz="2000"/>
              <a:t>                console.log(number);</a:t>
            </a:r>
            <a:endParaRPr lang="zh-CN" altLang="en-US" sz="2000"/>
          </a:p>
          <a:p>
            <a:r>
              <a:rPr lang="zh-CN" altLang="en-US" sz="2000"/>
              <a:t>            }</a:t>
            </a:r>
            <a:endParaRPr lang="zh-CN" altLang="en-US" sz="1800"/>
          </a:p>
          <a:p>
            <a:r>
              <a:rPr lang="zh-CN" altLang="en-US" sz="2000"/>
              <a:t>        })(i)</a:t>
            </a:r>
            <a:endParaRPr lang="zh-CN" altLang="en-US" sz="1800"/>
          </a:p>
          <a:p>
            <a:r>
              <a:rPr lang="zh-CN" altLang="en-US" sz="2000"/>
              <a:t> 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购物车练习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5020" y="2063115"/>
            <a:ext cx="4634230" cy="2402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28640" y="2339975"/>
            <a:ext cx="305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实现购物车功能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8535" y="1635125"/>
            <a:ext cx="3279775" cy="4264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3760" y="1886585"/>
            <a:ext cx="266509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JSONP</a:t>
            </a:r>
            <a:r>
              <a:rPr lang="zh-CN" altLang="en-US"/>
              <a:t>的方式从百度获取下拉菜单数据，实现百度下拉菜单效果，</a:t>
            </a:r>
            <a:endParaRPr lang="zh-CN" altLang="en-US"/>
          </a:p>
          <a:p>
            <a:r>
              <a:rPr lang="zh-CN" altLang="en-US"/>
              <a:t>利用原生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 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事件对象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JavaScript 在事件处理函数中默认传递了 event 对象，也就是事件对象。但由于浏览器 的兼容性，开发者总是会做兼容方面的处理。jQuery 在封装的时候，解决了这些问题，并且 还创建了一些非常好用的属性和方法</a:t>
            </a:r>
            <a:endParaRPr sz="28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-100965"/>
            <a:ext cx="8301355" cy="684974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605"/>
            <a:ext cx="8229600" cy="5422265"/>
          </a:xfrm>
        </p:spPr>
        <p:txBody>
          <a:bodyPr>
            <a:normAutofit fontScale="35000"/>
          </a:bodyPr>
          <a:lstStyle/>
          <a:p>
            <a:endParaRPr lang="en-US" altLang="zh-CN" sz="4000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内置的动画特效：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固定动画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.hide()//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隐藏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.show()//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显示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altLang="zh-CN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()/slideUp()/slideToggle();//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改变元素高度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.fadeIn()/.fadeOut()/.fadeToggle()/fadeTo('slow',0.33);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淡入淡出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动画参数：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自定义动画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zh-CN" alt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进度条实例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.animate({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'width':'300px',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'height':'200px',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'fontSize':'50px',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'opacity':0.5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'left':‘20px’,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'top':'40px'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},1000,function(){ 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回掉函数 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.stop()  //停止正在运行中的动画   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太阳形 3"/>
          <p:cNvSpPr/>
          <p:nvPr/>
        </p:nvSpPr>
        <p:spPr>
          <a:xfrm>
            <a:off x="7812405" y="548640"/>
            <a:ext cx="720090" cy="5759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3905" y="1417955"/>
            <a:ext cx="5643245" cy="847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6650" y="2126615"/>
            <a:ext cx="645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speed</a:t>
            </a:r>
            <a:r>
              <a:rPr lang="zh-CN" altLang="en-US"/>
              <a:t>取值可以为：毫秒（数值型），</a:t>
            </a:r>
            <a:r>
              <a:rPr lang="en-US" altLang="zh-CN"/>
              <a:t>“slow” ,”normal”,”fast”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960" y="2321560"/>
            <a:ext cx="8117840" cy="2214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1840" y="1654810"/>
            <a:ext cx="30276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图片淡入淡出效果</a:t>
            </a:r>
            <a:endParaRPr lang="zh-CN" altLang="en-US"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实例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854960"/>
            <a:ext cx="4288790" cy="3625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4235" y="1880235"/>
            <a:ext cx="518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拖拽效果，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864235" y="4929505"/>
            <a:ext cx="1619250" cy="12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27405" y="4725035"/>
            <a:ext cx="11518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27530" y="5854700"/>
            <a:ext cx="83947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e.pageX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604520" y="3973830"/>
            <a:ext cx="140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offset().left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008505" y="4725035"/>
            <a:ext cx="474980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233295" y="4149090"/>
            <a:ext cx="538480" cy="525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71775" y="3973195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divX</a:t>
            </a:r>
            <a:endParaRPr lang="en-US" altLang="zh-CN"/>
          </a:p>
        </p:txBody>
      </p:sp>
      <p:cxnSp>
        <p:nvCxnSpPr>
          <p:cNvPr id="16" name="直接箭头连接符 15"/>
          <p:cNvCxnSpPr>
            <a:endCxn id="12" idx="2"/>
          </p:cNvCxnSpPr>
          <p:nvPr/>
        </p:nvCxnSpPr>
        <p:spPr>
          <a:xfrm flipH="1" flipV="1">
            <a:off x="1306830" y="4342130"/>
            <a:ext cx="5207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37005" y="4969510"/>
            <a:ext cx="614680" cy="90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2580" y="1694815"/>
            <a:ext cx="5350510" cy="1979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5" y="4117340"/>
            <a:ext cx="2256790" cy="2464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892300"/>
            <a:ext cx="792480" cy="368300"/>
          </a:xfrm>
          <a:prstGeom prst="rect">
            <a:avLst/>
          </a:prstGeom>
          <a:solidFill>
            <a:srgbClr val="0EB370"/>
          </a:solidFill>
          <a:ln>
            <a:solidFill>
              <a:srgbClr val="0FB37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0415" y="4401185"/>
            <a:ext cx="868680" cy="365760"/>
          </a:xfrm>
          <a:prstGeom prst="rect">
            <a:avLst/>
          </a:prstGeom>
          <a:solidFill>
            <a:srgbClr val="11B36F"/>
          </a:solidFill>
        </p:spPr>
        <p:txBody>
          <a:bodyPr wrap="none" rtlCol="0">
            <a:spAutoFit/>
          </a:bodyPr>
          <a:p>
            <a:r>
              <a:rPr lang="zh-CN" altLang="en-US"/>
              <a:t>移动端</a:t>
            </a:r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6372225" y="2925445"/>
            <a:ext cx="144145" cy="5759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780155" y="5733415"/>
            <a:ext cx="144145" cy="648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04055" y="4483100"/>
            <a:ext cx="2697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横线上的数据上下变换，</a:t>
            </a:r>
            <a:endParaRPr lang="zh-CN" altLang="en-US"/>
          </a:p>
          <a:p>
            <a:r>
              <a:rPr lang="zh-CN" altLang="en-US"/>
              <a:t>移动端和</a:t>
            </a:r>
            <a:r>
              <a:rPr lang="en-US" altLang="zh-CN"/>
              <a:t>pc</a:t>
            </a:r>
            <a:r>
              <a:rPr lang="zh-CN" altLang="en-US"/>
              <a:t>端各实现一遍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zh-CN" altLang="en-US" dirty="0" smtClean="0"/>
              <a:t>链式编程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的大多数方法都返回对应的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对象。这意味着可以使用链式编程方式：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').hide().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'highlighted'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等同于：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$(‘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; 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找到目标元素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obj.hide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;   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将其隐藏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obj.addClass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'highlighted'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可以调用</a:t>
            </a:r>
            <a:r>
              <a:rPr lang="en-US" altLang="zh-CN" sz="2400" dirty="0" smtClean="0"/>
              <a:t>.end()</a:t>
            </a:r>
            <a:r>
              <a:rPr lang="zh-CN" altLang="en-US" sz="2400" dirty="0" smtClean="0"/>
              <a:t>方法来使得结果集后退一步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返回到先前的集合。</a:t>
            </a:r>
            <a:endParaRPr lang="zh-CN" altLang="en-US" sz="2400" dirty="0" smtClean="0"/>
          </a:p>
          <a:p>
            <a:r>
              <a:rPr lang="en-US" altLang="zh-CN" sz="2400" dirty="0" smtClean="0"/>
              <a:t>&lt;div id=”#intro”&gt;&lt;a&gt;&lt;/a&gt;&lt;em&gt;&lt;/em&gt;&lt;/div&gt;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$('#intro').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color','#cccccc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find('a').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('highlighted').end().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find('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color','red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').end()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太阳形 3"/>
          <p:cNvSpPr/>
          <p:nvPr/>
        </p:nvSpPr>
        <p:spPr>
          <a:xfrm>
            <a:off x="7740650" y="621030"/>
            <a:ext cx="575945" cy="50355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018"/>
            <a:ext cx="8229600" cy="1143000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zh-CN" altLang="en-US" dirty="0" smtClean="0"/>
              <a:t>链式编程的注意事项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用数组方法访问集合中的某一元素，返回的是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对象，非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对象，不能进行链式编程：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’)[1]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’).get(1)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等同于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’)[1]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要返回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对象，继续使用链式编程，可使用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方法：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(1).html() //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正确！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太阳形 3"/>
          <p:cNvSpPr/>
          <p:nvPr/>
        </p:nvSpPr>
        <p:spPr>
          <a:xfrm>
            <a:off x="7812405" y="692785"/>
            <a:ext cx="575945" cy="431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什么是插件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插件是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原型对象上扩展出来的一种新的方法（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。插件一旦生效，所有的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对象都将拥有该方法。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插件是对集合中所有元素的一次处理操作，甚至可以将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.css()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等都看作一种插件。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如何创建一个插件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755628" y="2997199"/>
            <a:ext cx="4857784" cy="642942"/>
          </a:xfrm>
          <a:prstGeom prst="wedgeEllipseCallout">
            <a:avLst>
              <a:gd name="adj1" fmla="val -28692"/>
              <a:gd name="adj2" fmla="val 14782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</a:t>
            </a:r>
            <a:r>
              <a:rPr lang="en-US" dirty="0" smtClean="0"/>
              <a:t>this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dirty="0" smtClean="0"/>
              <a:t>, </a:t>
            </a:r>
            <a:r>
              <a:rPr lang="zh-CN" altLang="en-US" dirty="0" smtClean="0"/>
              <a:t>无需</a:t>
            </a:r>
            <a:r>
              <a:rPr lang="en-US" dirty="0" smtClean="0"/>
              <a:t>$( this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可以通过插件来扩充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对象的新方法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插件：更好的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元素操作能力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：拖动、移动、视图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>
              <a:buNone/>
            </a:pPr>
            <a:endParaRPr lang="en-US" altLang="zh-CN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jQuery.fn.hideLinks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this.find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('a[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]').hide();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this;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hideLinks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3857620" y="4786322"/>
            <a:ext cx="4357718" cy="642942"/>
          </a:xfrm>
          <a:prstGeom prst="wedgeEllipseCallout">
            <a:avLst>
              <a:gd name="adj1" fmla="val -57724"/>
              <a:gd name="adj2" fmla="val -137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</a:t>
            </a:r>
            <a:r>
              <a:rPr lang="en-US" dirty="0" smtClean="0"/>
              <a:t>this </a:t>
            </a:r>
            <a:r>
              <a:rPr lang="zh-CN" altLang="en-US" dirty="0" smtClean="0"/>
              <a:t>确保链式编程原则</a:t>
            </a:r>
            <a:endParaRPr lang="zh-CN" altLang="en-US" dirty="0"/>
          </a:p>
        </p:txBody>
      </p:sp>
      <p:sp>
        <p:nvSpPr>
          <p:cNvPr id="6" name="太阳形 5"/>
          <p:cNvSpPr/>
          <p:nvPr/>
        </p:nvSpPr>
        <p:spPr>
          <a:xfrm>
            <a:off x="7812405" y="621030"/>
            <a:ext cx="503555" cy="3600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</a:t>
            </a:r>
            <a:r>
              <a:rPr lang="zh-CN" altLang="zh-CN"/>
              <a:t>在线手册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http://api.jquery.com/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http://www.w3school.com.cn/jquery/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用模块化方法创建插件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4080" y="2123440"/>
            <a:ext cx="7161530" cy="17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避免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符号冲突，同时使用私有变量。</a:t>
            </a:r>
            <a:endParaRPr lang="zh-CN" altLang="en-US" sz="24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460" y="4599305"/>
            <a:ext cx="4989830" cy="223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太阳形 5"/>
          <p:cNvSpPr/>
          <p:nvPr/>
        </p:nvSpPr>
        <p:spPr>
          <a:xfrm>
            <a:off x="7812405" y="621030"/>
            <a:ext cx="503555" cy="3600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4080" y="3979545"/>
            <a:ext cx="281305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$</a:t>
            </a:r>
            <a:r>
              <a:rPr lang="zh-CN" altLang="en-US"/>
              <a:t>变量名容易污染其他变量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46525" y="4668520"/>
            <a:ext cx="269748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私有变量，不会污染全局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节省插件命名空间</a:t>
            </a:r>
            <a:endParaRPr lang="zh-CN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2745" y="1356995"/>
            <a:ext cx="5193030" cy="272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2745" y="4186555"/>
            <a:ext cx="479171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p>
            <a:r>
              <a:rPr lang="en-US" altLang="zh-CN"/>
              <a:t>$.extend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Jquery的扩展方法extend是我们在写插件的过程中常用的方法</a:t>
            </a:r>
            <a:endParaRPr lang="zh-CN" altLang="en-US" sz="2000"/>
          </a:p>
          <a:p>
            <a:r>
              <a:rPr lang="zh-CN" altLang="en-US" sz="2000"/>
              <a:t>extend(dest,src1,src2,src3...);</a:t>
            </a:r>
            <a:endParaRPr lang="zh-CN" altLang="en-US" sz="2000"/>
          </a:p>
          <a:p>
            <a:r>
              <a:rPr lang="zh-CN" altLang="en-US" sz="2000"/>
              <a:t>它的含义是将src1,src2,src3...合并到dest中,返回值为合并后的dest,由此可以看出该方法合并后，</a:t>
            </a:r>
            <a:r>
              <a:rPr lang="zh-CN" altLang="en-US" sz="2000">
                <a:solidFill>
                  <a:srgbClr val="FF0000"/>
                </a:solidFill>
              </a:rPr>
              <a:t>修改了dest的结构，能够合并对象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注：后面的对象属性名和前面的对象属性名存在相同的名称时，</a:t>
            </a:r>
            <a:endParaRPr lang="zh-CN" altLang="en-US" sz="2000"/>
          </a:p>
          <a:p>
            <a:r>
              <a:rPr lang="zh-CN" altLang="en-US" sz="2000"/>
              <a:t>        那么后面的属性值会覆盖前面的属性值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3060065"/>
            <a:ext cx="615759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为插件设置默认参数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2760" y="1600200"/>
            <a:ext cx="6575425" cy="364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70" y="5626100"/>
            <a:ext cx="5873115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太阳形 5"/>
          <p:cNvSpPr/>
          <p:nvPr/>
        </p:nvSpPr>
        <p:spPr>
          <a:xfrm>
            <a:off x="7884160" y="621030"/>
            <a:ext cx="503555" cy="3600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595" y="2348865"/>
            <a:ext cx="4897120" cy="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使用插件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0420" cy="4829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使用插件： 下载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解压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引入到页面中的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jQuery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库之后。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例子：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http://www.jq22.com/jquery-info2803（日历插件）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http://www.jq22.com/jquery-info2099（放大镜插件）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http://www.js-css.cn/a/jscode/date/（日历插件手机端）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7460" y="1675765"/>
            <a:ext cx="2278380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30470" y="1947545"/>
            <a:ext cx="32137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利用面向对象思想编写</a:t>
            </a:r>
            <a:r>
              <a:rPr lang="en-US" altLang="zh-CN"/>
              <a:t>QQ</a:t>
            </a:r>
            <a:r>
              <a:rPr lang="zh-CN" altLang="en-US"/>
              <a:t>弹窗插件，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学会使用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个第三方插件。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632" y="2781297"/>
            <a:ext cx="73152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/>
              <a:t>提示：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查找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插件，http://www.jquery.com/</a:t>
            </a:r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080"/>
            <a:ext cx="841883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6770" y="2620010"/>
            <a:ext cx="6010910" cy="41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AJAX即“</a:t>
            </a:r>
            <a:r>
              <a:rPr lang="zh-CN" altLang="en-US" sz="2000" dirty="0">
                <a:solidFill>
                  <a:srgbClr val="FF0000"/>
                </a:solidFill>
              </a:rPr>
              <a:t>Async</a:t>
            </a:r>
            <a:r>
              <a:rPr lang="zh-CN" altLang="en-US" sz="2000" dirty="0"/>
              <a:t>hronous   Javascript   And   XML”（异步JavaScript和XML），是指一种创建交互式网页应用的网页开发技术</a:t>
            </a:r>
            <a:r>
              <a:rPr lang="en-US" altLang="zh-CN" sz="2000" dirty="0"/>
              <a:t>,</a:t>
            </a:r>
            <a:r>
              <a:rPr lang="zh-CN" altLang="en-US" sz="2000" dirty="0"/>
              <a:t>主要特点：使用脚本操纵</a:t>
            </a:r>
            <a:r>
              <a:rPr lang="zh-CN" altLang="en-US" sz="2000" dirty="0">
                <a:solidFill>
                  <a:srgbClr val="FF0000"/>
                </a:solidFill>
              </a:rPr>
              <a:t>客户端与服务器进行数据交换</a:t>
            </a:r>
            <a:r>
              <a:rPr lang="zh-CN" altLang="en-US" sz="2000" dirty="0"/>
              <a:t>，不会导致页面重载（局部刷新、局部改变网页内容）</a:t>
            </a:r>
            <a:r>
              <a:rPr lang="en-US" altLang="zh-CN" sz="2000" dirty="0">
                <a:solidFill>
                  <a:srgbClr val="FF0000"/>
                </a:solidFill>
              </a:rPr>
              <a:t>sync</a:t>
            </a:r>
            <a:r>
              <a:rPr lang="en-US" altLang="zh-CN" sz="2000" dirty="0"/>
              <a:t> (</a:t>
            </a:r>
            <a:r>
              <a:rPr lang="zh-CN" altLang="en-US" sz="2000" dirty="0"/>
              <a:t>同步，阻塞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AJAX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26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171" y="1500173"/>
            <a:ext cx="8501122" cy="490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680460" y="3995420"/>
            <a:ext cx="205486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现在多为</a:t>
            </a:r>
            <a:r>
              <a:rPr lang="en-US" altLang="zh-CN"/>
              <a:t>JSON Data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7545" y="1634490"/>
            <a:ext cx="513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XMLHTTPRequest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定义了用脚本操纵</a:t>
            </a:r>
            <a:r>
              <a:rPr lang="en-US" altLang="zh-CN"/>
              <a:t>HTTP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 smtClean="0"/>
              <a:t>XHR</a:t>
            </a: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上传表单数据，并显示网络侧的应答内容</a:t>
            </a:r>
            <a:endParaRPr lang="zh-CN" altLang="en-US" sz="2800" dirty="0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153285"/>
            <a:ext cx="8061325" cy="3973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4995" y="6126480"/>
            <a:ext cx="5375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网站实例：</a:t>
            </a:r>
            <a:r>
              <a:rPr lang="en-US" altLang="zh-CN" sz="2400"/>
              <a:t>www.baidu.com</a:t>
            </a:r>
            <a:r>
              <a:rPr lang="zh-CN" altLang="en-US" sz="2400"/>
              <a:t>（</a:t>
            </a:r>
            <a:r>
              <a:rPr lang="en-US" altLang="zh-CN" sz="2400"/>
              <a:t>example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995" y="2386330"/>
            <a:ext cx="6717030" cy="285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 err="1" smtClean="0"/>
              <a:t>XHR.readystate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355" y="1143000"/>
            <a:ext cx="8640445" cy="579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XHR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对象可以有如下几种状态</a:t>
            </a:r>
            <a:r>
              <a:rPr lang="zh-CN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 </a:t>
            </a:r>
            <a:r>
              <a:rPr lang="en-US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XHR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对象的</a:t>
            </a:r>
            <a:r>
              <a:rPr lang="zh-CN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 </a:t>
            </a:r>
            <a:r>
              <a:rPr lang="zh-CN" altLang="zh-CN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ea typeface="Arial" panose="020B0604020202020204" pitchFamily="34" charset="0"/>
                <a:sym typeface="+mn-ea"/>
              </a:rPr>
              <a:t>readyState</a:t>
            </a:r>
            <a:r>
              <a:rPr lang="zh-CN" altLang="zh-CN" dirty="0" smtClean="0">
                <a:ln>
                  <a:noFill/>
                </a:ln>
                <a:solidFill>
                  <a:srgbClr val="000000"/>
                </a:solidFill>
                <a:effectLst/>
                <a:ea typeface="Arial" panose="020B0604020202020204" pitchFamily="34" charset="0"/>
                <a:sym typeface="+mn-ea"/>
              </a:rPr>
              <a:t> 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属性返回该对象的当前所处状态。</a:t>
            </a:r>
            <a:endParaRPr lang="zh-CN" altLang="en-US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UNSENT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0)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XHR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对象已经被创建好了。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OPENED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1)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XHR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对象的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</a:t>
            </a:r>
            <a:r>
              <a:rPr lang="zh-CN" altLang="zh-CN" sz="1600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  <a:hlinkClick r:id="rId1"/>
              </a:rPr>
              <a:t>open()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方法已经被成功执行了。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HEADERS_RECEIVED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2)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 所有的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redirects (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如果有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已经执行完毕了，并且所有的最终应答包的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HTTP headers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（头部）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信息已经接收到了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. </a:t>
            </a: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XHR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对象的若干个应答成员属性已经可以使用了。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LOADING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3)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 应答包的全部的主体数据已经收到。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DONE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4)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 数据传输已经全部结束，或者在数据传输过程中发生了某种错误（比如：</a:t>
            </a: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redirect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无限循环）。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 smtClean="0">
              <a:solidFill>
                <a:srgbClr val="000000"/>
              </a:solidFill>
            </a:endParaRPr>
          </a:p>
          <a:p>
            <a:pPr marL="457200" marR="0" lvl="1" indent="-457200" algn="l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marL="457200" marR="0" lvl="1" indent="-457200" algn="l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://www.w3.org/TR/XMLHttpRequest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zh-CN" altLang="en-US"/>
              <a:t>对象序列化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1871980"/>
            <a:ext cx="83496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对象序列化（</a:t>
            </a:r>
            <a:r>
              <a:rPr lang="en-US" altLang="zh-CN"/>
              <a:t>serialization</a:t>
            </a:r>
            <a:r>
              <a:rPr lang="zh-CN" altLang="en-US"/>
              <a:t>）</a:t>
            </a:r>
            <a:r>
              <a:rPr lang="en-US" altLang="zh-CN"/>
              <a:t>:</a:t>
            </a:r>
            <a:r>
              <a:rPr lang="zh-CN" altLang="en-US"/>
              <a:t>是指将对象转换为字符串</a:t>
            </a:r>
            <a:endParaRPr lang="zh-CN" altLang="en-US"/>
          </a:p>
          <a:p>
            <a:r>
              <a:rPr lang="zh-CN" altLang="en-US"/>
              <a:t>反序列化：将字符串还原为对象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915" y="2798445"/>
            <a:ext cx="8470900" cy="3934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ECMAScript 5 </a:t>
            </a:r>
            <a:r>
              <a:rPr lang="zh-CN" altLang="en-US"/>
              <a:t>提供了内置对象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，通过</a:t>
            </a:r>
            <a:r>
              <a:rPr lang="en-US" altLang="zh-CN"/>
              <a:t>JSON.stringify()</a:t>
            </a:r>
            <a:r>
              <a:rPr lang="zh-CN" altLang="en-US"/>
              <a:t>和</a:t>
            </a:r>
            <a:r>
              <a:rPr lang="en-US" altLang="zh-CN"/>
              <a:t>JSON.parse()</a:t>
            </a:r>
            <a:r>
              <a:rPr lang="zh-CN" altLang="en-US"/>
              <a:t>两个方法序列化对象和还原</a:t>
            </a:r>
            <a:r>
              <a:rPr lang="en-US" altLang="zh-CN"/>
              <a:t>javascript</a:t>
            </a:r>
            <a:r>
              <a:rPr lang="zh-CN" altLang="en-US"/>
              <a:t>对象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//定义对象</a:t>
            </a:r>
            <a:endParaRPr lang="zh-CN" altLang="en-US"/>
          </a:p>
          <a:p>
            <a:pPr algn="l"/>
            <a:r>
              <a:rPr lang="zh-CN" altLang="en-US"/>
              <a:t>    var person={name:'zhangsan',age:18};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//将对象转化为字符串</a:t>
            </a:r>
            <a:endParaRPr lang="zh-CN" altLang="en-US"/>
          </a:p>
          <a:p>
            <a:pPr algn="l"/>
            <a:r>
              <a:rPr lang="zh-CN" altLang="en-US"/>
              <a:t>    var personStr=JSON.stringify(person);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alert(typeof(personStr));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//将字符串还原为对象</a:t>
            </a:r>
            <a:endParaRPr lang="zh-CN" altLang="en-US"/>
          </a:p>
          <a:p>
            <a:pPr algn="l"/>
            <a:r>
              <a:rPr lang="zh-CN" altLang="en-US"/>
              <a:t>    var person2=JSON.parse(personStr);</a:t>
            </a:r>
            <a:endParaRPr lang="zh-CN" altLang="en-US"/>
          </a:p>
          <a:p>
            <a:pPr algn="l"/>
            <a:r>
              <a:rPr lang="zh-CN" altLang="en-US"/>
              <a:t>          console.log(typeof(person2));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altLang="zh-CN"/>
              <a:t>Json(</a:t>
            </a:r>
            <a:r>
              <a:rPr lang="zh-CN" altLang="en-US"/>
              <a:t>轻量级的数据交换格式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7200" y="1740535"/>
            <a:ext cx="8310245" cy="3385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Json   </a:t>
            </a:r>
            <a:r>
              <a:rPr lang="zh-CN" altLang="en-US">
                <a:sym typeface="+mn-ea"/>
              </a:rPr>
              <a:t>javascript Object Notation   javascript对象表示法）是一种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轻量级的数据交换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格式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对象字面量语法的一种文本格式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其实就是一个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另外，也有针对大部分编程语言的</a:t>
            </a:r>
            <a:r>
              <a:rPr lang="en-US" altLang="zh-CN">
                <a:sym typeface="+mn-ea"/>
              </a:rPr>
              <a:t>(java /c/c++/PHP/Python……)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库，这些库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可以将上述语言格式化数据转换为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格式，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格式的数据比同等的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格式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的数据占用空间更少，执行速度更快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对象是浏览器自带的，不过对于不同的浏览器，支持不同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支持浏览器：</a:t>
            </a:r>
            <a:r>
              <a:rPr lang="en-US" altLang="zh-CN">
                <a:sym typeface="+mn-ea"/>
              </a:rPr>
              <a:t>IE8+  chrome   fireFox   safari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IE6/7</a:t>
            </a:r>
            <a:r>
              <a:rPr lang="zh-CN" altLang="en-US">
                <a:sym typeface="+mn-ea"/>
              </a:rPr>
              <a:t>可以通过引入</a:t>
            </a:r>
            <a:r>
              <a:rPr lang="en-US" altLang="zh-CN">
                <a:sym typeface="+mn-ea"/>
              </a:rPr>
              <a:t>json2.js</a:t>
            </a:r>
            <a:r>
              <a:rPr lang="zh-CN" altLang="en-US">
                <a:sym typeface="+mn-ea"/>
              </a:rPr>
              <a:t>库（下载地址：</a:t>
            </a:r>
            <a:r>
              <a:rPr lang="en-US" altLang="zh-CN">
                <a:sym typeface="+mn-ea"/>
              </a:rPr>
              <a:t>www.json.org</a:t>
            </a:r>
            <a:r>
              <a:rPr lang="zh-CN" altLang="en-US">
                <a:sym typeface="+mn-ea"/>
              </a:rPr>
              <a:t>）来支持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ajax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实例演示：通过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ajax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读取新闻内容展示在页面上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35" y="192723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（超文本传输协议）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160" y="1336040"/>
            <a:ext cx="8997950" cy="2014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        </a:t>
            </a:r>
            <a:r>
              <a:rPr lang="zh-CN" altLang="en-US"/>
              <a:t>HTTP协议（HyperText Transfer Protocol，超文本传输协议）是用于从WWW服务器</a:t>
            </a:r>
            <a:endParaRPr lang="zh-CN" altLang="en-US"/>
          </a:p>
          <a:p>
            <a:pPr algn="l"/>
            <a:r>
              <a:rPr lang="zh-CN" altLang="en-US"/>
              <a:t>传输超文本到本地浏览器的传输协议。它可以使浏览器更加高效，使网络传输减少。它</a:t>
            </a:r>
            <a:endParaRPr lang="zh-CN" altLang="en-US"/>
          </a:p>
          <a:p>
            <a:pPr algn="l"/>
            <a:r>
              <a:rPr lang="zh-CN" altLang="en-US"/>
              <a:t>不仅保证计算机正确快速地传输超文本文档，还确定传输文档中的哪一部分，以及哪</a:t>
            </a:r>
            <a:endParaRPr lang="zh-CN" altLang="en-US"/>
          </a:p>
          <a:p>
            <a:pPr algn="l"/>
            <a:r>
              <a:rPr lang="zh-CN" altLang="en-US"/>
              <a:t>部分内容首先显示(如文本先于图形)等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 HTTP是一个客户端和服务器端请求和应答的标准（TCP）。客户端是终端用户，服</a:t>
            </a:r>
            <a:endParaRPr lang="zh-CN" altLang="en-US"/>
          </a:p>
          <a:p>
            <a:pPr algn="l"/>
            <a:r>
              <a:rPr lang="zh-CN" altLang="en-US"/>
              <a:t>务器端是网站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" y="3534410"/>
            <a:ext cx="8480425" cy="2288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一般情况下，</a:t>
            </a:r>
            <a:r>
              <a:rPr lang="en-US" altLang="zh-CN"/>
              <a:t>http</a:t>
            </a:r>
            <a:r>
              <a:rPr lang="zh-CN" altLang="en-US"/>
              <a:t>并不在脚本的控制下，只是当用户单击链接，提交表单和输入</a:t>
            </a:r>
            <a:r>
              <a:rPr lang="en-US" altLang="zh-CN"/>
              <a:t>URL</a:t>
            </a:r>
            <a:endParaRPr lang="en-US" altLang="zh-CN"/>
          </a:p>
          <a:p>
            <a:r>
              <a:rPr lang="zh-CN" altLang="en-US"/>
              <a:t>时才会发生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javascript</a:t>
            </a:r>
            <a:r>
              <a:rPr lang="zh-CN" altLang="en-US"/>
              <a:t>脚本去操纵</a:t>
            </a:r>
            <a:r>
              <a:rPr lang="en-US" altLang="zh-CN"/>
              <a:t>http</a:t>
            </a:r>
            <a:r>
              <a:rPr lang="zh-CN" altLang="en-US"/>
              <a:t>是可行的，例如：</a:t>
            </a:r>
            <a:endParaRPr lang="zh-CN" altLang="en-US"/>
          </a:p>
          <a:p>
            <a:r>
              <a:rPr lang="en-US" altLang="zh-CN"/>
              <a:t>window.location.href  </a:t>
            </a:r>
            <a:r>
              <a:rPr lang="zh-CN" altLang="en-US"/>
              <a:t>或 </a:t>
            </a:r>
            <a:r>
              <a:rPr lang="en-US" altLang="zh-CN"/>
              <a:t>$(“form”).submit()</a:t>
            </a:r>
            <a:endParaRPr lang="en-US" altLang="zh-CN"/>
          </a:p>
          <a:p>
            <a:r>
              <a:rPr lang="zh-CN" altLang="en-US"/>
              <a:t>这两种情况下，浏览器会加载新页面，然而</a:t>
            </a:r>
            <a:r>
              <a:rPr lang="en-US" altLang="zh-CN"/>
              <a:t>ajax</a:t>
            </a:r>
            <a:r>
              <a:rPr lang="zh-CN" altLang="en-US"/>
              <a:t>技术不会导致</a:t>
            </a:r>
            <a:endParaRPr lang="zh-CN" altLang="en-US"/>
          </a:p>
          <a:p>
            <a:r>
              <a:rPr lang="zh-CN" altLang="en-US"/>
              <a:t>页面重载，这使得</a:t>
            </a:r>
            <a:r>
              <a:rPr lang="en-US" altLang="zh-CN"/>
              <a:t>web</a:t>
            </a:r>
            <a:r>
              <a:rPr lang="zh-CN" altLang="en-US"/>
              <a:t>应用感觉更像传统的桌面应用，且数据的</a:t>
            </a:r>
            <a:endParaRPr lang="zh-CN" altLang="en-US"/>
          </a:p>
          <a:p>
            <a:r>
              <a:rPr lang="zh-CN" altLang="en-US"/>
              <a:t>传输是异步进行的，提高了用户体验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7200" y="1417955"/>
            <a:ext cx="85712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　　　　　　HTTP状态码（HTTP Status Code）是用以表示网页服务器HTTP响应状态的3位数字代码，第一个字（字头）不同，表示服务器的响应状态不同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5245" y="1946910"/>
            <a:ext cx="2432050" cy="1465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１字头：</a:t>
            </a:r>
            <a:r>
              <a:rPr lang="en-US" altLang="zh-CN"/>
              <a:t>“</a:t>
            </a:r>
            <a:r>
              <a:rPr lang="zh-CN" altLang="en-US"/>
              <a:t>消息</a:t>
            </a:r>
            <a:r>
              <a:rPr lang="en-US" altLang="zh-CN"/>
              <a:t>”</a:t>
            </a:r>
            <a:r>
              <a:rPr lang="zh-CN" altLang="en-US"/>
              <a:t>　</a:t>
            </a:r>
            <a:endParaRPr lang="zh-CN" altLang="en-US"/>
          </a:p>
          <a:p>
            <a:r>
              <a:rPr lang="zh-CN" altLang="en-US"/>
              <a:t>２字头：</a:t>
            </a:r>
            <a:r>
              <a:rPr lang="en-US" altLang="zh-CN"/>
              <a:t>“</a:t>
            </a:r>
            <a:r>
              <a:rPr lang="zh-CN" altLang="en-US"/>
              <a:t>成功</a:t>
            </a:r>
            <a:r>
              <a:rPr lang="en-US" altLang="zh-CN"/>
              <a:t>”</a:t>
            </a:r>
            <a:r>
              <a:rPr lang="zh-CN" altLang="en-US"/>
              <a:t>　</a:t>
            </a:r>
            <a:endParaRPr lang="zh-CN" altLang="en-US"/>
          </a:p>
          <a:p>
            <a:r>
              <a:rPr lang="zh-CN" altLang="en-US"/>
              <a:t>３字头：</a:t>
            </a:r>
            <a:r>
              <a:rPr lang="en-US" altLang="zh-CN"/>
              <a:t>“</a:t>
            </a:r>
            <a:r>
              <a:rPr lang="zh-CN" altLang="en-US"/>
              <a:t>重定向</a:t>
            </a:r>
            <a:r>
              <a:rPr lang="en-US" altLang="zh-CN"/>
              <a:t>”</a:t>
            </a:r>
            <a:endParaRPr lang="zh-CN" altLang="en-US"/>
          </a:p>
          <a:p>
            <a:r>
              <a:rPr lang="zh-CN" altLang="en-US"/>
              <a:t>４字头：</a:t>
            </a:r>
            <a:r>
              <a:rPr lang="en-US" altLang="zh-CN"/>
              <a:t>“</a:t>
            </a:r>
            <a:r>
              <a:rPr lang="zh-CN" altLang="en-US"/>
              <a:t>请求错误</a:t>
            </a:r>
            <a:r>
              <a:rPr lang="en-US" altLang="zh-CN"/>
              <a:t>”</a:t>
            </a:r>
            <a:r>
              <a:rPr lang="zh-CN" altLang="en-US"/>
              <a:t>　</a:t>
            </a:r>
            <a:endParaRPr lang="zh-CN" altLang="en-US"/>
          </a:p>
          <a:p>
            <a:r>
              <a:rPr lang="zh-CN" altLang="en-US"/>
              <a:t>５字头：</a:t>
            </a:r>
            <a:r>
              <a:rPr lang="en-US" altLang="zh-CN"/>
              <a:t>“</a:t>
            </a:r>
            <a:r>
              <a:rPr lang="zh-CN" altLang="en-US"/>
              <a:t>服务器错误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77495" y="2470150"/>
            <a:ext cx="7950835" cy="3660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例子：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 “200 OK”</a:t>
            </a:r>
            <a:endParaRPr lang="zh-CN" altLang="en-US"/>
          </a:p>
          <a:p>
            <a:pPr algn="l"/>
            <a:r>
              <a:rPr lang="zh-CN" altLang="en-US"/>
              <a:t>             请求已成功，请求所希望的响应头或数据体将随此响应返回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“304 Not Modified”</a:t>
            </a:r>
            <a:endParaRPr lang="zh-CN" altLang="en-US"/>
          </a:p>
          <a:p>
            <a:pPr algn="l"/>
            <a:r>
              <a:rPr lang="zh-CN" altLang="en-US"/>
              <a:t>             如果客户端发送了一个带条件的 GET 请求且该请求已被允许，而文档的</a:t>
            </a:r>
            <a:endParaRPr lang="zh-CN" altLang="en-US"/>
          </a:p>
          <a:p>
            <a:pPr algn="l"/>
            <a:r>
              <a:rPr lang="zh-CN" altLang="en-US"/>
              <a:t>内容（自上次访问以来或者根据请求的条件）并没有改变（浏览器缓存），</a:t>
            </a:r>
            <a:endParaRPr lang="zh-CN" altLang="en-US"/>
          </a:p>
          <a:p>
            <a:pPr algn="l"/>
            <a:r>
              <a:rPr lang="zh-CN" altLang="en-US"/>
              <a:t>则服务器应当返回这个状态码。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</a:t>
            </a:r>
            <a:endParaRPr lang="zh-CN" altLang="en-US"/>
          </a:p>
          <a:p>
            <a:pPr algn="l"/>
            <a:r>
              <a:rPr lang="zh-CN" altLang="en-US"/>
              <a:t>             “  404 Not Found”</a:t>
            </a:r>
            <a:endParaRPr lang="zh-CN" altLang="en-US"/>
          </a:p>
          <a:p>
            <a:pPr algn="l"/>
            <a:r>
              <a:rPr lang="zh-CN" altLang="en-US"/>
              <a:t>             请求失败，请求所希望得到的资源未被在服务器上发现</a:t>
            </a:r>
            <a:endParaRPr lang="zh-CN" altLang="en-US"/>
          </a:p>
        </p:txBody>
      </p:sp>
      <p:sp>
        <p:nvSpPr>
          <p:cNvPr id="9" name="标题 8"/>
          <p:cNvSpPr/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状态码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467360" y="18827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err="1" smtClean="0"/>
              <a:t>客户端与服务器交互方法</a:t>
            </a:r>
            <a:endParaRPr lang="zh-CN" altLang="en-US" dirty="0" err="1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480185"/>
            <a:ext cx="822960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HTTP 定义了</a:t>
            </a:r>
            <a:r>
              <a:rPr lang="zh-CN" altLang="en-US" sz="2400"/>
              <a:t>客户端</a:t>
            </a:r>
            <a:r>
              <a:rPr lang="en-US" altLang="zh-CN" sz="2400"/>
              <a:t>与服务器交互的不同方法，最常用的有4种</a:t>
            </a:r>
            <a:r>
              <a:rPr lang="zh-CN" altLang="en-US" sz="2400"/>
              <a:t>：</a:t>
            </a:r>
            <a:r>
              <a:rPr lang="en-US" altLang="zh-CN" sz="2400"/>
              <a:t>Put（增）,Delete（删），Post（改）,Get（查）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67360" y="2715895"/>
            <a:ext cx="841248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一个URL（同一资源定位符）地址，它用于描述一个网络上的资源，而HTTP中的GET，POST，PUT，DELETE就对应着对这个资源的查，改，增，删4个操作。</a:t>
            </a:r>
            <a:r>
              <a:rPr lang="zh-CN" altLang="en-US">
                <a:solidFill>
                  <a:srgbClr val="FF0000"/>
                </a:solidFill>
              </a:rPr>
              <a:t>GET一般用于获取/查询资源信息，而POST一般用于更新资源信息。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但在实际的做的时候，很多人却没有按照HTTP规范去做，导致这个问题的原因有很多，比如说：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1.很多人贪方便，更新资源时用了GET，因为用POST必须用到FORM（表单），这样会麻烦一点。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2.对资源的增，删，改，查操作，其实都可以通过GET/POST完成，不需要用到PUT和DELETE。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37160" y="175260"/>
            <a:ext cx="888746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GET</a:t>
            </a:r>
            <a:r>
              <a:rPr lang="zh-CN" altLang="en-US" dirty="0" err="1" smtClean="0"/>
              <a:t>与</a:t>
            </a:r>
            <a:r>
              <a:rPr lang="en-US" altLang="zh-CN" dirty="0" err="1" smtClean="0"/>
              <a:t>POST</a:t>
            </a:r>
            <a:r>
              <a:rPr lang="zh-CN" altLang="en-US" dirty="0" err="1" smtClean="0"/>
              <a:t>方法的区别与联系</a:t>
            </a:r>
            <a:endParaRPr lang="zh-CN" altLang="en-US" dirty="0" err="1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1384935"/>
            <a:ext cx="8542655" cy="536956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p>
            <a:r>
              <a:rPr lang="en-US" altLang="zh-CN"/>
              <a:t>JSONP</a:t>
            </a:r>
            <a:r>
              <a:rPr lang="zh-CN" altLang="en-US"/>
              <a:t>（跨域请求）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 sz="2400"/>
              <a:t>&lt;script&gt;</a:t>
            </a:r>
            <a:r>
              <a:rPr lang="zh-CN" altLang="en-US" sz="2400"/>
              <a:t>元素的 </a:t>
            </a:r>
            <a:r>
              <a:rPr lang="en-US" altLang="zh-CN" sz="2400"/>
              <a:t>src</a:t>
            </a:r>
            <a:r>
              <a:rPr lang="zh-CN" altLang="en-US" sz="2400"/>
              <a:t>属性能设置</a:t>
            </a:r>
            <a:r>
              <a:rPr lang="en-US" altLang="zh-CN" sz="2400"/>
              <a:t>URL</a:t>
            </a:r>
            <a:r>
              <a:rPr lang="zh-CN" altLang="en-US" sz="2400"/>
              <a:t>并发起</a:t>
            </a:r>
            <a:r>
              <a:rPr lang="en-US" altLang="zh-CN" sz="2400"/>
              <a:t>HTTP GET</a:t>
            </a:r>
            <a:r>
              <a:rPr lang="zh-CN" altLang="en-US" sz="2400"/>
              <a:t>请求</a:t>
            </a:r>
            <a:endParaRPr lang="zh-CN" altLang="en-US" sz="2400"/>
          </a:p>
          <a:p>
            <a:r>
              <a:rPr lang="zh-CN" altLang="en-US" sz="2400"/>
              <a:t>可以实现跨域通信，这种</a:t>
            </a:r>
            <a:r>
              <a:rPr lang="en-US" altLang="zh-CN" sz="2400"/>
              <a:t>Ajax</a:t>
            </a:r>
            <a:r>
              <a:rPr lang="zh-CN" altLang="en-US" sz="2400"/>
              <a:t>技术称为</a:t>
            </a:r>
            <a:r>
              <a:rPr lang="en-US" altLang="zh-CN" sz="2400"/>
              <a:t>JSONP, </a:t>
            </a:r>
            <a:r>
              <a:rPr lang="zh-CN" altLang="en-US" sz="2400"/>
              <a:t>它不受限于</a:t>
            </a:r>
            <a:endParaRPr lang="zh-CN" altLang="en-US" sz="2400"/>
          </a:p>
          <a:p>
            <a:r>
              <a:rPr lang="en-US" altLang="zh-CN" sz="2400"/>
              <a:t>XMLHTTPRequest</a:t>
            </a:r>
            <a:r>
              <a:rPr lang="zh-CN" altLang="en-US" sz="2400"/>
              <a:t>对象的同源策略</a:t>
            </a:r>
            <a:endParaRPr lang="zh-CN" altLang="en-US" sz="2400"/>
          </a:p>
          <a:p>
            <a:r>
              <a:rPr lang="en-US" altLang="zh-CN" sz="2400"/>
              <a:t>(XMLHTTPRequest</a:t>
            </a:r>
            <a:r>
              <a:rPr lang="zh-CN" altLang="en-US" sz="2400"/>
              <a:t>对象的</a:t>
            </a:r>
            <a:r>
              <a:rPr lang="en-US" altLang="zh-CN" sz="2400"/>
              <a:t>API</a:t>
            </a:r>
            <a:r>
              <a:rPr lang="zh-CN" altLang="en-US" sz="2400"/>
              <a:t>禁止发起跨域的</a:t>
            </a:r>
            <a:r>
              <a:rPr lang="en-US" altLang="zh-CN" sz="2400"/>
              <a:t>HTTP</a:t>
            </a:r>
            <a:r>
              <a:rPr lang="zh-CN" altLang="en-US" sz="2400"/>
              <a:t>请求</a:t>
            </a:r>
            <a:r>
              <a:rPr lang="en-US" altLang="zh-CN" sz="2400"/>
              <a:t>)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例子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000"/>
              <a:t>//动态创建script链接，加载跨域的js文件</a:t>
            </a:r>
            <a:endParaRPr lang="en-US" altLang="zh-CN" sz="2000"/>
          </a:p>
          <a:p>
            <a:r>
              <a:rPr lang="en-US" altLang="zh-CN" sz="2000"/>
              <a:t>    function oScript(str){</a:t>
            </a:r>
            <a:endParaRPr lang="en-US" altLang="zh-CN" sz="2000"/>
          </a:p>
          <a:p>
            <a:r>
              <a:rPr lang="en-US" altLang="zh-CN" sz="2000"/>
              <a:t>        var oScript=document.createElement('script');</a:t>
            </a:r>
            <a:endParaRPr lang="en-US" altLang="zh-CN" sz="2000"/>
          </a:p>
          <a:p>
            <a:r>
              <a:rPr lang="en-US" altLang="zh-CN" sz="2000"/>
              <a:t>        oScript.src=str;</a:t>
            </a:r>
            <a:endParaRPr lang="en-US" altLang="zh-CN" sz="2000"/>
          </a:p>
          <a:p>
            <a:r>
              <a:rPr lang="en-US" altLang="zh-CN" sz="2000"/>
              <a:t>        document.getElementsByTagName('body')[0].appendChild(oScript);</a:t>
            </a:r>
            <a:endParaRPr lang="en-US" altLang="zh-CN" sz="2000"/>
          </a:p>
          <a:p>
            <a:r>
              <a:rPr lang="en-US" altLang="zh-CN" sz="2000"/>
              <a:t>    }</a:t>
            </a:r>
            <a:endParaRPr lang="en-US" altLang="zh-CN" sz="2000"/>
          </a:p>
          <a:p>
            <a:r>
              <a:rPr lang="en-US" altLang="zh-CN" sz="2400"/>
              <a:t> oScript('</a:t>
            </a:r>
            <a:r>
              <a:rPr lang="zh-CN" altLang="en-US" sz="2400"/>
              <a:t>请求文件的</a:t>
            </a:r>
            <a:r>
              <a:rPr lang="en-US" altLang="zh-CN" sz="2400"/>
              <a:t>url');</a:t>
            </a:r>
            <a:endParaRPr lang="en-US" altLang="zh-CN"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558165" y="243523"/>
            <a:ext cx="82296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JSONP</a:t>
            </a:r>
            <a:r>
              <a:rPr lang="zh-CN" altLang="en-US"/>
              <a:t>（跨域请求）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222375"/>
            <a:ext cx="6011545" cy="555117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Ajax</a:t>
            </a:r>
            <a:r>
              <a:rPr lang="zh-CN" altLang="en-US" dirty="0" smtClean="0"/>
              <a:t>方法原理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        jQuery</a:t>
            </a:r>
            <a:r>
              <a:rPr lang="zh-CN" altLang="en-US" sz="2800" dirty="0"/>
              <a:t>的</a:t>
            </a:r>
            <a:r>
              <a:rPr lang="en-US" altLang="zh-CN" sz="2800" dirty="0"/>
              <a:t>Ajax</a:t>
            </a:r>
            <a:r>
              <a:rPr lang="zh-CN" altLang="en-US" sz="2800" dirty="0"/>
              <a:t>方法内部也是基于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对象来实现其功能逻辑的。</a:t>
            </a:r>
            <a:endParaRPr lang="zh-CN" altLang="en-US" sz="2800" dirty="0"/>
          </a:p>
          <a:p>
            <a:r>
              <a:rPr lang="en-US" altLang="zh-CN" sz="2800" dirty="0"/>
              <a:t>       jQuery 对 Ajax 做了大量的封装，我们使用起来也较为方便，不需要去考虑浏览器兼容 性。对于封装的方式，jQuery 采用了三层封装：最底层的封装方法为：</a:t>
            </a:r>
            <a:r>
              <a:rPr lang="en-US" altLang="zh-CN" sz="2800" dirty="0">
                <a:solidFill>
                  <a:srgbClr val="FF0000"/>
                </a:solidFill>
              </a:rPr>
              <a:t>$.ajax()</a:t>
            </a:r>
            <a:r>
              <a:rPr lang="en-US" altLang="zh-CN" sz="2800" dirty="0"/>
              <a:t>，而通过这 层封装了第二层有三种方法：.load()、$.get()和$.post()，最高层是$.getScript()和$.getJSON() 方法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eg.</a:t>
            </a:r>
            <a:endParaRPr lang="en-US" altLang="zh-CN" sz="2800" dirty="0"/>
          </a:p>
          <a:p>
            <a:r>
              <a:rPr lang="en-US" altLang="zh-CN" sz="2000" dirty="0"/>
              <a:t>http://app.sencha.com.cn/soya/apps/testdb/server/?action=class.list&amp;format=html</a:t>
            </a:r>
            <a:endParaRPr lang="en-US" altLang="zh-CN" sz="20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建立开发和调试环境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sz="2800" dirty="0" err="1" smtClean="0"/>
              <a:t>WebStorm/sublime/atom/Visual Studio Code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zh-CN" altLang="en-US" dirty="0" smtClean="0"/>
              <a:t>运行与调试环境：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JQuery </a:t>
            </a:r>
            <a:r>
              <a:rPr lang="zh-CN" altLang="zh-CN" dirty="0"/>
              <a:t>版本下载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https://cdnjs.com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搜索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/>
              <a:t>1.x</a:t>
            </a:r>
            <a:endParaRPr lang="en-US" altLang="zh-CN" dirty="0"/>
          </a:p>
          <a:p>
            <a:r>
              <a:rPr lang="en-US" altLang="zh-CN" dirty="0"/>
              <a:t>2.x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不兼容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IE6/7/8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慎选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3.X</a:t>
            </a:r>
            <a:r>
              <a:rPr lang="en-US" altLang="zh-CN" sz="2800" dirty="0">
                <a:sym typeface="+mn-ea"/>
              </a:rPr>
              <a:t>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(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不兼容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IE6/7/8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慎选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55" name="Group 6"/>
          <p:cNvGrpSpPr/>
          <p:nvPr/>
        </p:nvGrpSpPr>
        <p:grpSpPr>
          <a:xfrm>
            <a:off x="611188" y="1341438"/>
            <a:ext cx="1798637" cy="647700"/>
            <a:chOff x="0" y="0"/>
            <a:chExt cx="1440" cy="448"/>
          </a:xfrm>
        </p:grpSpPr>
        <p:sp>
          <p:nvSpPr>
            <p:cNvPr id="2058" name="未知"/>
            <p:cNvSpPr/>
            <p:nvPr/>
          </p:nvSpPr>
          <p:spPr>
            <a:xfrm>
              <a:off x="85" y="258"/>
              <a:ext cx="1270" cy="190"/>
            </a:xfrm>
            <a:custGeom>
              <a:avLst/>
              <a:gdLst>
                <a:gd name="txL" fmla="*/ 0 w 1120"/>
                <a:gd name="txT" fmla="*/ 0 h 252"/>
                <a:gd name="txR" fmla="*/ 1120 w 1120"/>
                <a:gd name="txB" fmla="*/ 252 h 252"/>
              </a:gdLst>
              <a:ahLst/>
              <a:cxnLst>
                <a:cxn ang="0">
                  <a:pos x="4464" y="11"/>
                </a:cxn>
                <a:cxn ang="0">
                  <a:pos x="4445" y="11"/>
                </a:cxn>
                <a:cxn ang="0">
                  <a:pos x="4380" y="11"/>
                </a:cxn>
                <a:cxn ang="0">
                  <a:pos x="4282" y="11"/>
                </a:cxn>
                <a:cxn ang="0">
                  <a:pos x="4139" y="11"/>
                </a:cxn>
                <a:cxn ang="0">
                  <a:pos x="3955" y="10"/>
                </a:cxn>
                <a:cxn ang="0">
                  <a:pos x="3742" y="10"/>
                </a:cxn>
                <a:cxn ang="0">
                  <a:pos x="3491" y="10"/>
                </a:cxn>
                <a:cxn ang="0">
                  <a:pos x="3209" y="8"/>
                </a:cxn>
                <a:cxn ang="0">
                  <a:pos x="2911" y="8"/>
                </a:cxn>
                <a:cxn ang="0">
                  <a:pos x="2575" y="8"/>
                </a:cxn>
                <a:cxn ang="0">
                  <a:pos x="2211" y="8"/>
                </a:cxn>
                <a:cxn ang="0">
                  <a:pos x="1855" y="8"/>
                </a:cxn>
                <a:cxn ang="0">
                  <a:pos x="1527" y="8"/>
                </a:cxn>
                <a:cxn ang="0">
                  <a:pos x="1227" y="8"/>
                </a:cxn>
                <a:cxn ang="0">
                  <a:pos x="949" y="10"/>
                </a:cxn>
                <a:cxn ang="0">
                  <a:pos x="712" y="10"/>
                </a:cxn>
                <a:cxn ang="0">
                  <a:pos x="503" y="10"/>
                </a:cxn>
                <a:cxn ang="0">
                  <a:pos x="324" y="11"/>
                </a:cxn>
                <a:cxn ang="0">
                  <a:pos x="184" y="11"/>
                </a:cxn>
                <a:cxn ang="0">
                  <a:pos x="78" y="11"/>
                </a:cxn>
                <a:cxn ang="0">
                  <a:pos x="23" y="11"/>
                </a:cxn>
                <a:cxn ang="0">
                  <a:pos x="0" y="11"/>
                </a:cxn>
                <a:cxn ang="0">
                  <a:pos x="0" y="3"/>
                </a:cxn>
                <a:cxn ang="0">
                  <a:pos x="2229" y="0"/>
                </a:cxn>
                <a:cxn ang="0">
                  <a:pos x="4464" y="3"/>
                </a:cxn>
                <a:cxn ang="0">
                  <a:pos x="4464" y="11"/>
                </a:cxn>
                <a:cxn ang="0">
                  <a:pos x="4464" y="11"/>
                </a:cxn>
              </a:cxnLst>
              <a:rect l="txL" t="txT" r="txR" b="tx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4549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学习重点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6" name="TextBox 10"/>
          <p:cNvSpPr txBox="1"/>
          <p:nvPr/>
        </p:nvSpPr>
        <p:spPr>
          <a:xfrm>
            <a:off x="1619250" y="2420938"/>
            <a:ext cx="6416675" cy="3017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selector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(url,data,callback)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(url,data,callback)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(url,data,callback,type)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ajax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(options)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getJSON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url,params,callback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 eaLnBrk="1" hangingPunct="1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getScript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url,callback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 eaLnBrk="1" hangingPunct="1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9115" y="11588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Rectangle 2"/>
          <p:cNvSpPr/>
          <p:nvPr/>
        </p:nvSpPr>
        <p:spPr>
          <a:xfrm>
            <a:off x="-71755" y="57531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矩形 11"/>
          <p:cNvSpPr/>
          <p:nvPr/>
        </p:nvSpPr>
        <p:spPr>
          <a:xfrm>
            <a:off x="107950" y="1412240"/>
            <a:ext cx="8733155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selector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).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load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(url,data,callback)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85445" y="2122805"/>
            <a:ext cx="8229600" cy="457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.load()方法是局部方法，因为他需要一个包含元素的 jQuery 对象作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为前缀。。而$.get()和 $.post()是全局方法，无须指定某个元素。对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于用途而言，.load()适合做静态文件的异步获取， 而对于需要传递参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数到服务器页面的，$.get()和$.post()更加合适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.load()方法可以参数三个参数：</a:t>
            </a:r>
            <a:endParaRPr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url(必须，请求 html 文件的 url 地址，参数类型为 String)</a:t>
            </a:r>
            <a:endParaRPr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data(可选，发送的 key/value 数据，参数类型为 Object)</a:t>
            </a:r>
            <a:endParaRPr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callback(可选，成功或失败的回调 函数，参数类型为函数    </a:t>
            </a:r>
            <a:endParaRPr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function(response,status,xhr){ alert(response); })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67360" y="18827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4" name="太阳形 3"/>
          <p:cNvSpPr/>
          <p:nvPr/>
        </p:nvSpPr>
        <p:spPr>
          <a:xfrm>
            <a:off x="7812405" y="548640"/>
            <a:ext cx="431800" cy="431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 bwMode="auto">
          <a:xfrm>
            <a:off x="252095" y="5660073"/>
            <a:ext cx="835183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type: 'POST',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data: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success: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txt});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矩形 13"/>
          <p:cNvSpPr/>
          <p:nvPr/>
        </p:nvSpPr>
        <p:spPr>
          <a:xfrm>
            <a:off x="323533" y="1484948"/>
            <a:ext cx="4170362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(url,data,callback,type)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39433" y="3358198"/>
          <a:ext cx="7777163" cy="1847850"/>
        </p:xfrm>
        <a:graphic>
          <a:graphicData uri="http://schemas.openxmlformats.org/drawingml/2006/table">
            <a:tbl>
              <a:tblPr/>
              <a:tblGrid>
                <a:gridCol w="1512168"/>
                <a:gridCol w="6264696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/>
                        <a:t>参数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url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待载入页面的 </a:t>
                      </a:r>
                      <a:r>
                        <a:rPr lang="en-US" altLang="zh-CN" dirty="0"/>
                        <a:t>URL </a:t>
                      </a:r>
                      <a:r>
                        <a:rPr lang="zh-CN" altLang="en-US" dirty="0"/>
                        <a:t>地址。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data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待发送 </a:t>
                      </a:r>
                      <a:r>
                        <a:rPr lang="en-US"/>
                        <a:t>Key / value </a:t>
                      </a:r>
                      <a:r>
                        <a:rPr lang="zh-CN" altLang="en-US"/>
                        <a:t>参数。（对象的形式）</a:t>
                      </a:r>
                      <a:endParaRPr lang="zh-CN" alt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callback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载入成功时回调函数。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type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返回内容格式，</a:t>
                      </a:r>
                      <a:r>
                        <a:rPr lang="en-US" dirty="0"/>
                        <a:t>xml, html, script, 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, text, _default。</a:t>
                      </a:r>
                      <a:endParaRPr 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151" name="矩形 12"/>
          <p:cNvSpPr/>
          <p:nvPr/>
        </p:nvSpPr>
        <p:spPr>
          <a:xfrm>
            <a:off x="323533" y="1986915"/>
            <a:ext cx="431165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(url,data,callback,type)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52" name="TextBox 16"/>
          <p:cNvSpPr txBox="1"/>
          <p:nvPr/>
        </p:nvSpPr>
        <p:spPr>
          <a:xfrm>
            <a:off x="252095" y="5228273"/>
            <a:ext cx="1579563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类似下面模式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67360" y="260033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4220" y="2490470"/>
            <a:ext cx="623760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一般情况下 type 参数是智能判断，并不 需要我们主动设置，</a:t>
            </a:r>
            <a:endParaRPr lang="zh-CN" altLang="en-US"/>
          </a:p>
          <a:p>
            <a:pPr algn="l"/>
            <a:r>
              <a:rPr lang="zh-CN" altLang="en-US"/>
              <a:t>如果主动设置，则会强行按照指定类型格式返回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矩形 13"/>
          <p:cNvSpPr/>
          <p:nvPr/>
        </p:nvSpPr>
        <p:spPr>
          <a:xfrm>
            <a:off x="251143" y="1845628"/>
            <a:ext cx="2583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ajax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(options)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矩形 14"/>
          <p:cNvSpPr/>
          <p:nvPr/>
        </p:nvSpPr>
        <p:spPr>
          <a:xfrm>
            <a:off x="682943" y="2420303"/>
            <a:ext cx="618998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algn="l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$.ajax()是所有 ajax 方法中最底层的方法，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所有其他方法都是基于$.ajax()方法的封装。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 这个方法只有一个参数，传递一个各个功能键值对的对象。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14070" y="3581400"/>
          <a:ext cx="7272808" cy="29565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00200"/>
                <a:gridCol w="5472608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发送请求的地址。</a:t>
                      </a:r>
                      <a:endParaRPr lang="zh-CN" altLang="en-US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请求方式 </a:t>
                      </a:r>
                      <a:r>
                        <a:rPr lang="en-US" altLang="zh-CN" dirty="0" smtClean="0"/>
                        <a:t>("POST"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"GET")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设置请求超时时间（毫秒）。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: true) </a:t>
                      </a:r>
                      <a:r>
                        <a:rPr lang="zh-CN" altLang="en-US" dirty="0" smtClean="0"/>
                        <a:t>异步请求。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发送的参数可以是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返回的数据类型：</a:t>
                      </a:r>
                      <a:r>
                        <a:rPr lang="en-US" altLang="zh-CN" dirty="0" err="1" smtClean="0"/>
                        <a:t>xml,html,json,txt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成功后可以返回</a:t>
                      </a:r>
                      <a:r>
                        <a:rPr lang="en-US" altLang="zh-CN" dirty="0" smtClean="0"/>
                        <a:t>function(</a:t>
                      </a:r>
                      <a:r>
                        <a:rPr lang="en-US" altLang="zh-CN" dirty="0" err="1" smtClean="0"/>
                        <a:t>data,st</a:t>
                      </a:r>
                      <a:r>
                        <a:rPr lang="en-US" altLang="zh-CN" dirty="0" smtClean="0"/>
                        <a:t>){}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/>
        </p:nvSpPr>
        <p:spPr>
          <a:xfrm>
            <a:off x="467360" y="404813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467360" y="28893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6735" y="1172210"/>
            <a:ext cx="7616190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$.ajax({</a:t>
            </a:r>
            <a:endParaRPr lang="zh-CN" altLang="en-US"/>
          </a:p>
          <a:p>
            <a:pPr algn="l"/>
            <a:r>
              <a:rPr lang="zh-CN" altLang="en-US"/>
              <a:t>        type:"GET",</a:t>
            </a:r>
            <a:endParaRPr lang="zh-CN" altLang="en-US"/>
          </a:p>
          <a:p>
            <a:pPr algn="l"/>
            <a:r>
              <a:rPr lang="zh-CN" altLang="en-US"/>
              <a:t>         url:"http://app.sencha.com.cn/soya/apps/testdb/server/",</a:t>
            </a:r>
            <a:endParaRPr lang="zh-CN" altLang="en-US"/>
          </a:p>
          <a:p>
            <a:pPr algn="l"/>
            <a:r>
              <a:rPr lang="zh-CN" altLang="en-US"/>
              <a:t>        dataType:"jsonp",</a:t>
            </a:r>
            <a:endParaRPr lang="zh-CN" altLang="en-US"/>
          </a:p>
          <a:p>
            <a:pPr algn="l"/>
            <a:r>
              <a:rPr lang="zh-CN" altLang="en-US"/>
              <a:t>        data:{</a:t>
            </a:r>
            <a:endParaRPr lang="zh-CN" altLang="en-US"/>
          </a:p>
          <a:p>
            <a:pPr algn="l"/>
            <a:r>
              <a:rPr lang="zh-CN" altLang="en-US"/>
              <a:t>                action:"wordList.list",</a:t>
            </a:r>
            <a:endParaRPr lang="zh-CN" altLang="en-US"/>
          </a:p>
          <a:p>
            <a:pPr algn="l"/>
            <a:r>
              <a:rPr lang="zh-CN" altLang="en-US"/>
              <a:t>                page:1,</a:t>
            </a:r>
            <a:endParaRPr lang="zh-CN" altLang="en-US"/>
          </a:p>
          <a:p>
            <a:pPr algn="l"/>
            <a:r>
              <a:rPr lang="zh-CN" altLang="en-US"/>
              <a:t>                perPage:20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success:function(responseText){            </a:t>
            </a:r>
            <a:endParaRPr lang="zh-CN" altLang="en-US"/>
          </a:p>
          <a:p>
            <a:pPr algn="l"/>
            <a:r>
              <a:rPr lang="zh-CN" altLang="en-US"/>
              <a:t>            console.log(responseText);            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error:function(e){</a:t>
            </a:r>
            <a:endParaRPr lang="zh-CN" altLang="en-US"/>
          </a:p>
          <a:p>
            <a:pPr algn="l"/>
            <a:r>
              <a:rPr lang="zh-CN" altLang="en-US"/>
              <a:t>            if(e.statusText=="timeout"){</a:t>
            </a:r>
            <a:endParaRPr lang="zh-CN" altLang="en-US"/>
          </a:p>
          <a:p>
            <a:pPr algn="l"/>
            <a:r>
              <a:rPr lang="zh-CN" altLang="en-US"/>
              <a:t>                alert("请求超时");</a:t>
            </a:r>
            <a:endParaRPr lang="zh-CN" altLang="en-US"/>
          </a:p>
          <a:p>
            <a:pPr algn="l"/>
            <a:r>
              <a:rPr lang="zh-CN" altLang="en-US"/>
              <a:t>            }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timeout:500</a:t>
            </a:r>
            <a:endParaRPr lang="zh-CN" altLang="en-US"/>
          </a:p>
          <a:p>
            <a:pPr algn="l"/>
            <a:r>
              <a:rPr lang="zh-CN" altLang="en-US"/>
              <a:t>    })</a:t>
            </a:r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2575" y="1185545"/>
            <a:ext cx="840803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有时，我们可能会在同一个程序中</a:t>
            </a:r>
            <a:r>
              <a:rPr lang="zh-CN" altLang="en-US">
                <a:solidFill>
                  <a:srgbClr val="FF0000"/>
                </a:solidFill>
              </a:rPr>
              <a:t>多次调用$.ajax()</a:t>
            </a:r>
            <a:r>
              <a:rPr lang="zh-CN" altLang="en-US"/>
              <a:t>方法。而它们很多参数都相同，</a:t>
            </a:r>
            <a:endParaRPr lang="zh-CN" altLang="en-US"/>
          </a:p>
          <a:p>
            <a:pPr algn="l"/>
            <a:r>
              <a:rPr lang="zh-CN" altLang="en-US"/>
              <a:t>这 个时候我们可以使用 jQuery 提供的</a:t>
            </a:r>
            <a:r>
              <a:rPr lang="zh-CN" altLang="en-US">
                <a:solidFill>
                  <a:srgbClr val="FF0000"/>
                </a:solidFill>
              </a:rPr>
              <a:t>$.ajaxSetup()</a:t>
            </a:r>
            <a:r>
              <a:rPr lang="zh-CN" altLang="en-US"/>
              <a:t>请求默认值来初始化参数。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82575" y="4222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的初始化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23215" y="1938655"/>
            <a:ext cx="8188960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//初始化ajax（</a:t>
            </a:r>
            <a:r>
              <a:rPr lang="zh-CN" altLang="en-US">
                <a:solidFill>
                  <a:srgbClr val="FF0000"/>
                </a:solidFill>
              </a:rPr>
              <a:t>初始化重复的属性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    $.ajaxSetup({</a:t>
            </a:r>
            <a:endParaRPr lang="zh-CN" altLang="en-US"/>
          </a:p>
          <a:p>
            <a:pPr algn="l"/>
            <a:r>
              <a:rPr lang="zh-CN" altLang="en-US"/>
              <a:t>        type:"GET",</a:t>
            </a:r>
            <a:endParaRPr lang="zh-CN" altLang="en-US"/>
          </a:p>
          <a:p>
            <a:pPr algn="l"/>
            <a:r>
              <a:rPr lang="zh-CN" altLang="en-US"/>
              <a:t>        url:"http://app.sencha.com.cn/soya/apps/testdb/server/",</a:t>
            </a:r>
            <a:endParaRPr lang="zh-CN" altLang="en-US"/>
          </a:p>
          <a:p>
            <a:pPr algn="l"/>
            <a:r>
              <a:rPr lang="zh-CN" altLang="en-US"/>
              <a:t>        dataType:"jsonp"</a:t>
            </a:r>
            <a:endParaRPr lang="zh-CN" altLang="en-US"/>
          </a:p>
          <a:p>
            <a:pPr algn="l"/>
            <a:r>
              <a:rPr lang="zh-CN" altLang="en-US"/>
              <a:t>    });</a:t>
            </a:r>
            <a:endParaRPr lang="zh-CN" altLang="en-US"/>
          </a:p>
          <a:p>
            <a:pPr algn="l"/>
            <a:r>
              <a:rPr lang="zh-CN" altLang="en-US"/>
              <a:t>    //发送ajax请求</a:t>
            </a:r>
            <a:endParaRPr lang="zh-CN" altLang="en-US"/>
          </a:p>
          <a:p>
            <a:pPr algn="l"/>
            <a:r>
              <a:rPr lang="zh-CN" altLang="en-US"/>
              <a:t>    $.ajax({</a:t>
            </a:r>
            <a:endParaRPr lang="zh-CN" altLang="en-US"/>
          </a:p>
          <a:p>
            <a:pPr algn="l"/>
            <a:r>
              <a:rPr lang="zh-CN" altLang="en-US"/>
              <a:t>        data:{</a:t>
            </a:r>
            <a:endParaRPr lang="zh-CN" altLang="en-US"/>
          </a:p>
          <a:p>
            <a:pPr algn="l"/>
            <a:r>
              <a:rPr lang="zh-CN" altLang="en-US"/>
              <a:t>                action:"wordList.list",</a:t>
            </a:r>
            <a:endParaRPr lang="zh-CN" altLang="en-US"/>
          </a:p>
          <a:p>
            <a:pPr algn="l"/>
            <a:r>
              <a:rPr lang="zh-CN" altLang="en-US"/>
              <a:t>                page:1,</a:t>
            </a:r>
            <a:endParaRPr lang="zh-CN" altLang="en-US"/>
          </a:p>
          <a:p>
            <a:pPr algn="l"/>
            <a:r>
              <a:rPr lang="zh-CN" altLang="en-US"/>
              <a:t>                perPage:20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success:function(responseText){</a:t>
            </a:r>
            <a:endParaRPr lang="zh-CN" altLang="en-US"/>
          </a:p>
          <a:p>
            <a:pPr algn="l"/>
            <a:r>
              <a:rPr lang="zh-CN" altLang="en-US"/>
              <a:t>            console.log(responseText);</a:t>
            </a:r>
            <a:endParaRPr lang="zh-CN" altLang="en-US"/>
          </a:p>
          <a:p>
            <a:pPr algn="l"/>
            <a:r>
              <a:rPr lang="zh-CN" altLang="en-US"/>
              <a:t>        }            </a:t>
            </a:r>
            <a:endParaRPr lang="zh-CN" altLang="en-US"/>
          </a:p>
          <a:p>
            <a:pPr algn="l"/>
            <a:r>
              <a:rPr lang="zh-CN" altLang="en-US"/>
              <a:t>    })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/>
              <a:t>同步与异步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缺省情况下，所有的请求都是异步的。如果要进行同步请求，则需要设置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。跨域请求，以及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:”</a:t>
            </a:r>
            <a:r>
              <a:rPr lang="en-US" altLang="zh-CN" dirty="0" err="1" smtClean="0"/>
              <a:t>jsonp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请求不支持同步。动态创建标记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来发送请求也不支持同步，因为无从设置该参数。</a:t>
            </a:r>
            <a:r>
              <a:rPr lang="en-US" altLang="zh-CN" dirty="0" err="1"/>
              <a:t>async</a:t>
            </a:r>
            <a:r>
              <a:rPr lang="zh-CN" altLang="en-US" dirty="0" smtClean="0"/>
              <a:t>参数只用于</a:t>
            </a:r>
            <a:r>
              <a:rPr lang="en-US" altLang="zh-CN" dirty="0" smtClean="0"/>
              <a:t>XHR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注意：同步请求可能会造成浏览器暂时“锁</a:t>
            </a:r>
            <a:r>
              <a:rPr lang="zh-CN" altLang="en-US" dirty="0"/>
              <a:t>”</a:t>
            </a:r>
            <a:r>
              <a:rPr lang="zh-CN" altLang="en-US" dirty="0" smtClean="0"/>
              <a:t>住，其他操作都不可进行。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en-US" altLang="zh-CN"/>
              <a:t>ajax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470"/>
          </a:xfrm>
        </p:spPr>
        <p:txBody>
          <a:bodyPr/>
          <a:p>
            <a:r>
              <a:rPr lang="zh-CN" altLang="en-US" sz="2000"/>
              <a:t>2、二级联动</a:t>
            </a:r>
            <a:endParaRPr lang="zh-CN" altLang="en-US" sz="2000"/>
          </a:p>
          <a:p>
            <a:endParaRPr lang="zh-CN" altLang="en-US" sz="1200"/>
          </a:p>
          <a:p>
            <a:r>
              <a:rPr lang="zh-CN" altLang="en-US" sz="2000"/>
              <a:t>根据指定的接口，显示在下拉框里。第一个接口返回城市信息，第二个接口返回城市中的学校信息（</a:t>
            </a:r>
            <a:r>
              <a:rPr lang="en-US" altLang="zh-CN" sz="2000"/>
              <a:t>js</a:t>
            </a:r>
            <a:r>
              <a:rPr lang="zh-CN" altLang="en-US" sz="2000"/>
              <a:t>和</a:t>
            </a:r>
            <a:r>
              <a:rPr lang="en-US" altLang="zh-CN" sz="2000"/>
              <a:t>jQuery</a:t>
            </a:r>
            <a:r>
              <a:rPr lang="zh-CN" altLang="en-US" sz="2000"/>
              <a:t>各实现一遍）</a:t>
            </a:r>
            <a:endParaRPr lang="zh-CN" altLang="en-US" sz="2000"/>
          </a:p>
          <a:p>
            <a:endParaRPr lang="zh-CN" altLang="en-US" sz="1200"/>
          </a:p>
          <a:p>
            <a:r>
              <a:rPr lang="zh-CN" altLang="en-US" sz="2000"/>
              <a:t>http://app.sencha.com.cn/soya/apps/mooc/server/?action=city.list</a:t>
            </a:r>
            <a:endParaRPr lang="zh-CN" altLang="en-US" sz="2000"/>
          </a:p>
          <a:p>
            <a:endParaRPr lang="zh-CN" altLang="en-US" sz="1200"/>
          </a:p>
          <a:p>
            <a:r>
              <a:rPr lang="zh-CN" altLang="en-US" sz="2000"/>
              <a:t>http://app.sencha.com.cn/soya/apps/mooc/server/?action=depart.searchByCity 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参数名为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city 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参数值为第一个接口返回的城市的值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提示：</a:t>
            </a:r>
            <a:r>
              <a:rPr lang="en-US" altLang="zh-CN" sz="1800">
                <a:solidFill>
                  <a:schemeClr val="tx1"/>
                </a:solidFill>
              </a:rPr>
              <a:t>jQuery:</a:t>
            </a:r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提示：</a:t>
            </a:r>
            <a:r>
              <a:rPr lang="en-US" altLang="zh-CN" sz="1800">
                <a:solidFill>
                  <a:schemeClr val="tx1"/>
                </a:solidFill>
              </a:rPr>
              <a:t>js </a:t>
            </a:r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740" y="1600200"/>
            <a:ext cx="2809240" cy="455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45" y="4454525"/>
            <a:ext cx="5005705" cy="717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45" y="5345430"/>
            <a:ext cx="5060315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综合练习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885" y="1969770"/>
            <a:ext cx="6029960" cy="4432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7260" y="1488440"/>
            <a:ext cx="622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实现单词本的增删改查功能，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补充阅读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英文：</a:t>
            </a:r>
            <a:endParaRPr lang="en-US" altLang="zh-CN" dirty="0" smtClean="0"/>
          </a:p>
          <a:p>
            <a:pPr lvl="1"/>
            <a:r>
              <a:rPr lang="it-IT" altLang="zh-CN" dirty="0" smtClean="0"/>
              <a:t>http://jquery.com/</a:t>
            </a:r>
            <a:endParaRPr lang="it-IT" altLang="zh-CN" dirty="0" smtClean="0"/>
          </a:p>
          <a:p>
            <a:pPr lvl="1"/>
            <a:r>
              <a:rPr lang="it-IT" altLang="zh-CN" dirty="0" smtClean="0"/>
              <a:t>http://docs.jquery.com/</a:t>
            </a:r>
            <a:endParaRPr lang="it-IT" altLang="zh-CN" dirty="0" smtClean="0"/>
          </a:p>
          <a:p>
            <a:pPr lvl="1"/>
            <a:r>
              <a:rPr lang="it-IT" altLang="zh-CN" dirty="0" smtClean="0">
                <a:sym typeface="+mn-ea"/>
              </a:rPr>
              <a:t>http://</a:t>
            </a:r>
            <a:r>
              <a:rPr lang="en-US" altLang="it-IT" dirty="0" smtClean="0">
                <a:sym typeface="+mn-ea"/>
              </a:rPr>
              <a:t>try</a:t>
            </a:r>
            <a:r>
              <a:rPr lang="it-IT" altLang="zh-CN" dirty="0" smtClean="0">
                <a:sym typeface="+mn-ea"/>
              </a:rPr>
              <a:t>.jquery.com/</a:t>
            </a:r>
            <a:endParaRPr lang="it-IT" altLang="zh-CN" dirty="0" smtClean="0">
              <a:sym typeface="+mn-ea"/>
            </a:endParaRPr>
          </a:p>
          <a:p>
            <a:pPr lvl="1"/>
            <a:r>
              <a:rPr lang="it-IT" altLang="zh-CN" dirty="0" smtClean="0">
                <a:sym typeface="+mn-ea"/>
              </a:rPr>
              <a:t>http://</a:t>
            </a:r>
            <a:r>
              <a:rPr lang="en-US" altLang="it-IT" dirty="0" smtClean="0">
                <a:sym typeface="+mn-ea"/>
              </a:rPr>
              <a:t>learn</a:t>
            </a:r>
            <a:r>
              <a:rPr lang="it-IT" altLang="zh-CN" dirty="0" smtClean="0">
                <a:sym typeface="+mn-ea"/>
              </a:rPr>
              <a:t>.jquery.com/</a:t>
            </a:r>
            <a:endParaRPr lang="it-IT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中文：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"/>
              </a:rPr>
              <a:t>http://www.jquery.org.cn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7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仅有一个函数（对象）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几乎所有的操作都是从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函数调用开始。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函数调用是如此的频繁，因此将变量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zh-CN" altLang="en-US" dirty="0" smtClean="0"/>
              <a:t>直接作为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函数的别名。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4071942"/>
            <a:ext cx="3381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399" y="4110042"/>
            <a:ext cx="29146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4653598" y="4778702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补充阅读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lvl="1"/>
            <a:r>
              <a:rPr lang="it-IT" altLang="zh-CN" dirty="0" smtClean="0">
                <a:sym typeface="+mn-ea"/>
              </a:rPr>
              <a:t>http://visualjquery.com/- API reference</a:t>
            </a:r>
            <a:endParaRPr lang="it-IT" altLang="zh-CN" dirty="0" smtClean="0"/>
          </a:p>
          <a:p>
            <a:pPr lvl="1"/>
            <a:r>
              <a:rPr lang="it-IT" altLang="zh-CN" dirty="0" smtClean="0">
                <a:sym typeface="+mn-ea"/>
                <a:hlinkClick r:id="rId1"/>
              </a:rPr>
              <a:t>http://simonwillison.net/tags/jquery/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>
                <a:sym typeface="+mn-ea"/>
              </a:rPr>
              <a:t>https://oscarotero.com/jquery/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  <a:hlinkClick r:id="rId2"/>
              </a:rPr>
              <a:t>http://www.w3schools.com/jquery/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二级联动</a:t>
            </a:r>
            <a:endParaRPr lang="zh-CN" altLang="en-US"/>
          </a:p>
          <a:p>
            <a:r>
              <a:rPr lang="zh-CN" altLang="en-US" sz="2400"/>
              <a:t>一级下拉菜单选择烟台，二级下拉菜单显示：烟台大学，烟台大学文经学院、烟台理工学院</a:t>
            </a:r>
            <a:endParaRPr lang="zh-CN" altLang="en-US" sz="2400"/>
          </a:p>
          <a:p>
            <a:r>
              <a:rPr lang="zh-CN" altLang="en-US" sz="2400"/>
              <a:t>一级下拉菜单选择青岛，二级下拉菜单显示：青岛大学、青岛理工大学、中国海洋大学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0845" y="1711325"/>
            <a:ext cx="2809240" cy="4559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329*i*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329*i*2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329*i*3"/>
</p:tagLst>
</file>

<file path=ppt/tags/tag4.xml><?xml version="1.0" encoding="utf-8"?>
<p:tagLst xmlns:p="http://schemas.openxmlformats.org/presentationml/2006/main">
  <p:tag name="KSO_WM_UNIT_TYPE" val="a"/>
  <p:tag name="KSO_WM_UNIT_INDEX" val="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BEAUTIFY_FLAG" val="#wm#"/>
  <p:tag name="KSO_WM_UNIT_ID" val="329*a*1"/>
  <p:tag name="KSO_WM_UNIT_PRESET_TEXT_LEN" val="5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329*i*1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329*i*2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329*i*3"/>
</p:tagLst>
</file>

<file path=ppt/tags/tag8.xml><?xml version="1.0" encoding="utf-8"?>
<p:tagLst xmlns:p="http://schemas.openxmlformats.org/presentationml/2006/main">
  <p:tag name="KSO_WM_UNIT_TYPE" val="a"/>
  <p:tag name="KSO_WM_UNIT_INDEX" val="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BEAUTIFY_FLAG" val="#wm#"/>
  <p:tag name="KSO_WM_UNIT_ID" val="329*a*1"/>
  <p:tag name="KSO_WM_UNIT_PRESET_TEXT_LEN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PPT17">
      <a:dk1>
        <a:srgbClr val="000000"/>
      </a:dk1>
      <a:lt1>
        <a:srgbClr val="FFFFFF"/>
      </a:lt1>
      <a:dk2>
        <a:srgbClr val="486A00"/>
      </a:dk2>
      <a:lt2>
        <a:srgbClr val="808080"/>
      </a:lt2>
      <a:accent1>
        <a:srgbClr val="339933"/>
      </a:accent1>
      <a:accent2>
        <a:srgbClr val="CCCC00"/>
      </a:accent2>
      <a:accent3>
        <a:srgbClr val="006600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16750</Words>
  <Application>WPS 演示</Application>
  <PresentationFormat>全屏显示(4:3)</PresentationFormat>
  <Paragraphs>1014</Paragraphs>
  <Slides>91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05" baseType="lpstr">
      <vt:lpstr>Arial</vt:lpstr>
      <vt:lpstr>宋体</vt:lpstr>
      <vt:lpstr>Wingdings</vt:lpstr>
      <vt:lpstr>黑体</vt:lpstr>
      <vt:lpstr>Consolas</vt:lpstr>
      <vt:lpstr>Trebuchet MS</vt:lpstr>
      <vt:lpstr>MS PGothic</vt:lpstr>
      <vt:lpstr>隶书</vt:lpstr>
      <vt:lpstr>Calibri</vt:lpstr>
      <vt:lpstr>微软雅黑</vt:lpstr>
      <vt:lpstr>Arial Unicode MS</vt:lpstr>
      <vt:lpstr>Arial Unicode MS</vt:lpstr>
      <vt:lpstr>Office 主题</vt:lpstr>
      <vt:lpstr>默认设计模板</vt:lpstr>
      <vt:lpstr>jQuery入门</vt:lpstr>
      <vt:lpstr>jQuery简介</vt:lpstr>
      <vt:lpstr>jQuery的建设思想</vt:lpstr>
      <vt:lpstr>jQuery的建设思想</vt:lpstr>
      <vt:lpstr>练习</vt:lpstr>
      <vt:lpstr>JQuery 在线手册</vt:lpstr>
      <vt:lpstr>jQuery例子</vt:lpstr>
      <vt:lpstr>建立开发和调试环境</vt:lpstr>
      <vt:lpstr>仅有一个函数（对象）</vt:lpstr>
      <vt:lpstr>jQuery对象</vt:lpstr>
      <vt:lpstr>可直接使用CSS2，CSS3选择器</vt:lpstr>
      <vt:lpstr>也可使用更强大的jQuery选择器</vt:lpstr>
      <vt:lpstr>获得DOM对象</vt:lpstr>
      <vt:lpstr>练习</vt:lpstr>
      <vt:lpstr>获得jQuery对象</vt:lpstr>
      <vt:lpstr>访问匹配结果集：游历</vt:lpstr>
      <vt:lpstr>访问匹配结果集：游历</vt:lpstr>
      <vt:lpstr>访问匹配结果集：游历</vt:lpstr>
      <vt:lpstr>访问匹配结果集：游历</vt:lpstr>
      <vt:lpstr>访问匹配结果集：游历</vt:lpstr>
      <vt:lpstr>访问匹配结果集：游历</vt:lpstr>
      <vt:lpstr>访问匹配结果集：游历</vt:lpstr>
      <vt:lpstr>jQuery对象的DOM属性操作方法</vt:lpstr>
      <vt:lpstr>下拉菜单</vt:lpstr>
      <vt:lpstr>jQuery常用操作方法</vt:lpstr>
      <vt:lpstr>操作方法：text,html,val</vt:lpstr>
      <vt:lpstr>操作方法：attr</vt:lpstr>
      <vt:lpstr>操作方法： css,class</vt:lpstr>
      <vt:lpstr>操作注意事项</vt:lpstr>
      <vt:lpstr>DOM 操作方法</vt:lpstr>
      <vt:lpstr> DOM 操作方法 </vt:lpstr>
      <vt:lpstr>jQuery实例</vt:lpstr>
      <vt:lpstr>练习</vt:lpstr>
      <vt:lpstr>jQuery事件表</vt:lpstr>
      <vt:lpstr>常用事件挂接方法</vt:lpstr>
      <vt:lpstr>点击事件的监听和触发</vt:lpstr>
      <vt:lpstr>事件冒泡与捕获</vt:lpstr>
      <vt:lpstr>冒泡与捕获练习</vt:lpstr>
      <vt:lpstr>冒泡与捕获练习</vt:lpstr>
      <vt:lpstr>事件覆盖</vt:lpstr>
      <vt:lpstr>事件代理（委托）</vt:lpstr>
      <vt:lpstr>事件代理（委托）</vt:lpstr>
      <vt:lpstr>事件委托练习</vt:lpstr>
      <vt:lpstr>挂载网页load事件</vt:lpstr>
      <vt:lpstr>例子-离开页面提示</vt:lpstr>
      <vt:lpstr>jQuery绑定事件方式</vt:lpstr>
      <vt:lpstr>移除事件绑定</vt:lpstr>
      <vt:lpstr>事件绑定实例（掌握）</vt:lpstr>
      <vt:lpstr>购物车练习</vt:lpstr>
      <vt:lpstr>jQuery事件对象</vt:lpstr>
      <vt:lpstr>PowerPoint 演示文稿</vt:lpstr>
      <vt:lpstr>动画效果</vt:lpstr>
      <vt:lpstr>jQuery实例</vt:lpstr>
      <vt:lpstr>jQuery实例</vt:lpstr>
      <vt:lpstr>jQuery实例</vt:lpstr>
      <vt:lpstr>链式编程</vt:lpstr>
      <vt:lpstr>链式编程的注意事项</vt:lpstr>
      <vt:lpstr>什么是插件</vt:lpstr>
      <vt:lpstr>如何创建一个插件</vt:lpstr>
      <vt:lpstr>用模块化方法创建插件</vt:lpstr>
      <vt:lpstr>节省插件命名空间</vt:lpstr>
      <vt:lpstr>$.extend</vt:lpstr>
      <vt:lpstr>为插件设置默认参数</vt:lpstr>
      <vt:lpstr>使用插件</vt:lpstr>
      <vt:lpstr>练习</vt:lpstr>
      <vt:lpstr>作业</vt:lpstr>
      <vt:lpstr>什么是AJAX</vt:lpstr>
      <vt:lpstr>AJAX原理</vt:lpstr>
      <vt:lpstr>XHR例子</vt:lpstr>
      <vt:lpstr>XHR.readystate</vt:lpstr>
      <vt:lpstr>对象序列化</vt:lpstr>
      <vt:lpstr>Json(轻量级的数据交换格式)</vt:lpstr>
      <vt:lpstr>HTTP（超文本传输协议）</vt:lpstr>
      <vt:lpstr>HTTP状态码</vt:lpstr>
      <vt:lpstr>PowerPoint 演示文稿</vt:lpstr>
      <vt:lpstr>PowerPoint 演示文稿</vt:lpstr>
      <vt:lpstr>JSONP（跨域请求）</vt:lpstr>
      <vt:lpstr>PowerPoint 演示文稿</vt:lpstr>
      <vt:lpstr>jQuery的Ajax方法原理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同步与异步</vt:lpstr>
      <vt:lpstr>ajax练习</vt:lpstr>
      <vt:lpstr>综合练习</vt:lpstr>
      <vt:lpstr>补充阅读</vt:lpstr>
      <vt:lpstr>补充阅读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jQuery入门</dc:title>
  <dc:creator>Administrator</dc:creator>
  <cp:lastModifiedBy>王争</cp:lastModifiedBy>
  <cp:revision>776</cp:revision>
  <dcterms:created xsi:type="dcterms:W3CDTF">2013-06-16T15:43:00Z</dcterms:created>
  <dcterms:modified xsi:type="dcterms:W3CDTF">2018-05-09T06:44:01Z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