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6" r:id="rId16"/>
    <p:sldId id="264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返回顶部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10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" y="1268095"/>
            <a:ext cx="5134610" cy="45231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2" name="imag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910" y="1235710"/>
            <a:ext cx="5372100" cy="45878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返回顶部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49375" y="1202690"/>
            <a:ext cx="6809740" cy="2797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实现过程：</a:t>
            </a:r>
            <a:endParaRPr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1.在窗口的某个角落用fixed定位一个btn</a:t>
            </a:r>
            <a:endParaRPr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2.通过点击btn设置scrollTop＝0就可以实现返回顶部功能</a:t>
            </a:r>
            <a:endParaRPr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返回顶部功能实现缓冲效果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跟随页面滚动的侧边栏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>
                <a:ln>
                  <a:noFill/>
                </a:ln>
                <a:solidFill>
                  <a:srgbClr val="0070C0"/>
                </a:solidFill>
                <a:effectLst/>
                <a:uFillTx/>
                <a:sym typeface="Calibri" panose="020F0502020204030204"/>
              </a:rPr>
              <a:t>滚动条滚动，侧边栏也随之滚动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30" y="1586230"/>
            <a:ext cx="1695450" cy="368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跟随页面滚动的侧边栏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" y="1271905"/>
            <a:ext cx="10451465" cy="485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文档坐标和视口坐标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、元素偏移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文档坐标和视口坐标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5218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窗口滚动条的位置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document.documentElement.scrollTop||document.body.scrollTop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0">
              <a:lnSpc>
                <a:spcPct val="160000"/>
              </a:lnSpc>
              <a:buSzPct val="80000"/>
              <a:buNone/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获得屏幕可视区域的宽高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SzPct val="80000"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宽度：document.documentElement.clientWidth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SzPct val="80000"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高度：document.documentElement.clientHeight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0">
              <a:lnSpc>
                <a:spcPct val="160000"/>
              </a:lnSpc>
              <a:buSzPct val="80000"/>
              <a:buNone/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获得body的宽高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0">
              <a:lnSpc>
                <a:spcPct val="160000"/>
              </a:lnSpc>
              <a:buSzPct val="80000"/>
              <a:buNone/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document.body.clientWidth (</a:t>
            </a:r>
            <a:r>
              <a:rPr 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内容区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宽度)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document.body.clientHeight（内容区的高度）</a:t>
            </a: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文档坐标和视口坐标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  <a:defRPr sz="1700"/>
            </a:pPr>
            <a:r>
              <a:rPr 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元素在屏幕上占用的所有可见空间。以像素为单位。int，整型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offsetWidth     元素自身的宽度   width+border+padding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offsetHeight    元素自身的高度   height+border+padding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clientWidth/clientHeight  表示某个盒子的宽高时，不包括边框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scrollWidth/scrollHeight  表示父元素被子元素撑起的高度（父元素出现滚动条时）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如何获得整个文档的高度？document.documentElement.scrollHeight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  <a:defRPr sz="1700"/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文档坐标和视口坐标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669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  <a:defRPr sz="1700"/>
            </a:pPr>
            <a:r>
              <a:rPr 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offsetLeft 元素左边框距离父元素</a:t>
            </a:r>
            <a:r>
              <a:rPr 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左边框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的距离（</a:t>
            </a:r>
            <a:r>
              <a:rPr 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父元素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如果没有定位，就是相对于浏览器窗口。如果有定位，是对有定位的父级元素）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offsetTop 元素</a:t>
            </a:r>
            <a:r>
              <a:rPr 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边框距离父元素</a:t>
            </a:r>
            <a:r>
              <a:rPr 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上边框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的距离（</a:t>
            </a:r>
            <a:r>
              <a:rPr 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父元素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如果没有定位，就是相对于浏览器窗口。如果有定位，是对有定位的父级元素）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defRPr sz="1700"/>
            </a:pPr>
            <a:r>
              <a:rPr 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oDiv.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style.left </a:t>
            </a:r>
            <a:r>
              <a:rPr 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元素的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left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值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500">
                <a:solidFill>
                  <a:srgbClr val="5F5F5F"/>
                </a:solidFill>
              </a:defRPr>
            </a:pPr>
            <a:r>
              <a:rPr 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oDiv.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style.</a:t>
            </a:r>
            <a:r>
              <a:rPr 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top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元素的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top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值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500">
                <a:solidFill>
                  <a:srgbClr val="5F5F5F"/>
                </a:solidFill>
              </a:defRPr>
            </a:pP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offsetLeft\offsetTop 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只读，读取的值为数值类型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500">
                <a:solidFill>
                  <a:srgbClr val="5F5F5F"/>
                </a:solidFill>
              </a:defRPr>
            </a:pP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style.left\style.top 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一般用于设置，值的类型为字符串，单位为像素 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500">
                <a:solidFill>
                  <a:srgbClr val="5F5F5F"/>
                </a:solidFill>
              </a:defRPr>
            </a:pP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一般写法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500">
                <a:solidFill>
                  <a:srgbClr val="5F5F5F"/>
                </a:solidFill>
              </a:defRPr>
            </a:pP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speed = 10 ;</a:t>
            </a: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500">
                <a:solidFill>
                  <a:srgbClr val="5F5F5F"/>
                </a:solidFill>
              </a:defRPr>
            </a:pP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oDiv.style.left = oDiv.offsetLeft + speed +”px”</a:t>
            </a: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zh-CN" sz="2200"/>
          </a:p>
          <a:p>
            <a:pPr marL="357505" indent="-357505">
              <a:lnSpc>
                <a:spcPct val="100000"/>
              </a:lnSpc>
              <a:spcAft>
                <a:spcPts val="0"/>
              </a:spcAft>
              <a:defRPr sz="1700"/>
            </a:pP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  <a:defRPr sz="1700"/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2.DOM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对象的其他属性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6380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20000"/>
              </a:lnSpc>
              <a:defRPr sz="1700"/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className 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buSzTx/>
              <a:buNone/>
              <a:defRPr sz="1700"/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规定元素的 class 属性。注意：该属性名不是 "class"，因为 "class" 是 JavaScript 中的保留字。类型：String。状态：可写。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20000"/>
              </a:lnSpc>
              <a:defRPr sz="1700"/>
            </a:pP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20000"/>
              </a:lnSpc>
              <a:defRPr sz="1700"/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style 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buSzTx/>
              <a:buNone/>
              <a:defRPr sz="1700"/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返回当前元素设置内联 CSS 样式的 style 属性的值。注意，这个属性的值不是一个字符串。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buSzTx/>
              <a:buNone/>
              <a:defRPr sz="1700"/>
            </a:pP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buSzTx/>
              <a:buNone/>
              <a:defRPr sz="1700"/>
            </a:pPr>
            <a:r>
              <a:rPr 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oDiv.style 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 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oDiv.currentStyle 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区别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buSzTx/>
              <a:buNone/>
              <a:defRPr sz="1700"/>
            </a:pP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前者读取和设置行内样式，后者用于读取和设置内联样式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buSzTx/>
              <a:buNone/>
              <a:defRPr sz="1700"/>
            </a:pP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20000"/>
              </a:lnSpc>
              <a:defRPr sz="1700"/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innerHTML 与  innerText  </a:t>
            </a:r>
            <a:r>
              <a:rPr 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区别？</a:t>
            </a:r>
            <a:endParaRPr 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zh-CN" sz="2200"/>
          </a:p>
          <a:p>
            <a:pPr marL="357505" indent="-357505">
              <a:lnSpc>
                <a:spcPct val="100000"/>
              </a:lnSpc>
              <a:spcAft>
                <a:spcPts val="0"/>
              </a:spcAft>
              <a:defRPr sz="1700"/>
            </a:pP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  <a:defRPr sz="1700"/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返回顶部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404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20000"/>
              </a:lnSpc>
              <a:defRPr sz="1700"/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scrollHeight, scrollWidth 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8000"/>
              </a:lnSpc>
              <a:buSzTx/>
              <a:buNone/>
              <a:defRPr sz="1500"/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当一个元素拥有滚动条时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，返回元素的完整的高度和宽度，以像素为单位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获取文档的真实高度：document.documentElement.scrollHeight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scrollTop, scrollLeft 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返回已经滚过去元素的左边界或上边界的像素数。只有在元素有滚动条的时候才生效，例如，可以通过scrollTop属性获得滚动条的位置</a:t>
            </a:r>
            <a:endParaRPr lang="zh-CN" altLang="en-US" sz="220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zh-CN" sz="2200"/>
          </a:p>
          <a:p>
            <a:pPr marL="357505" indent="-357505">
              <a:lnSpc>
                <a:spcPct val="100000"/>
              </a:lnSpc>
              <a:spcAft>
                <a:spcPts val="0"/>
              </a:spcAft>
              <a:defRPr sz="1700"/>
            </a:pP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  <a:defRPr sz="1700"/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  <a:defRPr sz="2200" dirty="0" smtClean="0">
            <a:solidFill>
              <a:srgbClr val="0070C0"/>
            </a:solidFill>
            <a:latin typeface="宋体" panose="02010600030101010101" pitchFamily="2" charset="-122"/>
            <a:ea typeface="宋体" panose="02010600030101010101" pitchFamily="2" charset="-122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演示</Application>
  <PresentationFormat>宽屏</PresentationFormat>
  <Paragraphs>169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</vt:lpstr>
      <vt:lpstr>Arial Unicode MS</vt:lpstr>
      <vt:lpstr>Calibri Light</vt:lpstr>
      <vt:lpstr>Calibri</vt:lpstr>
      <vt:lpstr>Calibri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 1.DOM概念</vt:lpstr>
      <vt:lpstr> 1.文档坐标和视口坐标</vt:lpstr>
      <vt:lpstr> 1.文档坐标和视口坐标</vt:lpstr>
      <vt:lpstr> 1.文档坐标和视口坐标</vt:lpstr>
      <vt:lpstr> 2.DOM对象的其他属性</vt:lpstr>
      <vt:lpstr> 3.返回顶部</vt:lpstr>
      <vt:lpstr> 3.返回顶部</vt:lpstr>
      <vt:lpstr> 3.返回顶部</vt:lpstr>
      <vt:lpstr> 3.跟随页面滚动的侧边栏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571</cp:revision>
  <dcterms:created xsi:type="dcterms:W3CDTF">2017-04-21T01:04:00Z</dcterms:created>
  <dcterms:modified xsi:type="dcterms:W3CDTF">2017-07-19T03:59:34Z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