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579" r:id="rId9"/>
    <p:sldId id="580" r:id="rId10"/>
    <p:sldId id="581" r:id="rId11"/>
    <p:sldId id="582" r:id="rId12"/>
    <p:sldId id="583" r:id="rId13"/>
    <p:sldId id="584" r:id="rId14"/>
    <p:sldId id="585" r:id="rId15"/>
    <p:sldId id="586" r:id="rId16"/>
    <p:sldId id="587" r:id="rId17"/>
    <p:sldId id="264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放大镜效果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 descr="放大镜布局效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035" y="1405255"/>
            <a:ext cx="7066915" cy="40474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3510" y="1459865"/>
            <a:ext cx="46793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0070C0"/>
                </a:solidFill>
                <a:sym typeface="+mn-ea"/>
              </a:rPr>
              <a:t>    1:给mindiv添加mousemove事件</a:t>
            </a:r>
            <a:endParaRPr lang="zh-CN" altLang="en-US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0070C0"/>
                </a:solidFill>
                <a:sym typeface="+mn-ea"/>
              </a:rPr>
              <a:t>    2:当鼠标在mindiv上面移动的时，slider和maxdiv出现</a:t>
            </a:r>
            <a:endParaRPr lang="zh-CN" altLang="en-US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0070C0"/>
                </a:solidFill>
                <a:sym typeface="+mn-ea"/>
              </a:rPr>
              <a:t>    3:让slider跟随鼠标移动,并且鼠标箭头在slider正中间显示</a:t>
            </a:r>
            <a:endParaRPr lang="zh-CN" altLang="en-US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0070C0"/>
                </a:solidFill>
                <a:sym typeface="+mn-ea"/>
              </a:rPr>
              <a:t>    4:如果x值小于0时，让slider停留在left=0，如果x值大于(min-slider宽度)时,让slider停留在left=(min-slider宽度),y值同理</a:t>
            </a:r>
            <a:endParaRPr lang="zh-CN" altLang="en-US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0070C0"/>
                </a:solidFill>
                <a:sym typeface="+mn-ea"/>
              </a:rPr>
              <a:t>    5:如果鼠标移出minDiv时，让slider和maxDiv隐藏</a:t>
            </a:r>
            <a:endParaRPr lang="zh-CN" altLang="en-US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自定义滚动条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 descr="自定义滚动条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645" y="888365"/>
            <a:ext cx="4112895" cy="53708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6400" y="1339850"/>
            <a:ext cx="5939790" cy="4966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20000"/>
              </a:lnSpc>
              <a:spcBef>
                <a:spcPts val="0"/>
              </a:spcBef>
              <a:defRPr sz="1800"/>
            </a:pPr>
            <a:r>
              <a:rPr lang="zh-CN" sz="2400" b="1">
                <a:solidFill>
                  <a:srgbClr val="0070C0"/>
                </a:solidFill>
                <a:sym typeface="+mn-ea"/>
              </a:rPr>
              <a:t>原理分析：</a:t>
            </a:r>
            <a:endParaRPr lang="zh-CN" sz="2400" b="1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defRPr sz="1800"/>
            </a:pPr>
            <a:r>
              <a:rPr sz="2000">
                <a:solidFill>
                  <a:srgbClr val="0070C0"/>
                </a:solidFill>
                <a:sym typeface="+mn-ea"/>
              </a:rPr>
              <a:t>外边框的高度除以文本高度=小滑块的高度除以滑块框的高度</a:t>
            </a:r>
            <a:endParaRPr sz="2000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pPr>
            <a:r>
              <a:rPr sz="2000">
                <a:solidFill>
                  <a:srgbClr val="0070C0"/>
                </a:solidFill>
                <a:sym typeface="+mn-ea"/>
              </a:rPr>
              <a:t>	小滑块儿高度= 外边框的高度</a:t>
            </a:r>
            <a:r>
              <a:rPr lang="en-US" sz="2000">
                <a:solidFill>
                  <a:srgbClr val="0070C0"/>
                </a:solidFill>
                <a:sym typeface="+mn-ea"/>
              </a:rPr>
              <a:t>/</a:t>
            </a:r>
            <a:r>
              <a:rPr sz="2000">
                <a:solidFill>
                  <a:srgbClr val="0070C0"/>
                </a:solidFill>
                <a:sym typeface="+mn-ea"/>
              </a:rPr>
              <a:t>文本高度*滑块儿框的高度</a:t>
            </a:r>
            <a:endParaRPr sz="2000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defRPr sz="1800"/>
            </a:pPr>
            <a:r>
              <a:rPr sz="2000">
                <a:solidFill>
                  <a:srgbClr val="0070C0"/>
                </a:solidFill>
                <a:sym typeface="+mn-ea"/>
              </a:rPr>
              <a:t>maxMove = scroll.offsetHeight-moves.offsetHeight;</a:t>
            </a:r>
            <a:endParaRPr sz="2000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pPr>
            <a:r>
              <a:rPr sz="2000">
                <a:solidFill>
                  <a:srgbClr val="0070C0"/>
                </a:solidFill>
                <a:sym typeface="+mn-ea"/>
              </a:rPr>
              <a:t>小块儿可移动的最大距离=滚动框高度-小块儿高度</a:t>
            </a:r>
            <a:endParaRPr sz="2000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defRPr sz="1800"/>
            </a:pPr>
            <a:r>
              <a:rPr sz="2000">
                <a:solidFill>
                  <a:srgbClr val="0070C0"/>
                </a:solidFill>
                <a:sym typeface="+mn-ea"/>
              </a:rPr>
              <a:t>maxTxt = txt.offsetHeight-warp.clientHeight;</a:t>
            </a:r>
            <a:endParaRPr sz="2000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pPr>
            <a:r>
              <a:rPr sz="2000">
                <a:solidFill>
                  <a:srgbClr val="0070C0"/>
                </a:solidFill>
                <a:sym typeface="+mn-ea"/>
              </a:rPr>
              <a:t>文本可移动的最大距离=文本高度-外边框高度</a:t>
            </a:r>
            <a:endParaRPr sz="2000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defRPr sz="1800"/>
            </a:pPr>
            <a:r>
              <a:rPr sz="2000">
                <a:solidFill>
                  <a:srgbClr val="0070C0"/>
                </a:solidFill>
                <a:sym typeface="+mn-ea"/>
              </a:rPr>
              <a:t>txtT = mt/maxMove*maxTxt;</a:t>
            </a:r>
            <a:endParaRPr sz="2000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pPr>
            <a:r>
              <a:rPr sz="2000">
                <a:solidFill>
                  <a:srgbClr val="0070C0"/>
                </a:solidFill>
                <a:sym typeface="+mn-ea"/>
              </a:rPr>
              <a:t>文本的top值/ 文本可移动的最大距离= 小块儿的top值/小块儿可移动的最大距离  </a:t>
            </a:r>
            <a:endParaRPr sz="2000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碰撞检测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90650" y="1522095"/>
            <a:ext cx="8771255" cy="3646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57505" indent="-357505" algn="l">
              <a:lnSpc>
                <a:spcPct val="150000"/>
              </a:lnSpc>
              <a:defRPr sz="1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检测两个矩形是否发生了碰撞,就是检测矩形的上下</a:t>
            </a:r>
            <a:endParaRPr sz="22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1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左右四个边是否发生重叠交叉。以下是发生碰撞的条</a:t>
            </a:r>
            <a:endParaRPr sz="22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1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件</a:t>
            </a:r>
            <a:r>
              <a:rPr 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（假设</a:t>
            </a:r>
            <a:r>
              <a:rPr lang="en-US" alt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</a:t>
            </a:r>
            <a:r>
              <a:rPr lang="zh-CN" altLang="en-US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为碰撞物体，</a:t>
            </a:r>
            <a:r>
              <a:rPr lang="en-US" alt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b</a:t>
            </a:r>
            <a:r>
              <a:rPr lang="zh-CN" altLang="en-US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为被碰撞物体</a:t>
            </a:r>
            <a:r>
              <a:rPr 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）</a:t>
            </a:r>
            <a:r>
              <a:rPr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: </a:t>
            </a:r>
            <a:endParaRPr sz="22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1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红盒子与黄盒子的左上侧碰撞</a:t>
            </a:r>
            <a:endParaRPr lang="zh-CN" sz="22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1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红盒子与</a:t>
            </a:r>
            <a:r>
              <a:rPr 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黄盒子的</a:t>
            </a:r>
            <a:r>
              <a:rPr 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左下侧碰撞</a:t>
            </a:r>
            <a:endParaRPr lang="zh-CN" sz="22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1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红盒子与</a:t>
            </a:r>
            <a:r>
              <a:rPr 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黄盒子的</a:t>
            </a:r>
            <a:r>
              <a:rPr 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右上侧碰撞</a:t>
            </a:r>
            <a:endParaRPr lang="zh-CN" sz="22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1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红盒子与</a:t>
            </a:r>
            <a:r>
              <a:rPr 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黄盒子的</a:t>
            </a:r>
            <a:r>
              <a:rPr 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右下侧碰撞</a:t>
            </a:r>
            <a:endParaRPr lang="zh-CN" sz="22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0" y="835025"/>
            <a:ext cx="2514600" cy="22669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227185" y="1202690"/>
            <a:ext cx="417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en-US" altLang="zh-CN" sz="3200">
                <a:solidFill>
                  <a:srgbClr val="0070C0"/>
                </a:solidFill>
              </a:rPr>
              <a:t>a</a:t>
            </a:r>
            <a:endParaRPr lang="en-US" altLang="zh-CN" sz="320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93375" y="2295525"/>
            <a:ext cx="403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en-US" altLang="zh-CN" sz="2800">
                <a:solidFill>
                  <a:srgbClr val="0070C0"/>
                </a:solidFill>
              </a:rPr>
              <a:t>b</a:t>
            </a:r>
            <a:endParaRPr lang="en-US" altLang="zh-CN" sz="28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4.碰撞检测代码实现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05" y="1068705"/>
            <a:ext cx="8580755" cy="5314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4.练习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23010" y="1666875"/>
            <a:ext cx="968248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拖动小块儿移动，与另一个小块儿发生碰撞，碰撞过后改变小块儿的背景颜色</a:t>
            </a:r>
            <a:endParaRPr lang="zh-CN" altLang="en-US" sz="17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35" y="2618105"/>
            <a:ext cx="2894965" cy="2780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2822575"/>
            <a:ext cx="2371725" cy="237172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951730" y="3813810"/>
            <a:ext cx="1544320" cy="389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滚轮事件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放大镜效果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、自定义滚动条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、碰撞检测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滚轮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667875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l">
              <a:lnSpc>
                <a:spcPct val="150000"/>
              </a:lnSpc>
              <a:defRPr sz="2800">
                <a:solidFill>
                  <a:srgbClr val="C00000"/>
                </a:solidFill>
              </a:defRPr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在当我们滚动鼠标滚轮时,就触发了鼠标的滚轮事件,常见的有通过滚轮来移动页面。 在绑定滚轮事件时,我们需要注意浏览器之间的兼容,主要是处理火狐浏览器和其他浏览器之间的兼容性。在火狐浏览器中,滚轮事件叫做: DOMMouseScroll ,其他浏览器中,滚轮事件叫做: mousewheel </a:t>
            </a:r>
            <a:endParaRPr sz="2400">
              <a:sym typeface="+mn-ea"/>
            </a:endParaRPr>
          </a:p>
          <a:p>
            <a:pPr marL="357505" indent="-357505" algn="l">
              <a:defRPr sz="2800">
                <a:solidFill>
                  <a:srgbClr val="C00000"/>
                </a:solidFill>
              </a:defRPr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滚轮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事件兼容性写法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667875" cy="664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l">
              <a:defRPr sz="24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event.detail  火狐浏览器用到的属性</a:t>
            </a:r>
            <a:endParaRPr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>
              <a:defRPr sz="2400">
                <a:solidFill>
                  <a:srgbClr val="C00000"/>
                </a:solidFill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if(event.detail &gt; 0){</a:t>
            </a: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buSzTx/>
              <a:buNone/>
              <a:defRPr sz="2400">
                <a:solidFill>
                  <a:srgbClr val="C00000"/>
                </a:solidFill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	console.log("向下滑动"+event.detail);</a:t>
            </a: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buSzTx/>
              <a:buNone/>
              <a:defRPr sz="2400">
                <a:solidFill>
                  <a:srgbClr val="C00000"/>
                </a:solidFill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}else if(event.detail &lt; 0){</a:t>
            </a: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buSzTx/>
              <a:buNone/>
              <a:defRPr sz="2400">
                <a:solidFill>
                  <a:srgbClr val="C00000"/>
                </a:solidFill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console.log("向上滑动"+event.detail);</a:t>
            </a: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buSzTx/>
              <a:buNone/>
              <a:defRPr sz="2400">
                <a:solidFill>
                  <a:srgbClr val="C00000"/>
                </a:solidFill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}</a:t>
            </a: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defRPr sz="24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event.wheelDelta  非火狐浏览器用到的属性</a:t>
            </a:r>
            <a:endParaRPr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>
              <a:defRPr sz="2400">
                <a:solidFill>
                  <a:srgbClr val="C00000"/>
                </a:solidFill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if(event.wheelDelta &gt; 0){</a:t>
            </a: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buSzTx/>
              <a:buNone/>
              <a:defRPr sz="2400">
                <a:solidFill>
                  <a:srgbClr val="C00000"/>
                </a:solidFill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console.log("向上滚动");</a:t>
            </a: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buSzTx/>
              <a:buNone/>
              <a:defRPr sz="2400">
                <a:solidFill>
                  <a:srgbClr val="C00000"/>
                </a:solidFill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}else if(event.wheelDelta &lt; 0){</a:t>
            </a: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buSzTx/>
              <a:buNone/>
              <a:defRPr sz="2400">
                <a:solidFill>
                  <a:srgbClr val="C00000"/>
                </a:solidFill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console.log("向下滚动");</a:t>
            </a: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buSzTx/>
              <a:buNone/>
              <a:defRPr sz="2400">
                <a:solidFill>
                  <a:srgbClr val="C00000"/>
                </a:solidFill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}</a:t>
            </a:r>
            <a:endParaRPr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2800">
                <a:solidFill>
                  <a:srgbClr val="C00000"/>
                </a:solidFill>
              </a:defRPr>
            </a:pPr>
            <a:endParaRPr sz="2400">
              <a:sym typeface="+mn-ea"/>
            </a:endParaRPr>
          </a:p>
          <a:p>
            <a:pPr marL="357505" indent="-357505" algn="l">
              <a:defRPr sz="2800">
                <a:solidFill>
                  <a:srgbClr val="C00000"/>
                </a:solidFill>
              </a:defRPr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滚轮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事件兼容性写法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018540"/>
            <a:ext cx="7360920" cy="5177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滚轮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事件案例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2354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70C0"/>
                </a:solidFill>
                <a:sym typeface="+mn-ea"/>
              </a:rPr>
              <a:t> </a:t>
            </a:r>
            <a:r>
              <a:rPr lang="zh-CN" altLang="en-US" sz="2400">
                <a:solidFill>
                  <a:srgbClr val="0070C0"/>
                </a:solidFill>
                <a:sym typeface="+mn-ea"/>
              </a:rPr>
              <a:t>滚动滚轮实现图片放大缩小</a:t>
            </a: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915" y="71120"/>
            <a:ext cx="6725920" cy="6783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放大镜效果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 descr="放大镜应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" y="1202690"/>
            <a:ext cx="9446260" cy="5044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1501</Words>
  <Application>WPS 演示</Application>
  <PresentationFormat>宽屏</PresentationFormat>
  <Paragraphs>185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Yuanti SC Regular</vt:lpstr>
      <vt:lpstr>Arial Unicode MS</vt:lpstr>
      <vt:lpstr>Calibri Light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 1.键盘事件</vt:lpstr>
      <vt:lpstr> 1.滚轮事件</vt:lpstr>
      <vt:lpstr> 1.滚轮事件兼容性写法</vt:lpstr>
      <vt:lpstr> 1.滚轮事件兼容性写法</vt:lpstr>
      <vt:lpstr> 1.滚轮事件案例</vt:lpstr>
      <vt:lpstr> 2.放大镜效果</vt:lpstr>
      <vt:lpstr> 2.放大镜效果</vt:lpstr>
      <vt:lpstr> 3.自定义滚动条</vt:lpstr>
      <vt:lpstr>4.碰撞检测</vt:lpstr>
      <vt:lpstr>4.碰撞检测代码实现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715</cp:revision>
  <dcterms:created xsi:type="dcterms:W3CDTF">2017-04-21T01:04:00Z</dcterms:created>
  <dcterms:modified xsi:type="dcterms:W3CDTF">2017-07-20T02:22:24Z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