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607" r:id="rId16"/>
    <p:sldId id="612" r:id="rId17"/>
    <p:sldId id="627" r:id="rId18"/>
    <p:sldId id="613" r:id="rId19"/>
    <p:sldId id="609" r:id="rId20"/>
    <p:sldId id="610" r:id="rId21"/>
    <p:sldId id="611" r:id="rId22"/>
    <p:sldId id="614" r:id="rId23"/>
    <p:sldId id="61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264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1CC"/>
          </a:solidFill>
        </a:fill>
      </a:tcStyle>
    </a:wholeTbl>
    <a:band2H>
      <a:tcStyle>
        <a:tcBdr/>
        <a:fill>
          <a:solidFill>
            <a:srgbClr val="F8E9E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4、正则对象的方法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753235"/>
            <a:ext cx="10788650" cy="3531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、字符串正则匹配的方法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73100" y="1328420"/>
            <a:ext cx="104622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match()接受一个参数,正则去匹配字符串,如果匹配成功,就返回匹配成功的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数组,如果匹配不成功,就返回null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search()参数与match相同,返回字符串中第一个匹配项的索引,没有匹配项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返回-1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replace()用于替换,接受两个参数,第一个是匹配项,第二个可以是字符串或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0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是一个函数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0" y="2199005"/>
            <a:ext cx="6822440" cy="8877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770" y="3726815"/>
            <a:ext cx="6398260" cy="10928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135" y="5459095"/>
            <a:ext cx="7295515" cy="140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、匹配规则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759585"/>
            <a:ext cx="8947785" cy="3338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、匹配规则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aphicFrame>
        <p:nvGraphicFramePr>
          <p:cNvPr id="262" name="Table 262"/>
          <p:cNvGraphicFramePr/>
          <p:nvPr>
            <p:ph idx="1"/>
          </p:nvPr>
        </p:nvGraphicFramePr>
        <p:xfrm>
          <a:off x="687705" y="1797685"/>
          <a:ext cx="10795000" cy="18764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97500"/>
                <a:gridCol w="5397500"/>
              </a:tblGrid>
              <a:tr h="39497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修饰符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描述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9497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i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执行对大小写不敏感的匹配。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691515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g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执行全局匹配（查找所有匹配而非在找到第一个匹配后停止）。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94970">
                <a:tc>
                  <a:txBody>
                    <a:bodyPr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m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执行多行匹配。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、匹配规则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aphicFrame>
        <p:nvGraphicFramePr>
          <p:cNvPr id="266" name="Table 266"/>
          <p:cNvGraphicFramePr/>
          <p:nvPr>
            <p:ph idx="1"/>
          </p:nvPr>
        </p:nvGraphicFramePr>
        <p:xfrm>
          <a:off x="843280" y="2097405"/>
          <a:ext cx="10570210" cy="4155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62095"/>
                <a:gridCol w="6508115"/>
              </a:tblGrid>
              <a:tr h="594995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表达式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描述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634365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[abc]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查找方括号之间的任何字符。</a:t>
                      </a:r>
                      <a:r>
                        <a:rPr 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a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或者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b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或者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c</a:t>
                      </a:r>
                      <a:r>
                        <a:rPr 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）</a:t>
                      </a:r>
                      <a:endParaRPr lang="zh-CN"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[^abc]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查找任何不在方括号之间的字符。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[0-9]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查找任何从 </a:t>
                      </a:r>
                      <a:r>
                        <a:t>0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至 </a:t>
                      </a:r>
                      <a:r>
                        <a:t>9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的数字。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[a-z]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查找任何从小写 </a:t>
                      </a:r>
                      <a:r>
                        <a:t>a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到小写 </a:t>
                      </a:r>
                      <a:r>
                        <a:t>z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[A-Z]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查找任何从大写 </a:t>
                      </a:r>
                      <a:r>
                        <a:t>A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到大写 </a:t>
                      </a:r>
                      <a:r>
                        <a:t>Z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[a-Z]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查找任何从小写 </a:t>
                      </a:r>
                      <a:r>
                        <a:t>a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到大写 </a:t>
                      </a:r>
                      <a:r>
                        <a:t>Z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[adgk]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查找给定集合内的任何字符。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[^adgk]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查找给定集合外的任何字符。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[red|blue|green]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查找任何指定的选项。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63930" y="1308100"/>
            <a:ext cx="621855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 b="1"/>
            </a:pPr>
            <a:r>
              <a:rPr sz="17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方括号</a:t>
            </a:r>
            <a:endParaRPr sz="1700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sz="17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方括号用于查找某个范围内的字符：</a:t>
            </a: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、匹配规则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930" y="1308100"/>
            <a:ext cx="621855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 b="1"/>
            </a:pPr>
            <a:r>
              <a:rPr sz="17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方括号</a:t>
            </a:r>
            <a:endParaRPr sz="1700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sz="17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方括号用于查找某个范围内的字符：</a:t>
            </a:r>
            <a:endParaRPr lang="zh-CN" altLang="en-US" sz="1700"/>
          </a:p>
        </p:txBody>
      </p:sp>
      <p:graphicFrame>
        <p:nvGraphicFramePr>
          <p:cNvPr id="273" name="Table 273"/>
          <p:cNvGraphicFramePr/>
          <p:nvPr/>
        </p:nvGraphicFramePr>
        <p:xfrm>
          <a:off x="1087755" y="2186940"/>
          <a:ext cx="8623935" cy="37649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74110"/>
                <a:gridCol w="4949825"/>
              </a:tblGrid>
              <a:tr h="386715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量词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描述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672465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n+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匹配任何包含至少一个 </a:t>
                      </a:r>
                      <a:r>
                        <a:t>n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的字符串。</a:t>
                      </a:r>
                      <a:r>
                        <a:rPr 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（贪婪匹配）</a:t>
                      </a:r>
                      <a:endParaRPr lang="zh-CN"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n*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匹配任何包含零个或多个 </a:t>
                      </a:r>
                      <a:r>
                        <a:t>n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的字符串。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n?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匹配任何包含零个或一个 </a:t>
                      </a:r>
                      <a:r>
                        <a:t>n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的字符串。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n{X}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匹配包含 </a:t>
                      </a:r>
                      <a:r>
                        <a:t>X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个 </a:t>
                      </a:r>
                      <a:r>
                        <a:t>n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的序列的字符串。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n{X,Y}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n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出现最少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x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次，最多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y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次</a:t>
                      </a:r>
                      <a:endParaRPr lang="zh-CN" altLang="en-US"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n{X,}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匹配包含至少 </a:t>
                      </a:r>
                      <a:r>
                        <a:t>X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个 </a:t>
                      </a:r>
                      <a:r>
                        <a:t>n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的序列的字符串。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FF000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n$</a:t>
                      </a:r>
                      <a:endParaRPr u="sng">
                        <a:solidFill>
                          <a:srgbClr val="FF000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匹配任何结尾为 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n </a:t>
                      </a: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的字符串。</a:t>
                      </a:r>
                      <a:endParaRPr>
                        <a:solidFill>
                          <a:srgbClr val="FF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FF000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^n</a:t>
                      </a:r>
                      <a:endParaRPr u="sng">
                        <a:solidFill>
                          <a:srgbClr val="FF000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匹配任何开头为 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n </a:t>
                      </a: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的字符串。</a:t>
                      </a:r>
                      <a:endParaRPr>
                        <a:solidFill>
                          <a:srgbClr val="FF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、匹配规则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930" y="1308100"/>
            <a:ext cx="621855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 b="1"/>
            </a:pPr>
            <a:r>
              <a:rPr sz="17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元字符</a:t>
            </a:r>
            <a:endParaRPr sz="1700"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defRPr b="1"/>
            </a:pPr>
            <a:r>
              <a:rPr sz="17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元字符（</a:t>
            </a:r>
            <a:r>
              <a:rPr sz="1700">
                <a:sym typeface="+mn-ea"/>
              </a:rPr>
              <a:t>Metacharacter</a:t>
            </a:r>
            <a:r>
              <a:rPr sz="170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）是拥有特殊含义的字符：</a:t>
            </a:r>
            <a:endParaRPr lang="zh-CN" altLang="en-US" sz="1700"/>
          </a:p>
        </p:txBody>
      </p:sp>
      <p:graphicFrame>
        <p:nvGraphicFramePr>
          <p:cNvPr id="270" name="Table 270"/>
          <p:cNvGraphicFramePr/>
          <p:nvPr/>
        </p:nvGraphicFramePr>
        <p:xfrm>
          <a:off x="895985" y="2092325"/>
          <a:ext cx="10378440" cy="41205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189220"/>
                <a:gridCol w="5189220"/>
              </a:tblGrid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元字符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描述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\w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查找单词字符。</a:t>
                      </a:r>
                      <a:r>
                        <a:rPr 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（数字、字母、下划线）</a:t>
                      </a:r>
                      <a:endParaRPr lang="zh-CN"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\W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查找非单词字符。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FF000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\d</a:t>
                      </a:r>
                      <a:endParaRPr u="sng">
                        <a:solidFill>
                          <a:srgbClr val="FF000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查找数字</a:t>
                      </a:r>
                      <a:r>
                        <a:rPr lang="zh-CN"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，相当于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[0-9]</a:t>
                      </a: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。</a:t>
                      </a:r>
                      <a:endParaRPr>
                        <a:solidFill>
                          <a:srgbClr val="FF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\D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查找非数字字符</a:t>
                      </a:r>
                      <a:r>
                        <a:rPr 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,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相当于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[^0-9]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\s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查找空白字符。</a:t>
                      </a:r>
                      <a:r>
                        <a:rPr 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（空格）</a:t>
                      </a:r>
                      <a:endParaRPr lang="zh-CN"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\S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查找非空白字符。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FF000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\b</a:t>
                      </a:r>
                      <a:endParaRPr u="sng">
                        <a:solidFill>
                          <a:srgbClr val="FF000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查找位于单词的开头或结尾的匹配。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\B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查找不处在单词的开头或结尾的匹配。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27405" y="1464310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0070C0"/>
                </a:solidFill>
                <a:sym typeface="+mn-ea"/>
              </a:rPr>
              <a:t>限定符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{n}</a:t>
            </a:r>
            <a:endParaRPr lang="en-US" altLang="zh-CN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用于指定其前面的字符和组合项连续出现的次数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{n}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表示连续出现的次数，比如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a{3} ,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出现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次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1{4} ,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出现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次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(\d){2}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，表示数字出现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次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85" y="4368800"/>
            <a:ext cx="6063615" cy="167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70C0"/>
                </a:solidFill>
                <a:sym typeface="+mn-ea"/>
              </a:rPr>
              <a:t>限定符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{n,m}</a:t>
            </a:r>
            <a:endParaRPr lang="en-US" altLang="zh-CN">
              <a:solidFill>
                <a:srgbClr val="0070C0"/>
              </a:solidFill>
              <a:sym typeface="+mn-ea"/>
            </a:endParaRPr>
          </a:p>
          <a:p>
            <a:pPr marL="0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{n,m}中，表示至少出现n次，最多出现m次，例如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a{3,4}  表示a至少出现3次，最多出现4次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(\d){2,5} 表示2至5个连续的数字   </a:t>
            </a:r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35" y="3828415"/>
            <a:ext cx="5144135" cy="148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70C0"/>
                </a:solidFill>
                <a:sym typeface="+mn-ea"/>
              </a:rPr>
              <a:t>限定符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+</a:t>
            </a:r>
            <a:endParaRPr lang="en-US" altLang="zh-CN">
              <a:solidFill>
                <a:srgbClr val="0070C0"/>
              </a:solidFill>
              <a:sym typeface="+mn-ea"/>
            </a:endParaRPr>
          </a:p>
          <a:p>
            <a:pPr marL="0" algn="l">
              <a:buNone/>
            </a:pP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+ 表示出现1次到任意多次     例如：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/a+/gi    a最少出现一次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/1+/gi    1最少出现一次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algn="l"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/(\d)+/gi   数字最少出现一次 </a:t>
            </a:r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273550"/>
            <a:ext cx="7821930" cy="1454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55" y="1505585"/>
            <a:ext cx="8696325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55" y="3159760"/>
            <a:ext cx="4779645" cy="3065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35" y="1384300"/>
            <a:ext cx="6098540" cy="3212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35" y="1505585"/>
            <a:ext cx="7811770" cy="3811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" y="1505585"/>
            <a:ext cx="9162415" cy="362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55" y="1609725"/>
            <a:ext cx="9038590" cy="3970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5" y="1397635"/>
            <a:ext cx="10579735" cy="383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05" y="1688465"/>
            <a:ext cx="7100570" cy="3078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90" y="1505585"/>
            <a:ext cx="9328785" cy="3064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10" y="1839595"/>
            <a:ext cx="8394065" cy="278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55" y="1390650"/>
            <a:ext cx="8848725" cy="3644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1505585"/>
            <a:ext cx="8160385" cy="3561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40" y="1505585"/>
            <a:ext cx="8710930" cy="455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、练习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838200" y="1505585"/>
            <a:ext cx="10515600" cy="4671695"/>
          </a:xfrm>
        </p:spPr>
        <p:txBody>
          <a:bodyPr/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85215" y="1397635"/>
            <a:ext cx="888111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、将字符串中的空格全部删除掉？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、匹配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QQ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要求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11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位数字，第一位不能是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0?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查找任何不是数字的字符。</a:t>
            </a: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/\D/g</a:t>
            </a:r>
            <a:endParaRPr 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查找任何从 0 至 9 的数字。</a:t>
            </a: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/[0-9]/g</a:t>
            </a:r>
            <a:endParaRPr 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查找任何从小写 a 到小写 z 的字符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查找任何从大写 A 到小写 z 的字符。</a:t>
            </a: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[A-z]</a:t>
            </a:r>
            <a:endParaRPr 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str = “文艺青年文艺青年文艺青年”;将文艺青年换成213青年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、去掉行首行尾空格（/(^\s*)|(\s*$)/g）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、匹配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QQ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</a:t>
            </a: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需求: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1：纯数字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2：4到11位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Yuanti SC Regular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     例如：799806110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sz="200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、正则对象的创建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正则对象方法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、字符串正则匹配方法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正则匹配规则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为什么学习正则表达式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4716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sz="2400">
                <a:solidFill>
                  <a:srgbClr val="0070C0"/>
                </a:solidFill>
                <a:sym typeface="+mn-ea"/>
              </a:rPr>
              <a:t>        </a:t>
            </a:r>
            <a:r>
              <a:rPr sz="2400">
                <a:solidFill>
                  <a:srgbClr val="0070C0"/>
                </a:solidFill>
                <a:sym typeface="+mn-ea"/>
              </a:rPr>
              <a:t>给你一个字符串,请你验证该</a:t>
            </a:r>
            <a:r>
              <a:rPr sz="2400">
                <a:solidFill>
                  <a:srgbClr val="FF0000"/>
                </a:solidFill>
                <a:sym typeface="+mn-ea"/>
              </a:rPr>
              <a:t>字符串</a:t>
            </a:r>
            <a:r>
              <a:rPr sz="2400">
                <a:solidFill>
                  <a:srgbClr val="0070C0"/>
                </a:solidFill>
                <a:sym typeface="+mn-ea"/>
              </a:rPr>
              <a:t>是否是一个电子邮</a:t>
            </a:r>
            <a:r>
              <a:rPr lang="zh-CN" sz="2400">
                <a:solidFill>
                  <a:srgbClr val="0070C0"/>
                </a:solidFill>
                <a:sym typeface="+mn-ea"/>
              </a:rPr>
              <a:t>箱</a:t>
            </a:r>
            <a:r>
              <a:rPr sz="2400">
                <a:solidFill>
                  <a:srgbClr val="0070C0"/>
                </a:solidFill>
                <a:sym typeface="+mn-ea"/>
              </a:rPr>
              <a:t>？字母数字下划线@163（qq）.com</a:t>
            </a:r>
            <a:endParaRPr sz="240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sz="2400">
                <a:solidFill>
                  <a:srgbClr val="0070C0"/>
                </a:solidFill>
                <a:sym typeface="+mn-ea"/>
              </a:rPr>
              <a:t>        给你一个字符串,请你验证该</a:t>
            </a:r>
            <a:r>
              <a:rPr sz="2400">
                <a:solidFill>
                  <a:srgbClr val="FF0000"/>
                </a:solidFill>
                <a:sym typeface="+mn-ea"/>
              </a:rPr>
              <a:t>字符串</a:t>
            </a:r>
            <a:r>
              <a:rPr sz="2400">
                <a:solidFill>
                  <a:srgbClr val="0070C0"/>
                </a:solidFill>
                <a:sym typeface="+mn-ea"/>
              </a:rPr>
              <a:t>是否是一个身份证？数字(18) </a:t>
            </a:r>
            <a:endParaRPr sz="240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sz="2400">
                <a:solidFill>
                  <a:srgbClr val="0070C0"/>
                </a:solidFill>
                <a:sym typeface="+mn-ea"/>
              </a:rPr>
              <a:t>        给你一个字符串,请你验证该</a:t>
            </a:r>
            <a:r>
              <a:rPr sz="2400">
                <a:solidFill>
                  <a:srgbClr val="FF0000"/>
                </a:solidFill>
                <a:sym typeface="+mn-ea"/>
              </a:rPr>
              <a:t>字符串</a:t>
            </a:r>
            <a:r>
              <a:rPr sz="2400">
                <a:solidFill>
                  <a:srgbClr val="0070C0"/>
                </a:solidFill>
                <a:sym typeface="+mn-ea"/>
              </a:rPr>
              <a:t>是否是一个电话号码？</a:t>
            </a:r>
            <a:r>
              <a:rPr lang="zh-CN" sz="2400">
                <a:solidFill>
                  <a:srgbClr val="0070C0"/>
                </a:solidFill>
                <a:sym typeface="+mn-ea"/>
              </a:rPr>
              <a:t>（</a:t>
            </a:r>
            <a:r>
              <a:rPr sz="2400">
                <a:solidFill>
                  <a:srgbClr val="0070C0"/>
                </a:solidFill>
                <a:sym typeface="+mn-ea"/>
              </a:rPr>
              <a:t>1</a:t>
            </a:r>
            <a:r>
              <a:rPr lang="zh-CN" sz="2400">
                <a:solidFill>
                  <a:srgbClr val="0070C0"/>
                </a:solidFill>
                <a:sym typeface="+mn-ea"/>
              </a:rPr>
              <a:t>开头长度</a:t>
            </a:r>
            <a:r>
              <a:rPr lang="en-US" altLang="zh-CN" sz="2400">
                <a:solidFill>
                  <a:srgbClr val="0070C0"/>
                </a:solidFill>
                <a:sym typeface="+mn-ea"/>
              </a:rPr>
              <a:t>11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位）</a:t>
            </a: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为什么学习正则表达式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43" name="image3.png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15" y="1408430"/>
            <a:ext cx="8218805" cy="48482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正则表达式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513205"/>
            <a:ext cx="976884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RegExp(regular expression)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对象就是正则表达式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正则表达式并不是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的专利产品，很多语言（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 , php……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）都支持正则表达式进行字符串操作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RegExp 对象用于规定在文本中检索的内容。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RegExp 是正则表达式的缩写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正则对象的创建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513205"/>
            <a:ext cx="97688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正则表达式通常用来检索、替换符合某个规则的文本。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1：使用字面量(常用)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例如：var re = /正则表达式/gi ;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(g 表示对整个字符串进行创建，i表示忽略字符串中字母的大小写)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2：使用RegExp构造函数创建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例如：var re = new RegExp( 正则表达式，”gi”);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正则对象的创建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3280" y="1513205"/>
            <a:ext cx="976884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检测字符串中是否存在a?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str = “asdf”;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re = /a/g;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flag = re.test(str);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console.log(flag)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//a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注意：正则是区分大小写的 ( i 的作用 )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2655</Words>
  <Application>WPS 演示</Application>
  <PresentationFormat>宽屏</PresentationFormat>
  <Paragraphs>436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幼圆</vt:lpstr>
      <vt:lpstr>Yuanti SC Regular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 1.为什么学习正则表达式</vt:lpstr>
      <vt:lpstr> 1.为什么学习正则表达式</vt:lpstr>
      <vt:lpstr> 2.正则表达式</vt:lpstr>
      <vt:lpstr> 3.正则对象的创建</vt:lpstr>
      <vt:lpstr> 3.正则对象的创建</vt:lpstr>
      <vt:lpstr>4、正则对象的方法</vt:lpstr>
      <vt:lpstr>5、字符串正则匹配的方法</vt:lpstr>
      <vt:lpstr>5、匹配规则</vt:lpstr>
      <vt:lpstr>5、匹配规则</vt:lpstr>
      <vt:lpstr>5、匹配规则</vt:lpstr>
      <vt:lpstr>5、匹配规则</vt:lpstr>
      <vt:lpstr>5、匹配规则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5、练习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793</cp:revision>
  <dcterms:created xsi:type="dcterms:W3CDTF">2017-04-21T01:04:00Z</dcterms:created>
  <dcterms:modified xsi:type="dcterms:W3CDTF">2018-04-25T08:35:46Z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