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3"/>
    <p:sldId id="257" r:id="rId4"/>
    <p:sldId id="27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95" r:id="rId16"/>
    <p:sldId id="277" r:id="rId17"/>
    <p:sldId id="269" r:id="rId18"/>
    <p:sldId id="296" r:id="rId19"/>
    <p:sldId id="270" r:id="rId20"/>
    <p:sldId id="271" r:id="rId21"/>
    <p:sldId id="272" r:id="rId22"/>
    <p:sldId id="273" r:id="rId23"/>
    <p:sldId id="274" r:id="rId24"/>
    <p:sldId id="275" r:id="rId25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+mn-lt"/>
        <a:ea typeface="+mn-ea"/>
        <a:cs typeface="+mn-cs"/>
        <a:sym typeface="Calibri" panose="020F05020202040302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+mn-lt"/>
        <a:ea typeface="+mn-ea"/>
        <a:cs typeface="+mn-cs"/>
        <a:sym typeface="Calibri" panose="020F05020202040302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+mn-lt"/>
        <a:ea typeface="+mn-ea"/>
        <a:cs typeface="+mn-cs"/>
        <a:sym typeface="Calibri" panose="020F05020202040302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+mn-lt"/>
        <a:ea typeface="+mn-ea"/>
        <a:cs typeface="+mn-cs"/>
        <a:sym typeface="Calibri" panose="020F05020202040302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+mn-lt"/>
        <a:ea typeface="+mn-ea"/>
        <a:cs typeface="+mn-cs"/>
        <a:sym typeface="Calibri" panose="020F05020202040302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+mn-lt"/>
        <a:ea typeface="+mn-ea"/>
        <a:cs typeface="+mn-cs"/>
        <a:sym typeface="Calibri" panose="020F05020202040302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+mn-lt"/>
        <a:ea typeface="+mn-ea"/>
        <a:cs typeface="+mn-cs"/>
        <a:sym typeface="Calibri" panose="020F05020202040302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+mn-lt"/>
        <a:ea typeface="+mn-ea"/>
        <a:cs typeface="+mn-cs"/>
        <a:sym typeface="Calibri" panose="020F05020202040302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+mn-lt"/>
        <a:ea typeface="+mn-ea"/>
        <a:cs typeface="+mn-cs"/>
        <a:sym typeface="Calibri" panose="020F0502020204030204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作者" initials="作" lastIdx="2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commentAuthors" Target="commentAuthors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63" name="Shape 16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" name="Shape 19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" name="Shape 20"/>
          <p:cNvSpPr/>
          <p:nvPr/>
        </p:nvSpPr>
        <p:spPr>
          <a:xfrm>
            <a:off x="-1" y="6445250"/>
            <a:ext cx="1691682" cy="419100"/>
          </a:xfrm>
          <a:prstGeom prst="rect">
            <a:avLst/>
          </a:prstGeom>
          <a:solidFill>
            <a:srgbClr val="1314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" name="Shape 21"/>
          <p:cNvSpPr/>
          <p:nvPr/>
        </p:nvSpPr>
        <p:spPr>
          <a:xfrm>
            <a:off x="0" y="-4745"/>
            <a:ext cx="9144001" cy="16335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8940" y="21600"/>
                </a:lnTo>
                <a:lnTo>
                  <a:pt x="8894" y="20109"/>
                </a:lnTo>
                <a:cubicBezTo>
                  <a:pt x="8637" y="16043"/>
                  <a:pt x="7524" y="12984"/>
                  <a:pt x="6191" y="12984"/>
                </a:cubicBezTo>
                <a:cubicBezTo>
                  <a:pt x="4858" y="12984"/>
                  <a:pt x="3746" y="16043"/>
                  <a:pt x="3488" y="20109"/>
                </a:cubicBezTo>
                <a:lnTo>
                  <a:pt x="3442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5203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" name="Shape 22"/>
          <p:cNvSpPr/>
          <p:nvPr>
            <p:ph type="title" hasCustomPrompt="1"/>
          </p:nvPr>
        </p:nvSpPr>
        <p:spPr>
          <a:xfrm>
            <a:off x="3767689" y="2882950"/>
            <a:ext cx="4525411" cy="131804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t>单击此处添加您的标题文字</a:t>
            </a:r>
          </a:p>
        </p:txBody>
      </p:sp>
      <p:sp>
        <p:nvSpPr>
          <p:cNvPr id="23" name="Shape 23"/>
          <p:cNvSpPr/>
          <p:nvPr>
            <p:ph type="body" sz="quarter" idx="1" hasCustomPrompt="1"/>
          </p:nvPr>
        </p:nvSpPr>
        <p:spPr>
          <a:xfrm>
            <a:off x="3767687" y="4270838"/>
            <a:ext cx="4525413" cy="467212"/>
          </a:xfrm>
          <a:prstGeom prst="rect">
            <a:avLst/>
          </a:prstGeom>
        </p:spPr>
        <p:txBody>
          <a:bodyPr/>
          <a:lstStyle>
            <a:lvl1pPr marL="0" indent="0" algn="l">
              <a:buClrTx/>
              <a:buSzTx/>
              <a:buFontTx/>
              <a:buNone/>
              <a:defRPr sz="1800">
                <a:solidFill>
                  <a:srgbClr val="5F5F5F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defRPr>
            </a:lvl1pPr>
          </a:lstStyle>
          <a:p>
            <a:r>
              <a:t>单击此处添加您的副标题</a:t>
            </a:r>
          </a:p>
        </p:txBody>
      </p:sp>
      <p:sp>
        <p:nvSpPr>
          <p:cNvPr id="24" name="Shape 24"/>
          <p:cNvSpPr/>
          <p:nvPr/>
        </p:nvSpPr>
        <p:spPr>
          <a:xfrm>
            <a:off x="1331639" y="620687"/>
            <a:ext cx="2520282" cy="2520282"/>
          </a:xfrm>
          <a:prstGeom prst="ellipse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5" name="image2.png" descr="E:\0-ly\20160301积云课件35G\03-广告设计\积云标志透明\标志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259" y="1052736"/>
            <a:ext cx="1377597" cy="106371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6" name="Shape 2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7" name="Shape 1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5" name="Shape 135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6" name="Shape 136"/>
          <p:cNvSpPr/>
          <p:nvPr/>
        </p:nvSpPr>
        <p:spPr>
          <a:xfrm>
            <a:off x="-1" y="6445250"/>
            <a:ext cx="1619674" cy="419100"/>
          </a:xfrm>
          <a:prstGeom prst="rect">
            <a:avLst/>
          </a:prstGeom>
          <a:solidFill>
            <a:srgbClr val="1314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37" name="image1.png" descr="E:\0-ly\20160301积云课件35G\03-广告设计\积云标志透明\标志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7" y="5923203"/>
            <a:ext cx="1368153" cy="43635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8" name="Shape 1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单击此处编辑母版标题样式</a:t>
            </a:r>
          </a:p>
        </p:txBody>
      </p:sp>
      <p:sp>
        <p:nvSpPr>
          <p:cNvPr id="139" name="Shape 1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357505" indent="-357505">
              <a:defRPr sz="2400"/>
            </a:lvl1pPr>
            <a:lvl2pPr marL="535940" indent="-535940">
              <a:defRPr sz="2400"/>
            </a:lvl2pPr>
          </a:lstStyle>
          <a:p>
            <a:r>
              <a:t>单击此处编辑母版文本样式</a:t>
            </a:r>
          </a:p>
          <a:p>
            <a:pPr lvl="1"/>
            <a:r>
              <a:t>第二级</a:t>
            </a:r>
          </a:p>
        </p:txBody>
      </p:sp>
      <p:sp>
        <p:nvSpPr>
          <p:cNvPr id="140" name="Shape 1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8" name="Shape 148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9" name="Shape 149"/>
          <p:cNvSpPr/>
          <p:nvPr/>
        </p:nvSpPr>
        <p:spPr>
          <a:xfrm>
            <a:off x="-2" y="6445250"/>
            <a:ext cx="1619676" cy="419100"/>
          </a:xfrm>
          <a:prstGeom prst="rect">
            <a:avLst/>
          </a:prstGeom>
          <a:solidFill>
            <a:srgbClr val="1314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50" name="image1.png" descr="E:\0-ly\20160301积云课件35G\03-广告设计\积云标志透明\标志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7" y="5923203"/>
            <a:ext cx="1368154" cy="43635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1" name="Shape 151"/>
          <p:cNvSpPr/>
          <p:nvPr>
            <p:ph type="title" hasCustomPrompt="1"/>
          </p:nvPr>
        </p:nvSpPr>
        <p:spPr>
          <a:xfrm>
            <a:off x="425977" y="339792"/>
            <a:ext cx="8292046" cy="653555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52" name="Shape 152"/>
          <p:cNvSpPr/>
          <p:nvPr>
            <p:ph type="body" idx="1" hasCustomPrompt="1"/>
          </p:nvPr>
        </p:nvSpPr>
        <p:spPr>
          <a:xfrm>
            <a:off x="419098" y="1450082"/>
            <a:ext cx="8292046" cy="4355182"/>
          </a:xfrm>
          <a:prstGeom prst="rect">
            <a:avLst/>
          </a:prstGeom>
        </p:spPr>
        <p:txBody>
          <a:bodyPr/>
          <a:lstStyle>
            <a:lvl2pPr marL="357505" indent="-357505"/>
            <a:lvl4pPr marL="1697990" indent="-32639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grpSp>
        <p:nvGrpSpPr>
          <p:cNvPr id="155" name="Group 155"/>
          <p:cNvGrpSpPr/>
          <p:nvPr/>
        </p:nvGrpSpPr>
        <p:grpSpPr>
          <a:xfrm>
            <a:off x="-2" y="6445250"/>
            <a:ext cx="1619676" cy="412750"/>
            <a:chOff x="0" y="0"/>
            <a:chExt cx="1619675" cy="412750"/>
          </a:xfrm>
        </p:grpSpPr>
        <p:sp>
          <p:nvSpPr>
            <p:cNvPr id="153" name="Shape 153"/>
            <p:cNvSpPr/>
            <p:nvPr/>
          </p:nvSpPr>
          <p:spPr>
            <a:xfrm>
              <a:off x="-1" y="0"/>
              <a:ext cx="1619676" cy="412750"/>
            </a:xfrm>
            <a:prstGeom prst="rect">
              <a:avLst/>
            </a:prstGeom>
            <a:solidFill>
              <a:srgbClr val="FF006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154" name="Shape 154"/>
            <p:cNvSpPr/>
            <p:nvPr/>
          </p:nvSpPr>
          <p:spPr>
            <a:xfrm>
              <a:off x="-1" y="20955"/>
              <a:ext cx="161967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t>课后作业</a:t>
              </a:r>
            </a:p>
          </p:txBody>
        </p:sp>
      </p:grpSp>
      <p:sp>
        <p:nvSpPr>
          <p:cNvPr id="156" name="Shape 156"/>
          <p:cNvSpPr/>
          <p:nvPr>
            <p:ph type="sldNum" sz="quarter" idx="2"/>
          </p:nvPr>
        </p:nvSpPr>
        <p:spPr>
          <a:xfrm>
            <a:off x="8251369" y="6404294"/>
            <a:ext cx="263982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单击此处编辑母版标题样式</a:t>
            </a:r>
          </a:p>
        </p:txBody>
      </p:sp>
      <p:sp>
        <p:nvSpPr>
          <p:cNvPr id="34" name="Shape 3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</p:txBody>
      </p:sp>
      <p:sp>
        <p:nvSpPr>
          <p:cNvPr id="35" name="Shape 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3" name="Shape 43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4" name="Shape 44"/>
          <p:cNvSpPr/>
          <p:nvPr/>
        </p:nvSpPr>
        <p:spPr>
          <a:xfrm>
            <a:off x="-1" y="6445250"/>
            <a:ext cx="1619674" cy="419100"/>
          </a:xfrm>
          <a:prstGeom prst="rect">
            <a:avLst/>
          </a:prstGeom>
          <a:solidFill>
            <a:srgbClr val="1314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45" name="image1.png" descr="E:\0-ly\20160301积云课件35G\03-广告设计\积云标志透明\标志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7" y="5923203"/>
            <a:ext cx="1368153" cy="43635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6" name="Shape 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单击此处编辑母版标题样式</a:t>
            </a:r>
          </a:p>
        </p:txBody>
      </p:sp>
      <p:sp>
        <p:nvSpPr>
          <p:cNvPr id="47" name="Shape 4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</p:txBody>
      </p:sp>
      <p:grpSp>
        <p:nvGrpSpPr>
          <p:cNvPr id="50" name="Group 50"/>
          <p:cNvGrpSpPr/>
          <p:nvPr/>
        </p:nvGrpSpPr>
        <p:grpSpPr>
          <a:xfrm>
            <a:off x="-1" y="6445250"/>
            <a:ext cx="1619674" cy="412750"/>
            <a:chOff x="0" y="0"/>
            <a:chExt cx="1619672" cy="412750"/>
          </a:xfrm>
        </p:grpSpPr>
        <p:sp>
          <p:nvSpPr>
            <p:cNvPr id="48" name="Shape 48"/>
            <p:cNvSpPr/>
            <p:nvPr/>
          </p:nvSpPr>
          <p:spPr>
            <a:xfrm>
              <a:off x="-1" y="0"/>
              <a:ext cx="1619674" cy="412750"/>
            </a:xfrm>
            <a:prstGeom prst="rect">
              <a:avLst/>
            </a:prstGeom>
            <a:solidFill>
              <a:srgbClr val="00B05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49" name="Shape 49"/>
            <p:cNvSpPr/>
            <p:nvPr/>
          </p:nvSpPr>
          <p:spPr>
            <a:xfrm>
              <a:off x="-1" y="20955"/>
              <a:ext cx="161967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t>课堂练习</a:t>
              </a:r>
            </a:p>
          </p:txBody>
        </p:sp>
      </p:grpSp>
      <p:sp>
        <p:nvSpPr>
          <p:cNvPr id="51" name="Shape 5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9" name="Shape 59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0" name="Shape 60"/>
          <p:cNvSpPr/>
          <p:nvPr/>
        </p:nvSpPr>
        <p:spPr>
          <a:xfrm>
            <a:off x="-1" y="6445250"/>
            <a:ext cx="1619674" cy="419100"/>
          </a:xfrm>
          <a:prstGeom prst="rect">
            <a:avLst/>
          </a:prstGeom>
          <a:solidFill>
            <a:srgbClr val="1314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61" name="image1.png" descr="E:\0-ly\20160301积云课件35G\03-广告设计\积云标志透明\标志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7" y="5923203"/>
            <a:ext cx="1368153" cy="43635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2" name="Shape 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单击此处编辑母版标题样式</a:t>
            </a:r>
          </a:p>
        </p:txBody>
      </p:sp>
      <p:sp>
        <p:nvSpPr>
          <p:cNvPr id="63" name="Shape 6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397510" indent="-397510"/>
          </a:lstStyle>
          <a:p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</p:txBody>
      </p:sp>
      <p:grpSp>
        <p:nvGrpSpPr>
          <p:cNvPr id="66" name="Group 66"/>
          <p:cNvGrpSpPr/>
          <p:nvPr/>
        </p:nvGrpSpPr>
        <p:grpSpPr>
          <a:xfrm>
            <a:off x="-1" y="6445250"/>
            <a:ext cx="1619674" cy="412750"/>
            <a:chOff x="0" y="0"/>
            <a:chExt cx="1619672" cy="412750"/>
          </a:xfrm>
        </p:grpSpPr>
        <p:sp>
          <p:nvSpPr>
            <p:cNvPr id="64" name="Shape 64"/>
            <p:cNvSpPr/>
            <p:nvPr/>
          </p:nvSpPr>
          <p:spPr>
            <a:xfrm>
              <a:off x="-1" y="0"/>
              <a:ext cx="1619674" cy="412750"/>
            </a:xfrm>
            <a:prstGeom prst="rect">
              <a:avLst/>
            </a:prstGeom>
            <a:solidFill>
              <a:srgbClr val="5920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65" name="Shape 65"/>
            <p:cNvSpPr/>
            <p:nvPr/>
          </p:nvSpPr>
          <p:spPr>
            <a:xfrm>
              <a:off x="-1" y="20955"/>
              <a:ext cx="161967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t>代码实现</a:t>
              </a:r>
            </a:p>
          </p:txBody>
        </p:sp>
      </p:grpSp>
      <p:sp>
        <p:nvSpPr>
          <p:cNvPr id="67" name="Shape 6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5" name="Shape 75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6" name="Shape 76"/>
          <p:cNvSpPr/>
          <p:nvPr/>
        </p:nvSpPr>
        <p:spPr>
          <a:xfrm>
            <a:off x="-1" y="6445250"/>
            <a:ext cx="1619674" cy="419100"/>
          </a:xfrm>
          <a:prstGeom prst="rect">
            <a:avLst/>
          </a:prstGeom>
          <a:solidFill>
            <a:srgbClr val="1314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77" name="image1.png" descr="E:\0-ly\20160301积云课件35G\03-广告设计\积云标志透明\标志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7" y="5923203"/>
            <a:ext cx="1368153" cy="43635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8" name="Shape 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单击此处编辑母版标题样式</a:t>
            </a:r>
          </a:p>
        </p:txBody>
      </p:sp>
      <p:sp>
        <p:nvSpPr>
          <p:cNvPr id="79" name="Shape 7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357505" indent="-357505"/>
          </a:lstStyle>
          <a:p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</p:txBody>
      </p:sp>
      <p:grpSp>
        <p:nvGrpSpPr>
          <p:cNvPr id="82" name="Group 82"/>
          <p:cNvGrpSpPr/>
          <p:nvPr/>
        </p:nvGrpSpPr>
        <p:grpSpPr>
          <a:xfrm>
            <a:off x="-1" y="6445250"/>
            <a:ext cx="1619674" cy="412750"/>
            <a:chOff x="0" y="0"/>
            <a:chExt cx="1619672" cy="412750"/>
          </a:xfrm>
        </p:grpSpPr>
        <p:sp>
          <p:nvSpPr>
            <p:cNvPr id="80" name="Shape 80"/>
            <p:cNvSpPr/>
            <p:nvPr/>
          </p:nvSpPr>
          <p:spPr>
            <a:xfrm>
              <a:off x="-1" y="0"/>
              <a:ext cx="1619674" cy="412750"/>
            </a:xfrm>
            <a:prstGeom prst="rect">
              <a:avLst/>
            </a:prstGeom>
            <a:solidFill>
              <a:srgbClr val="FF006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81" name="Shape 81"/>
            <p:cNvSpPr/>
            <p:nvPr/>
          </p:nvSpPr>
          <p:spPr>
            <a:xfrm>
              <a:off x="-1" y="20955"/>
              <a:ext cx="161967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t>课后作业</a:t>
              </a:r>
            </a:p>
          </p:txBody>
        </p:sp>
      </p:grpSp>
      <p:sp>
        <p:nvSpPr>
          <p:cNvPr id="83" name="Shape 8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type="title" hasCustomPrompt="1"/>
          </p:nvPr>
        </p:nvSpPr>
        <p:spPr>
          <a:xfrm>
            <a:off x="1574005" y="2108199"/>
            <a:ext cx="5995989" cy="1235076"/>
          </a:xfrm>
          <a:prstGeom prst="rect">
            <a:avLst/>
          </a:prstGeom>
        </p:spPr>
        <p:txBody>
          <a:bodyPr/>
          <a:lstStyle>
            <a:lvl1pPr algn="ctr">
              <a:defRPr sz="4400">
                <a:solidFill>
                  <a:srgbClr val="5F5F5F"/>
                </a:solidFill>
              </a:defRPr>
            </a:lvl1pPr>
          </a:lstStyle>
          <a:p>
            <a:r>
              <a:t>此处添加您的标题</a:t>
            </a:r>
          </a:p>
        </p:txBody>
      </p:sp>
      <p:sp>
        <p:nvSpPr>
          <p:cNvPr id="91" name="Shape 91"/>
          <p:cNvSpPr/>
          <p:nvPr>
            <p:ph type="body" sz="quarter" idx="1" hasCustomPrompt="1"/>
          </p:nvPr>
        </p:nvSpPr>
        <p:spPr>
          <a:xfrm>
            <a:off x="1619671" y="3400423"/>
            <a:ext cx="5904658" cy="676648"/>
          </a:xfrm>
          <a:prstGeom prst="rect">
            <a:avLst/>
          </a:prstGeom>
          <a:solidFill>
            <a:schemeClr val="accent5"/>
          </a:solidFill>
        </p:spPr>
        <p:txBody>
          <a:bodyPr anchor="ctr"/>
          <a:lstStyle>
            <a:lvl1pPr marL="0" indent="0" algn="ctr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t>单击此处添加您的副标题</a:t>
            </a:r>
          </a:p>
        </p:txBody>
      </p:sp>
      <p:sp>
        <p:nvSpPr>
          <p:cNvPr id="92" name="Shape 9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单击此处编辑母版标题样式</a:t>
            </a:r>
          </a:p>
        </p:txBody>
      </p:sp>
      <p:sp>
        <p:nvSpPr>
          <p:cNvPr id="100" name="Shape 100"/>
          <p:cNvSpPr/>
          <p:nvPr>
            <p:ph type="body" sz="half" idx="1"/>
          </p:nvPr>
        </p:nvSpPr>
        <p:spPr>
          <a:xfrm>
            <a:off x="1049867" y="1244600"/>
            <a:ext cx="3810001" cy="4932363"/>
          </a:xfrm>
          <a:prstGeom prst="rect">
            <a:avLst/>
          </a:prstGeom>
        </p:spPr>
        <p:txBody>
          <a:bodyPr/>
          <a:lstStyle>
            <a:lvl1pPr marL="357505" indent="-357505">
              <a:defRPr sz="2400"/>
            </a:lvl1pPr>
            <a:lvl2pPr marL="535940" indent="-535940">
              <a:defRPr sz="2400"/>
            </a:lvl2pPr>
          </a:lstStyle>
          <a:p>
            <a:r>
              <a:t>单击此处编辑母版文本样式</a:t>
            </a:r>
          </a:p>
          <a:p>
            <a:pPr lvl="1"/>
            <a:r>
              <a:t>第二级</a:t>
            </a:r>
          </a:p>
        </p:txBody>
      </p:sp>
      <p:sp>
        <p:nvSpPr>
          <p:cNvPr id="101" name="Shape 10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title"/>
          </p:nvPr>
        </p:nvSpPr>
        <p:spPr>
          <a:xfrm>
            <a:off x="1727199" y="118531"/>
            <a:ext cx="6984077" cy="717023"/>
          </a:xfrm>
          <a:prstGeom prst="rect">
            <a:avLst/>
          </a:prstGeom>
        </p:spPr>
        <p:txBody>
          <a:bodyPr/>
          <a:lstStyle/>
          <a:p>
            <a:r>
              <a:t>单击此处编辑母版标题样式</a:t>
            </a:r>
          </a:p>
        </p:txBody>
      </p:sp>
      <p:sp>
        <p:nvSpPr>
          <p:cNvPr id="109" name="Shape 109"/>
          <p:cNvSpPr/>
          <p:nvPr>
            <p:ph type="body" sz="quarter" idx="1"/>
          </p:nvPr>
        </p:nvSpPr>
        <p:spPr>
          <a:xfrm>
            <a:off x="824576" y="1376362"/>
            <a:ext cx="3868340" cy="82391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sz="1800" b="1"/>
            </a:lvl1pPr>
          </a:lstStyle>
          <a:p>
            <a:r>
              <a:t>单击此处编辑母版文本样式</a:t>
            </a:r>
          </a:p>
        </p:txBody>
      </p:sp>
      <p:sp>
        <p:nvSpPr>
          <p:cNvPr id="110" name="Shape 110"/>
          <p:cNvSpPr/>
          <p:nvPr>
            <p:ph type="body" sz="quarter" idx="13"/>
          </p:nvPr>
        </p:nvSpPr>
        <p:spPr>
          <a:xfrm>
            <a:off x="4823883" y="1376362"/>
            <a:ext cx="3887392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FontTx/>
              <a:buNone/>
              <a:defRPr sz="1800" b="1"/>
            </a:pPr>
          </a:p>
        </p:txBody>
      </p:sp>
      <p:sp>
        <p:nvSpPr>
          <p:cNvPr id="111" name="Shape 11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单击此处编辑母版标题样式</a:t>
            </a:r>
          </a:p>
        </p:txBody>
      </p:sp>
      <p:sp>
        <p:nvSpPr>
          <p:cNvPr id="119" name="Shape 1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Shape 4"/>
          <p:cNvSpPr/>
          <p:nvPr/>
        </p:nvSpPr>
        <p:spPr>
          <a:xfrm>
            <a:off x="-1" y="6445250"/>
            <a:ext cx="1619674" cy="419100"/>
          </a:xfrm>
          <a:prstGeom prst="rect">
            <a:avLst/>
          </a:prstGeom>
          <a:solidFill>
            <a:srgbClr val="1314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5" name="image1.png" descr="E:\0-ly\20160301积云课件35G\03-广告设计\积云标志透明\标志2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23927" y="5923203"/>
            <a:ext cx="1368153" cy="43635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" name="Shape 6"/>
          <p:cNvSpPr/>
          <p:nvPr>
            <p:ph type="title"/>
          </p:nvPr>
        </p:nvSpPr>
        <p:spPr>
          <a:xfrm>
            <a:off x="425977" y="339793"/>
            <a:ext cx="8292046" cy="653554"/>
          </a:xfrm>
          <a:prstGeom prst="rect">
            <a:avLst/>
          </a:prstGeom>
          <a:ln w="12700">
            <a:miter lim="400000"/>
          </a:ln>
        </p:spPr>
        <p:txBody>
          <a:bodyPr lIns="45719" rIns="45719" anchor="b">
            <a:normAutofit/>
          </a:bodyPr>
          <a:lstStyle/>
          <a:p>
            <a:r>
              <a:t>单击此处编辑母版标题样式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419098" y="1450082"/>
            <a:ext cx="8292046" cy="4355182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-1" y="6445250"/>
            <a:ext cx="1619674" cy="412750"/>
            <a:chOff x="0" y="0"/>
            <a:chExt cx="1619672" cy="412750"/>
          </a:xfrm>
        </p:grpSpPr>
        <p:sp>
          <p:nvSpPr>
            <p:cNvPr id="8" name="Shape 8"/>
            <p:cNvSpPr/>
            <p:nvPr/>
          </p:nvSpPr>
          <p:spPr>
            <a:xfrm>
              <a:off x="-1" y="0"/>
              <a:ext cx="1619674" cy="412750"/>
            </a:xfrm>
            <a:prstGeom prst="rect">
              <a:avLst/>
            </a:prstGeom>
            <a:solidFill>
              <a:srgbClr val="0070C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9" name="Shape 9"/>
            <p:cNvSpPr/>
            <p:nvPr/>
          </p:nvSpPr>
          <p:spPr>
            <a:xfrm>
              <a:off x="-1" y="20955"/>
              <a:ext cx="161967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t>知识详解</a:t>
              </a:r>
            </a:p>
          </p:txBody>
        </p:sp>
      </p:grpSp>
      <p:sp>
        <p:nvSpPr>
          <p:cNvPr id="11" name="Shape 11"/>
          <p:cNvSpPr/>
          <p:nvPr>
            <p:ph type="sldNum" sz="quarter" idx="2"/>
          </p:nvPr>
        </p:nvSpPr>
        <p:spPr>
          <a:xfrm>
            <a:off x="8251368" y="6404293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9B9B9B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ln>
            <a:noFill/>
          </a:ln>
          <a:solidFill>
            <a:srgbClr val="0070C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ln>
            <a:noFill/>
          </a:ln>
          <a:solidFill>
            <a:srgbClr val="0070C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ln>
            <a:noFill/>
          </a:ln>
          <a:solidFill>
            <a:srgbClr val="0070C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ln>
            <a:noFill/>
          </a:ln>
          <a:solidFill>
            <a:srgbClr val="0070C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ln>
            <a:noFill/>
          </a:ln>
          <a:solidFill>
            <a:srgbClr val="0070C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ln>
            <a:noFill/>
          </a:ln>
          <a:solidFill>
            <a:srgbClr val="0070C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ln>
            <a:noFill/>
          </a:ln>
          <a:solidFill>
            <a:srgbClr val="0070C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ln>
            <a:noFill/>
          </a:ln>
          <a:solidFill>
            <a:srgbClr val="0070C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ln>
            <a:noFill/>
          </a:ln>
          <a:solidFill>
            <a:srgbClr val="0070C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9pPr>
    </p:titleStyle>
    <p:bodyStyle>
      <a:lvl1pPr marL="357505" marR="0" indent="-357505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80000"/>
        <a:buFont typeface="Wingdings" panose="05000000000000000000"/>
        <a:buChar char="●"/>
        <a:defRPr sz="2000" b="0" i="0" u="none" strike="noStrike" cap="none" spc="0" baseline="0">
          <a:ln>
            <a:noFill/>
          </a:ln>
          <a:solidFill>
            <a:schemeClr val="accent1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1pPr>
      <a:lvl2pPr marL="447040" marR="0" indent="-447040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 panose="05000000000000000000"/>
        <a:buChar char=" "/>
        <a:defRPr sz="2000" b="0" i="0" u="none" strike="noStrike" cap="none" spc="0" baseline="0">
          <a:ln>
            <a:noFill/>
          </a:ln>
          <a:solidFill>
            <a:schemeClr val="accent1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2pPr>
      <a:lvl3pPr marL="1168400" marR="0" indent="-254000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 panose="05000000000000000000"/>
        <a:buChar char="•"/>
        <a:defRPr sz="2000" b="0" i="0" u="none" strike="noStrike" cap="none" spc="0" baseline="0">
          <a:ln>
            <a:noFill/>
          </a:ln>
          <a:solidFill>
            <a:schemeClr val="accent1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3pPr>
      <a:lvl4pPr marL="1697990" marR="0" indent="-326390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 panose="05000000000000000000"/>
        <a:buChar char="•"/>
        <a:defRPr sz="2000" b="0" i="0" u="none" strike="noStrike" cap="none" spc="0" baseline="0">
          <a:ln>
            <a:noFill/>
          </a:ln>
          <a:solidFill>
            <a:schemeClr val="accent1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4pPr>
      <a:lvl5pPr marL="2082800" marR="0" indent="-254000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 panose="05000000000000000000"/>
        <a:buChar char="•"/>
        <a:defRPr sz="2000" b="0" i="0" u="none" strike="noStrike" cap="none" spc="0" baseline="0">
          <a:ln>
            <a:noFill/>
          </a:ln>
          <a:solidFill>
            <a:schemeClr val="accent1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5pPr>
      <a:lvl6pPr marL="2540000" marR="0" indent="-254000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 panose="05000000000000000000"/>
        <a:buChar char="•"/>
        <a:defRPr sz="2000" b="0" i="0" u="none" strike="noStrike" cap="none" spc="0" baseline="0">
          <a:ln>
            <a:noFill/>
          </a:ln>
          <a:solidFill>
            <a:schemeClr val="accent1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6pPr>
      <a:lvl7pPr marL="2997200" marR="0" indent="-254000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 panose="05000000000000000000"/>
        <a:buChar char="•"/>
        <a:defRPr sz="2000" b="0" i="0" u="none" strike="noStrike" cap="none" spc="0" baseline="0">
          <a:ln>
            <a:noFill/>
          </a:ln>
          <a:solidFill>
            <a:schemeClr val="accent1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7pPr>
      <a:lvl8pPr marL="3454400" marR="0" indent="-254000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 panose="05000000000000000000"/>
        <a:buChar char="•"/>
        <a:defRPr sz="2000" b="0" i="0" u="none" strike="noStrike" cap="none" spc="0" baseline="0">
          <a:ln>
            <a:noFill/>
          </a:ln>
          <a:solidFill>
            <a:schemeClr val="accent1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8pPr>
      <a:lvl9pPr marL="3911600" marR="0" indent="-254000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 panose="05000000000000000000"/>
        <a:buChar char="•"/>
        <a:defRPr sz="2000" b="0" i="0" u="none" strike="noStrike" cap="none" spc="0" baseline="0">
          <a:ln>
            <a:noFill/>
          </a:ln>
          <a:solidFill>
            <a:schemeClr val="accent1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/>
        </p:nvSpPr>
        <p:spPr>
          <a:xfrm>
            <a:off x="1331639" y="620687"/>
            <a:ext cx="2520282" cy="2520282"/>
          </a:xfrm>
          <a:prstGeom prst="ellipse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6" name="Shape 166"/>
          <p:cNvSpPr/>
          <p:nvPr/>
        </p:nvSpPr>
        <p:spPr>
          <a:xfrm>
            <a:off x="251519" y="2204863"/>
            <a:ext cx="8640962" cy="301752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lnSpc>
                <a:spcPct val="200000"/>
              </a:lnSpc>
              <a:defRPr sz="5400"/>
            </a:pPr>
            <a:r>
              <a:rPr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事件对象</a:t>
            </a:r>
            <a:endParaRPr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algn="ctr">
              <a:lnSpc>
                <a:spcPct val="200000"/>
              </a:lnSpc>
              <a:defRPr sz="2000">
                <a:solidFill>
                  <a:srgbClr val="49721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 </a:t>
            </a:r>
          </a:p>
          <a:p>
            <a:pPr algn="ctr">
              <a:lnSpc>
                <a:spcPct val="200000"/>
              </a:lnSpc>
              <a:def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-2016-1</a:t>
            </a:r>
            <a:r>
              <a:rPr lang="en-US"/>
              <a:t>1</a:t>
            </a:r>
            <a:r>
              <a:t>-</a:t>
            </a:r>
          </a:p>
        </p:txBody>
      </p:sp>
      <p:sp>
        <p:nvSpPr>
          <p:cNvPr id="167" name="Shape 167"/>
          <p:cNvSpPr/>
          <p:nvPr/>
        </p:nvSpPr>
        <p:spPr>
          <a:xfrm>
            <a:off x="6228184" y="1031135"/>
            <a:ext cx="2880321" cy="56642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lnSpc>
                <a:spcPct val="130000"/>
              </a:lnSpc>
              <a:defRPr sz="1400" spc="6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主讲讲师：</a:t>
            </a:r>
            <a:r>
              <a:rPr lang="zh-CN" sz="2400" b="1"/>
              <a:t>李士杰</a:t>
            </a:r>
            <a:endParaRPr lang="zh-CN" sz="2400" b="1"/>
          </a:p>
        </p:txBody>
      </p:sp>
      <p:pic>
        <p:nvPicPr>
          <p:cNvPr id="168" name="image2.png" descr="E:\0-ly\20160301积云课件35G\03-广告设计\积云标志透明\标志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8259" y="1052736"/>
            <a:ext cx="1377597" cy="106371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69" name="Shape 169"/>
          <p:cNvSpPr/>
          <p:nvPr/>
        </p:nvSpPr>
        <p:spPr>
          <a:xfrm>
            <a:off x="3851919" y="6551765"/>
            <a:ext cx="1800201" cy="256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讲师Emaill：123456@qq.com</a:t>
            </a:r>
          </a:p>
        </p:txBody>
      </p:sp>
    </p:spTree>
  </p:cSld>
  <p:clrMapOvr>
    <a:masterClrMapping/>
  </p:clrMapOvr>
  <p:transition spd="med" advClick="0" advTm="2000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1" animBg="1" advAuto="0"/>
      <p:bldP spid="167" grpId="2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type="title"/>
          </p:nvPr>
        </p:nvSpPr>
        <p:spPr>
          <a:xfrm>
            <a:off x="467543" y="404664"/>
            <a:ext cx="8292047" cy="653553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t>3.1表单事件</a:t>
            </a:r>
          </a:p>
        </p:txBody>
      </p:sp>
      <p:sp>
        <p:nvSpPr>
          <p:cNvPr id="218" name="Shape 218"/>
          <p:cNvSpPr/>
          <p:nvPr>
            <p:ph type="body" idx="1"/>
          </p:nvPr>
        </p:nvSpPr>
        <p:spPr>
          <a:xfrm>
            <a:off x="395535" y="1268760"/>
            <a:ext cx="8292047" cy="4355182"/>
          </a:xfrm>
          <a:prstGeom prst="rect">
            <a:avLst/>
          </a:prstGeom>
        </p:spPr>
        <p:txBody>
          <a:bodyPr/>
          <a:lstStyle/>
          <a:p>
            <a:pPr marL="357505" indent="-357505">
              <a:defRPr sz="3600"/>
            </a:pPr>
            <a:r>
              <a:t>在表单中,通过点击submit按钮可以将表单中的内容提交到指定的URL中,我们也可以指定submit触发的事件,进行自定义操作。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:dissolve/>
      </p:transition>
    </mc:Choice>
    <mc:Fallback>
      <p:transition spd="slow" advClick="0" advTm="2000">
        <p:dissolv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type="title"/>
          </p:nvPr>
        </p:nvSpPr>
        <p:spPr>
          <a:xfrm>
            <a:off x="467543" y="404664"/>
            <a:ext cx="8292047" cy="653553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t>3.2阻止默认事件</a:t>
            </a:r>
          </a:p>
        </p:txBody>
      </p:sp>
      <p:sp>
        <p:nvSpPr>
          <p:cNvPr id="221" name="Shape 221"/>
          <p:cNvSpPr/>
          <p:nvPr>
            <p:ph type="body" idx="1"/>
          </p:nvPr>
        </p:nvSpPr>
        <p:spPr>
          <a:xfrm>
            <a:off x="419098" y="1450082"/>
            <a:ext cx="8292046" cy="4355182"/>
          </a:xfrm>
          <a:prstGeom prst="rect">
            <a:avLst/>
          </a:prstGeom>
        </p:spPr>
        <p:txBody>
          <a:bodyPr/>
          <a:lstStyle/>
          <a:p>
            <a:pPr marL="357505" indent="-357505">
              <a:defRPr sz="2800"/>
            </a:pPr>
            <a:r>
              <a:t>submit按钮默认是执行表单提交的。如何做才能不让他跳转呢?这就需要我们拦截系统默认事件我 们可以通过 return false 来拦截系统默认的事件我们还可以使用 preventDefault 来拦截,只是 preventDefault 对ie6--ie8不兼容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:dissolve/>
      </p:transition>
    </mc:Choice>
    <mc:Fallback>
      <p:transition spd="slow" advClick="0" advTm="2000">
        <p:dissolv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type="title"/>
          </p:nvPr>
        </p:nvSpPr>
        <p:spPr>
          <a:xfrm>
            <a:off x="1574005" y="2108199"/>
            <a:ext cx="5995990" cy="123507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374650">
              <a:defRPr sz="1310"/>
            </a:pPr>
            <a:br/>
            <a:br/>
            <a:br/>
            <a:br/>
            <a:br/>
            <a:r>
              <a:rPr sz="4800"/>
              <a:t>四、 事件冒泡</a:t>
            </a:r>
            <a:endParaRPr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:wipe/>
      </p:transition>
    </mc:Choice>
    <mc:Fallback>
      <p:transition spd="slow" advClick="0" advTm="2000">
        <p:wip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type="title"/>
          </p:nvPr>
        </p:nvSpPr>
        <p:spPr>
          <a:xfrm>
            <a:off x="467543" y="404664"/>
            <a:ext cx="8292047" cy="653553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rPr sz="3200"/>
              <a:t>4.事件冒泡</a:t>
            </a:r>
            <a:endParaRPr sz="3200"/>
          </a:p>
        </p:txBody>
      </p:sp>
      <p:sp>
        <p:nvSpPr>
          <p:cNvPr id="226" name="Shape 226"/>
          <p:cNvSpPr/>
          <p:nvPr>
            <p:ph type="body" idx="1"/>
          </p:nvPr>
        </p:nvSpPr>
        <p:spPr>
          <a:xfrm>
            <a:off x="395535" y="1268760"/>
            <a:ext cx="8292047" cy="4355182"/>
          </a:xfrm>
          <a:prstGeom prst="rect">
            <a:avLst/>
          </a:prstGeom>
        </p:spPr>
        <p:txBody>
          <a:bodyPr/>
          <a:lstStyle/>
          <a:p>
            <a:pPr marL="328930" indent="-328930" defTabSz="840740">
              <a:spcBef>
                <a:spcPts val="500"/>
              </a:spcBef>
              <a:defRPr sz="1840"/>
            </a:pPr>
            <a:r>
              <a:t>当一个元素上的事件被触发的时候，比如说鼠标点击了一个按钮，同样的事件将会在那个元素的所有祖先元素中被触发。这一过程被称为事件冒泡；这个事件从原始元素开始一直冒泡到DOM树的最上层。</a:t>
            </a:r>
          </a:p>
          <a:p>
            <a:pPr marL="328930" indent="-328930" defTabSz="840740">
              <a:spcBef>
                <a:spcPts val="500"/>
              </a:spcBef>
              <a:defRPr sz="1655"/>
            </a:pPr>
            <a:r>
              <a:rPr sz="2000"/>
              <a:t>顺序</a:t>
            </a:r>
            <a:endParaRPr sz="2000"/>
          </a:p>
          <a:p>
            <a:pPr marL="742950" lvl="1" indent="-285750" defTabSz="840740">
              <a:spcBef>
                <a:spcPts val="500"/>
              </a:spcBef>
              <a:buFont typeface="Arial" panose="020B0604020202020204" pitchFamily="34" charset="0"/>
              <a:buChar char="•"/>
              <a:defRPr sz="1655"/>
            </a:pPr>
            <a:r>
              <a:rPr lang="en-US"/>
              <a:t>I</a:t>
            </a:r>
            <a:r>
              <a:t>E 6.0: </a:t>
            </a:r>
          </a:p>
          <a:p>
            <a:pPr marL="1700530" lvl="3" indent="-328930" defTabSz="840740">
              <a:spcBef>
                <a:spcPts val="500"/>
              </a:spcBef>
              <a:defRPr sz="1655"/>
            </a:pPr>
            <a:r>
              <a:t>div -&gt; body -&gt; html -&gt; document</a:t>
            </a:r>
          </a:p>
          <a:p>
            <a:pPr marL="742950" lvl="1" indent="-285750" defTabSz="840740">
              <a:spcBef>
                <a:spcPts val="500"/>
              </a:spcBef>
              <a:buFont typeface="Arial" panose="020B0604020202020204" pitchFamily="34" charset="0"/>
              <a:buChar char="•"/>
              <a:defRPr sz="1655"/>
            </a:pPr>
            <a:r>
              <a:t>其他浏览器: </a:t>
            </a:r>
          </a:p>
          <a:p>
            <a:pPr marL="1243330" lvl="2" indent="-328930" defTabSz="840740">
              <a:spcBef>
                <a:spcPts val="500"/>
              </a:spcBef>
              <a:defRPr sz="1655"/>
            </a:pPr>
            <a:r>
              <a:t>div -&gt; body -&gt; html -&gt; document -&gt; window</a:t>
            </a:r>
          </a:p>
          <a:p>
            <a:pPr marL="0" indent="0" defTabSz="840740">
              <a:spcBef>
                <a:spcPts val="500"/>
              </a:spcBef>
              <a:buNone/>
              <a:defRPr sz="1655"/>
            </a:pPr>
            <a:r>
              <a:rPr lang="zh-CN"/>
              <a:t>注：</a:t>
            </a:r>
            <a:r>
              <a:t>不是所有的事件都能冒泡。以下事件不冒泡：blur、focus、load、unload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:dissolve/>
      </p:transition>
    </mc:Choice>
    <mc:Fallback>
      <p:transition spd="slow" advClick="0" advTm="2000">
        <p:dissolv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案例：事件冒泡现象</a:t>
            </a:r>
            <a:endParaRPr lang="zh-CN" altLang="en-US"/>
          </a:p>
        </p:txBody>
      </p:sp>
      <p:sp>
        <p:nvSpPr>
          <p:cNvPr id="5" name="文本占位符 4"/>
          <p:cNvSpPr/>
          <p:nvPr>
            <p:ph type="body" idx="1"/>
          </p:nvPr>
        </p:nvSpPr>
        <p:spPr>
          <a:xfrm>
            <a:off x="127000" y="1436370"/>
            <a:ext cx="4432300" cy="4355465"/>
          </a:xfrm>
        </p:spPr>
        <p:txBody>
          <a:bodyPr/>
          <a:p>
            <a:pPr lvl="1"/>
            <a:r>
              <a:rPr lang="en-US" altLang="zh-CN"/>
              <a:t>        </a:t>
            </a:r>
            <a:r>
              <a:rPr lang="zh-CN" altLang="en-US"/>
              <a:t>事件冒泡(事件传递) 子标签发生事件后,向父级发送该事件,一直追溯到document。如:点击一个嵌套在 body中的button,则该button的onclick事件也会传递给body、document中,触发他们 的onclick里触发的函数。</a:t>
            </a:r>
            <a:endParaRPr lang="zh-CN" altLang="en-US"/>
          </a:p>
        </p:txBody>
      </p:sp>
      <p:pic>
        <p:nvPicPr>
          <p:cNvPr id="6" name="图片 5" descr="冒泡代码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2850" y="1152525"/>
            <a:ext cx="3695065" cy="492379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事件冒泡现象：</a:t>
            </a:r>
            <a:endParaRPr lang="zh-CN" altLang="en-US"/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" name="图片 1" descr="冒泡现象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7235" y="1161415"/>
            <a:ext cx="7980680" cy="493331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type="title"/>
          </p:nvPr>
        </p:nvSpPr>
        <p:spPr>
          <a:xfrm>
            <a:off x="467543" y="404664"/>
            <a:ext cx="8292047" cy="653553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rPr sz="3200"/>
              <a:t>4.阻止事件冒泡</a:t>
            </a:r>
            <a:endParaRPr sz="3200"/>
          </a:p>
        </p:txBody>
      </p:sp>
      <p:sp>
        <p:nvSpPr>
          <p:cNvPr id="229" name="Shape 229"/>
          <p:cNvSpPr/>
          <p:nvPr>
            <p:ph type="body" idx="1"/>
          </p:nvPr>
        </p:nvSpPr>
        <p:spPr>
          <a:xfrm>
            <a:off x="395535" y="1268760"/>
            <a:ext cx="8292047" cy="4355182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C00000"/>
                </a:solidFill>
              </a:defRPr>
            </a:pPr>
            <a:r>
              <a:t>由于事件冒泡会触发绑定在父标签上的同类型事件,会给我们的开发带来很多麻烦, 所以我们需要取消事件冒泡。</a:t>
            </a:r>
          </a:p>
          <a:p>
            <a:pPr>
              <a:defRPr>
                <a:solidFill>
                  <a:srgbClr val="C00000"/>
                </a:solidFill>
              </a:defRPr>
            </a:pPr>
            <a:r>
              <a:t>标准浏览器 和  ie浏览器  </a:t>
            </a:r>
          </a:p>
          <a:p>
            <a:pPr marL="0" indent="0">
              <a:buNone/>
              <a:defRPr>
                <a:solidFill>
                  <a:srgbClr val="C00000"/>
                </a:solidFill>
              </a:defRPr>
            </a:pPr>
            <a:r>
              <a:t> </a:t>
            </a:r>
            <a:r>
              <a:rPr lang="en-US"/>
              <a:t>	</a:t>
            </a:r>
            <a:r>
              <a:t>w3c的方法是event.stopPropagation()   </a:t>
            </a:r>
          </a:p>
          <a:p>
            <a:pPr marL="0" indent="0">
              <a:buNone/>
              <a:defRPr>
                <a:solidFill>
                  <a:srgbClr val="C00000"/>
                </a:solidFill>
              </a:defRPr>
            </a:pPr>
            <a:r>
              <a:rPr lang="en-US"/>
              <a:t>	</a:t>
            </a:r>
            <a:r>
              <a:t> IE则是使用event.cancelBubble = true 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:dissolve/>
      </p:transition>
    </mc:Choice>
    <mc:Fallback>
      <p:transition spd="slow" advClick="0" advTm="2000">
        <p:dissolv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/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event.cancelBubble = true</a:t>
            </a:r>
            <a:endParaRPr lang="zh-CN" altLang="en-US"/>
          </a:p>
        </p:txBody>
      </p:sp>
      <p:pic>
        <p:nvPicPr>
          <p:cNvPr id="6" name="图片 5" descr="阻止冒泡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0670" y="1200785"/>
            <a:ext cx="6042025" cy="445579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type="title"/>
          </p:nvPr>
        </p:nvSpPr>
        <p:spPr>
          <a:xfrm>
            <a:off x="467543" y="404664"/>
            <a:ext cx="8292047" cy="653553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t>4.兼容写法</a:t>
            </a:r>
          </a:p>
        </p:txBody>
      </p:sp>
      <p:sp>
        <p:nvSpPr>
          <p:cNvPr id="232" name="Shape 232"/>
          <p:cNvSpPr/>
          <p:nvPr>
            <p:ph type="body" idx="1"/>
          </p:nvPr>
        </p:nvSpPr>
        <p:spPr>
          <a:xfrm>
            <a:off x="395535" y="1268760"/>
            <a:ext cx="8292047" cy="4355182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t>if(event &amp;&amp; event.stopPropagation)</a:t>
            </a:r>
          </a:p>
          <a:p>
            <a:pPr marL="0" indent="0">
              <a:buNone/>
            </a:pPr>
            <a:r>
              <a:t>        {</a:t>
            </a:r>
          </a:p>
          <a:p>
            <a:pPr marL="0" indent="0">
              <a:buNone/>
            </a:pPr>
            <a:r>
              <a:t>            event.stopPropagation();  //  w3c 标准</a:t>
            </a:r>
          </a:p>
          <a:p>
            <a:pPr marL="0" indent="0">
              <a:buNone/>
            </a:pPr>
            <a:r>
              <a:t>        }</a:t>
            </a:r>
          </a:p>
          <a:p>
            <a:pPr marL="0" indent="0">
              <a:buNone/>
            </a:pPr>
            <a:r>
              <a:t>        else</a:t>
            </a:r>
          </a:p>
          <a:p>
            <a:pPr marL="0" indent="0">
              <a:buNone/>
            </a:pPr>
            <a:r>
              <a:t>        {</a:t>
            </a:r>
          </a:p>
          <a:p>
            <a:pPr marL="0" indent="0">
              <a:buNone/>
            </a:pPr>
            <a:r>
              <a:t>            event.cancelBubble = true;  // ie 678  ie浏览器</a:t>
            </a:r>
          </a:p>
          <a:p>
            <a:pPr marL="0" indent="0">
              <a:buNone/>
            </a:pPr>
            <a:r>
              <a:t> 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:dissolve/>
      </p:transition>
    </mc:Choice>
    <mc:Fallback>
      <p:transition spd="slow" advClick="0" advTm="2000">
        <p:dissolv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type="title"/>
          </p:nvPr>
        </p:nvSpPr>
        <p:spPr>
          <a:xfrm>
            <a:off x="1574005" y="2108199"/>
            <a:ext cx="5995990" cy="1235076"/>
          </a:xfrm>
          <a:prstGeom prst="rect">
            <a:avLst/>
          </a:prstGeom>
        </p:spPr>
        <p:txBody>
          <a:bodyPr/>
          <a:lstStyle/>
          <a:p>
            <a:pPr defTabSz="374650">
              <a:defRPr sz="1310"/>
            </a:pPr>
            <a:r>
              <a:rPr sz="4800"/>
              <a:t>五、 事件绑定</a:t>
            </a:r>
            <a:endParaRPr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:wipe/>
      </p:transition>
    </mc:Choice>
    <mc:Fallback>
      <p:transition spd="slow" advClick="0" advTm="2000">
        <p:wip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2149474" y="1921916"/>
            <a:ext cx="4900614" cy="18018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901" y="0"/>
                </a:moveTo>
                <a:lnTo>
                  <a:pt x="21600" y="0"/>
                </a:lnTo>
                <a:lnTo>
                  <a:pt x="21600" y="12090"/>
                </a:lnTo>
                <a:lnTo>
                  <a:pt x="16744" y="21600"/>
                </a:lnTo>
                <a:lnTo>
                  <a:pt x="0" y="21600"/>
                </a:lnTo>
                <a:lnTo>
                  <a:pt x="0" y="959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2" name="Shape 172"/>
          <p:cNvSpPr/>
          <p:nvPr/>
        </p:nvSpPr>
        <p:spPr>
          <a:xfrm flipH="1">
            <a:off x="1646238" y="1556791"/>
            <a:ext cx="2103437" cy="1517652"/>
          </a:xfrm>
          <a:prstGeom prst="line">
            <a:avLst/>
          </a:prstGeom>
          <a:ln w="12700">
            <a:solidFill>
              <a:srgbClr val="AC411D"/>
            </a:solidFill>
            <a:miter/>
          </a:ln>
        </p:spPr>
        <p:txBody>
          <a:bodyPr lIns="45719" rIns="45719"/>
          <a:lstStyle/>
          <a:p/>
        </p:txBody>
      </p:sp>
      <p:sp>
        <p:nvSpPr>
          <p:cNvPr id="173" name="Shape 173"/>
          <p:cNvSpPr/>
          <p:nvPr/>
        </p:nvSpPr>
        <p:spPr>
          <a:xfrm flipH="1">
            <a:off x="5403850" y="2590253"/>
            <a:ext cx="2103439" cy="1517651"/>
          </a:xfrm>
          <a:prstGeom prst="line">
            <a:avLst/>
          </a:prstGeom>
          <a:ln w="12700">
            <a:solidFill>
              <a:srgbClr val="AC411D"/>
            </a:solidFill>
            <a:miter/>
          </a:ln>
        </p:spPr>
        <p:txBody>
          <a:bodyPr lIns="45719" rIns="45719"/>
          <a:lstStyle/>
          <a:p/>
        </p:txBody>
      </p:sp>
      <p:sp>
        <p:nvSpPr>
          <p:cNvPr id="174" name="Shape 174"/>
          <p:cNvSpPr/>
          <p:nvPr/>
        </p:nvSpPr>
        <p:spPr>
          <a:xfrm>
            <a:off x="5469806" y="1921916"/>
            <a:ext cx="663189" cy="1170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6000" spc="400">
                <a:solidFill>
                  <a:srgbClr val="FFFFFF"/>
                </a:solidFill>
                <a:effectLst>
                  <a:outerShdw dist="25400" dir="2700000" rotWithShape="0">
                    <a:srgbClr val="000000">
                      <a:alpha val="29000"/>
                    </a:srgbClr>
                  </a:outerShdw>
                </a:effectLst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</a:lstStyle>
          <a:p>
            <a:r>
              <a:t>7</a:t>
            </a:r>
          </a:p>
        </p:txBody>
      </p:sp>
      <p:sp>
        <p:nvSpPr>
          <p:cNvPr id="175" name="Shape 175"/>
          <p:cNvSpPr/>
          <p:nvPr/>
        </p:nvSpPr>
        <p:spPr>
          <a:xfrm>
            <a:off x="2195735" y="2780927"/>
            <a:ext cx="4270376" cy="6629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lnSpc>
                <a:spcPct val="150000"/>
              </a:lnSpc>
              <a:defRPr sz="32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事件对象</a:t>
            </a:r>
          </a:p>
        </p:txBody>
      </p:sp>
      <p:sp>
        <p:nvSpPr>
          <p:cNvPr id="176" name="Shape 176"/>
          <p:cNvSpPr/>
          <p:nvPr/>
        </p:nvSpPr>
        <p:spPr>
          <a:xfrm>
            <a:off x="5011737" y="2179091"/>
            <a:ext cx="561341" cy="662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 b="1" spc="400">
                <a:solidFill>
                  <a:srgbClr val="FFFFFF"/>
                </a:solidFill>
                <a:effectLst>
                  <a:outerShdw dist="25400" dir="2700000" rotWithShape="0">
                    <a:srgbClr val="000000">
                      <a:alpha val="29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第</a:t>
            </a:r>
          </a:p>
        </p:txBody>
      </p:sp>
      <p:sp>
        <p:nvSpPr>
          <p:cNvPr id="177" name="Shape 177"/>
          <p:cNvSpPr/>
          <p:nvPr/>
        </p:nvSpPr>
        <p:spPr>
          <a:xfrm>
            <a:off x="6057899" y="2179091"/>
            <a:ext cx="561341" cy="662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 b="1" spc="400">
                <a:solidFill>
                  <a:srgbClr val="FFFFFF"/>
                </a:solidFill>
                <a:effectLst>
                  <a:outerShdw dist="25400" dir="2700000" rotWithShape="0">
                    <a:srgbClr val="000000">
                      <a:alpha val="29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天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14:ripple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1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type="title"/>
          </p:nvPr>
        </p:nvSpPr>
        <p:spPr>
          <a:xfrm>
            <a:off x="467543" y="404664"/>
            <a:ext cx="8292047" cy="653553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t>5.事件绑定</a:t>
            </a:r>
          </a:p>
        </p:txBody>
      </p:sp>
      <p:sp>
        <p:nvSpPr>
          <p:cNvPr id="237" name="Shape 237"/>
          <p:cNvSpPr/>
          <p:nvPr>
            <p:ph type="body" idx="1"/>
          </p:nvPr>
        </p:nvSpPr>
        <p:spPr>
          <a:xfrm>
            <a:off x="395535" y="1268760"/>
            <a:ext cx="8292047" cy="4355182"/>
          </a:xfrm>
          <a:prstGeom prst="rect">
            <a:avLst/>
          </a:prstGeom>
        </p:spPr>
        <p:txBody>
          <a:bodyPr/>
          <a:lstStyle/>
          <a:p>
            <a:pPr marL="357505" indent="-357505" algn="l">
              <a:defRPr sz="2800">
                <a:solidFill>
                  <a:srgbClr val="C00000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t>由给事件绑定一个方法,除了上边讲过的以外,还可以使用 addEventListener 来给标签 对应的事件添加方法,使用之前的那种方式,只能给事件绑定一个方法,而使用 addEventListener 则可以给一个事件添加多个方法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:dissolve/>
      </p:transition>
    </mc:Choice>
    <mc:Fallback>
      <p:transition spd="slow" advClick="0" advTm="2000">
        <p:dissolv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type="title"/>
          </p:nvPr>
        </p:nvSpPr>
        <p:spPr>
          <a:xfrm>
            <a:off x="467543" y="404664"/>
            <a:ext cx="8292047" cy="653553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t>5.事件移除</a:t>
            </a:r>
          </a:p>
        </p:txBody>
      </p:sp>
      <p:sp>
        <p:nvSpPr>
          <p:cNvPr id="240" name="Shape 240"/>
          <p:cNvSpPr/>
          <p:nvPr>
            <p:ph type="body" idx="1"/>
          </p:nvPr>
        </p:nvSpPr>
        <p:spPr>
          <a:xfrm>
            <a:off x="395535" y="1268760"/>
            <a:ext cx="8292047" cy="4355182"/>
          </a:xfrm>
          <a:prstGeom prst="rect">
            <a:avLst/>
          </a:prstGeom>
        </p:spPr>
        <p:txBody>
          <a:bodyPr/>
          <a:lstStyle/>
          <a:p>
            <a:pPr marL="357505" indent="-357505" algn="l">
              <a:defRPr sz="1800">
                <a:solidFill>
                  <a:srgbClr val="C00000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t>有了绑定事件,自然有移除事件,根据是否是IE浏览器有两种写法: 非IE浏览器:</a:t>
            </a:r>
            <a:endParaRPr sz="3000">
              <a:solidFill>
                <a:schemeClr val="accent5"/>
              </a:solidFill>
            </a:endParaRPr>
          </a:p>
          <a:p>
            <a:pPr marL="357505" indent="-357505" algn="l">
              <a:defRPr sz="1800">
                <a:solidFill>
                  <a:srgbClr val="C00000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t>target.removeEventListener(type,listener,useCapture);</a:t>
            </a:r>
            <a:endParaRPr sz="3700">
              <a:solidFill>
                <a:schemeClr val="accent5"/>
              </a:solidFill>
            </a:endParaRPr>
          </a:p>
          <a:p>
            <a:pPr marL="357505" indent="-357505" algn="l">
              <a:defRPr sz="1800">
                <a:solidFill>
                  <a:srgbClr val="C00000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t>target :文档节点、document、window 或 XMLHttpRequest。</a:t>
            </a:r>
            <a:br/>
            <a:r>
              <a:t>type :字符串,事件名称,不含“on”,比如“click”、“mouseover”、“keydown”等。</a:t>
            </a:r>
            <a:endParaRPr sz="3000">
              <a:solidFill>
                <a:schemeClr val="accent5"/>
              </a:solidFill>
            </a:endParaRPr>
          </a:p>
          <a:p>
            <a:pPr marL="357505" indent="-357505" algn="l">
              <a:defRPr sz="1800">
                <a:solidFill>
                  <a:srgbClr val="C00000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t> listener :</a:t>
            </a:r>
            <a:r>
              <a:rPr lang="zh-CN">
                <a:ea typeface="宋体" panose="02010600030101010101" pitchFamily="2" charset="-122"/>
              </a:rPr>
              <a:t>事件挂接</a:t>
            </a:r>
            <a:r>
              <a:t>函数</a:t>
            </a:r>
            <a:r>
              <a:rPr lang="zh-CN">
                <a:ea typeface="宋体" panose="02010600030101010101" pitchFamily="2" charset="-122"/>
              </a:rPr>
              <a:t>名</a:t>
            </a:r>
            <a:r>
              <a:t>。</a:t>
            </a:r>
            <a:br/>
            <a:r>
              <a:t>useCapture :是否使用捕捉,一般用 false。 </a:t>
            </a:r>
            <a:r>
              <a:rPr lang="zh-CN">
                <a:ea typeface="宋体" panose="02010600030101010101" pitchFamily="2" charset="-122"/>
              </a:rPr>
              <a:t>（一般情况下不予考虑）</a:t>
            </a:r>
            <a:endParaRPr 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:dissolve/>
      </p:transition>
    </mc:Choice>
    <mc:Fallback>
      <p:transition spd="slow" advClick="0" advTm="2000">
        <p:dissolv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type="title"/>
          </p:nvPr>
        </p:nvSpPr>
        <p:spPr>
          <a:xfrm>
            <a:off x="425976" y="339793"/>
            <a:ext cx="8292047" cy="653553"/>
          </a:xfrm>
          <a:prstGeom prst="rect">
            <a:avLst/>
          </a:prstGeom>
        </p:spPr>
        <p:txBody>
          <a:bodyPr/>
          <a:lstStyle/>
          <a:p>
            <a:pPr defTabSz="895985">
              <a:defRPr sz="3135"/>
            </a:pPr>
            <a:r>
              <a:t>4、课后作业</a:t>
            </a:r>
          </a:p>
        </p:txBody>
      </p:sp>
      <p:sp>
        <p:nvSpPr>
          <p:cNvPr id="243" name="Shape 243"/>
          <p:cNvSpPr/>
          <p:nvPr>
            <p:ph type="body" idx="1"/>
          </p:nvPr>
        </p:nvSpPr>
        <p:spPr>
          <a:xfrm>
            <a:off x="419098" y="1450082"/>
            <a:ext cx="8292046" cy="4355182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zh-CN"/>
              <a:t>三级下拉菜单</a:t>
            </a:r>
            <a:endParaRPr lang="zh-CN"/>
          </a:p>
          <a:p>
            <a:pPr marL="0" indent="0">
              <a:buNone/>
            </a:pPr>
            <a:r>
              <a:rPr lang="zh-CN"/>
              <a:t>移动端点击图标出现二维码，点击空白区域，二维码消失</a:t>
            </a:r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>
            <a:off x="3591111" y="2729228"/>
            <a:ext cx="1961780" cy="726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3600"/>
            </a:lvl1pPr>
          </a:lstStyle>
          <a:p>
            <a:r>
              <a:t>谢谢观赏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本单元重点与难点</a:t>
            </a:r>
            <a:endParaRPr lang="zh-CN" altLang="en-US" dirty="0" smtClean="0"/>
          </a:p>
        </p:txBody>
      </p:sp>
      <p:sp>
        <p:nvSpPr>
          <p:cNvPr id="119" name="矩形 118"/>
          <p:cNvSpPr/>
          <p:nvPr/>
        </p:nvSpPr>
        <p:spPr>
          <a:xfrm>
            <a:off x="5435600" y="2420516"/>
            <a:ext cx="2952750" cy="273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72000" rIns="72000" bIns="72000"/>
          <a:lstStyle/>
          <a:p>
            <a:pPr algn="just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现在让我们一起开始新的学习里程吧！</a:t>
            </a:r>
            <a:endParaRPr lang="en-US" altLang="zh-CN" dirty="0" smtClean="0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1588" y="1772816"/>
            <a:ext cx="1562100" cy="785813"/>
          </a:xfrm>
          <a:custGeom>
            <a:avLst/>
            <a:gdLst>
              <a:gd name="connsiteX0" fmla="*/ 4762 w 1561693"/>
              <a:gd name="connsiteY0" fmla="*/ 0 h 785951"/>
              <a:gd name="connsiteX1" fmla="*/ 1561693 w 1561693"/>
              <a:gd name="connsiteY1" fmla="*/ 366541 h 785951"/>
              <a:gd name="connsiteX2" fmla="*/ 1561693 w 1561693"/>
              <a:gd name="connsiteY2" fmla="*/ 785951 h 785951"/>
              <a:gd name="connsiteX3" fmla="*/ 0 w 1561693"/>
              <a:gd name="connsiteY3" fmla="*/ 419707 h 785951"/>
              <a:gd name="connsiteX4" fmla="*/ 4762 w 1561693"/>
              <a:gd name="connsiteY4" fmla="*/ 0 h 785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1693" h="785951">
                <a:moveTo>
                  <a:pt x="4762" y="0"/>
                </a:moveTo>
                <a:lnTo>
                  <a:pt x="1561693" y="366541"/>
                </a:lnTo>
                <a:lnTo>
                  <a:pt x="1561693" y="785951"/>
                </a:lnTo>
                <a:lnTo>
                  <a:pt x="0" y="419707"/>
                </a:lnTo>
                <a:cubicBezTo>
                  <a:pt x="0" y="309967"/>
                  <a:pt x="4762" y="109740"/>
                  <a:pt x="47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1565275" y="1955379"/>
            <a:ext cx="881063" cy="598487"/>
          </a:xfrm>
          <a:custGeom>
            <a:avLst/>
            <a:gdLst>
              <a:gd name="connsiteX0" fmla="*/ 881118 w 881118"/>
              <a:gd name="connsiteY0" fmla="*/ 0 h 597925"/>
              <a:gd name="connsiteX1" fmla="*/ 881118 w 881118"/>
              <a:gd name="connsiteY1" fmla="*/ 415076 h 597925"/>
              <a:gd name="connsiteX2" fmla="*/ 0 w 881118"/>
              <a:gd name="connsiteY2" fmla="*/ 597925 h 597925"/>
              <a:gd name="connsiteX3" fmla="*/ 0 w 881118"/>
              <a:gd name="connsiteY3" fmla="*/ 182416 h 597925"/>
              <a:gd name="connsiteX4" fmla="*/ 881118 w 881118"/>
              <a:gd name="connsiteY4" fmla="*/ 0 h 597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1118" h="597925">
                <a:moveTo>
                  <a:pt x="881118" y="0"/>
                </a:moveTo>
                <a:lnTo>
                  <a:pt x="881118" y="415076"/>
                </a:lnTo>
                <a:lnTo>
                  <a:pt x="0" y="597925"/>
                </a:lnTo>
                <a:lnTo>
                  <a:pt x="0" y="182416"/>
                </a:lnTo>
                <a:lnTo>
                  <a:pt x="88111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2447925" y="1955379"/>
            <a:ext cx="2495550" cy="879475"/>
          </a:xfrm>
          <a:custGeom>
            <a:avLst/>
            <a:gdLst>
              <a:gd name="connsiteX0" fmla="*/ 0 w 2495301"/>
              <a:gd name="connsiteY0" fmla="*/ 0 h 880630"/>
              <a:gd name="connsiteX1" fmla="*/ 2495301 w 2495301"/>
              <a:gd name="connsiteY1" fmla="*/ 465225 h 880630"/>
              <a:gd name="connsiteX2" fmla="*/ 2495301 w 2495301"/>
              <a:gd name="connsiteY2" fmla="*/ 880630 h 880630"/>
              <a:gd name="connsiteX3" fmla="*/ 0 w 2495301"/>
              <a:gd name="connsiteY3" fmla="*/ 416933 h 880630"/>
              <a:gd name="connsiteX4" fmla="*/ 0 w 2495301"/>
              <a:gd name="connsiteY4" fmla="*/ 0 h 880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95301" h="880630">
                <a:moveTo>
                  <a:pt x="0" y="0"/>
                </a:moveTo>
                <a:lnTo>
                  <a:pt x="2495301" y="465225"/>
                </a:lnTo>
                <a:lnTo>
                  <a:pt x="2495301" y="880630"/>
                </a:lnTo>
                <a:lnTo>
                  <a:pt x="0" y="41693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751764" y="2132112"/>
            <a:ext cx="515980" cy="264177"/>
          </a:xfrm>
          <a:prstGeom prst="rect">
            <a:avLst/>
          </a:prstGeom>
        </p:spPr>
        <p:txBody>
          <a:bodyPr wrap="none">
            <a:prstTxWarp prst="textSlantUp">
              <a:avLst>
                <a:gd name="adj" fmla="val 20312"/>
              </a:avLst>
            </a:prstTxWarp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 smtClean="0">
                <a:solidFill>
                  <a:srgbClr val="FFFFFF"/>
                </a:solidFill>
                <a:latin typeface="+mj-ea"/>
                <a:ea typeface="+mj-ea"/>
              </a:rPr>
              <a:t>重点</a:t>
            </a:r>
            <a:r>
              <a:rPr lang="en-US" altLang="zh-CN" sz="1100" dirty="0" smtClean="0">
                <a:solidFill>
                  <a:srgbClr val="FFFFFF"/>
                </a:solidFill>
                <a:latin typeface="+mj-ea"/>
                <a:ea typeface="+mj-ea"/>
              </a:rPr>
              <a:t>1</a:t>
            </a:r>
            <a:endParaRPr lang="zh-CN" altLang="en-US" sz="110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743652" y="2115884"/>
            <a:ext cx="1806792" cy="528354"/>
          </a:xfrm>
          <a:prstGeom prst="rect">
            <a:avLst/>
          </a:prstGeom>
        </p:spPr>
        <p:txBody>
          <a:bodyPr wrap="none">
            <a:prstTxWarp prst="textSlantDown">
              <a:avLst>
                <a:gd name="adj" fmla="val 38366"/>
              </a:avLst>
            </a:prstTxWarp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rgbClr val="FFFFFF"/>
                </a:solidFill>
                <a:latin typeface="+mn-ea"/>
              </a:rPr>
              <a:t>键盘事件</a:t>
            </a:r>
            <a:endParaRPr lang="zh-CN" altLang="en-US" b="1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1588" y="2509416"/>
            <a:ext cx="1562100" cy="785813"/>
          </a:xfrm>
          <a:custGeom>
            <a:avLst/>
            <a:gdLst>
              <a:gd name="connsiteX0" fmla="*/ 4762 w 1561693"/>
              <a:gd name="connsiteY0" fmla="*/ 0 h 785951"/>
              <a:gd name="connsiteX1" fmla="*/ 1561693 w 1561693"/>
              <a:gd name="connsiteY1" fmla="*/ 366541 h 785951"/>
              <a:gd name="connsiteX2" fmla="*/ 1561693 w 1561693"/>
              <a:gd name="connsiteY2" fmla="*/ 785951 h 785951"/>
              <a:gd name="connsiteX3" fmla="*/ 0 w 1561693"/>
              <a:gd name="connsiteY3" fmla="*/ 419707 h 785951"/>
              <a:gd name="connsiteX4" fmla="*/ 4762 w 1561693"/>
              <a:gd name="connsiteY4" fmla="*/ 0 h 785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1693" h="785951">
                <a:moveTo>
                  <a:pt x="4762" y="0"/>
                </a:moveTo>
                <a:lnTo>
                  <a:pt x="1561693" y="366541"/>
                </a:lnTo>
                <a:lnTo>
                  <a:pt x="1561693" y="785951"/>
                </a:lnTo>
                <a:lnTo>
                  <a:pt x="0" y="419707"/>
                </a:lnTo>
                <a:cubicBezTo>
                  <a:pt x="0" y="309967"/>
                  <a:pt x="4762" y="109740"/>
                  <a:pt x="476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1565275" y="2691979"/>
            <a:ext cx="881063" cy="598487"/>
          </a:xfrm>
          <a:custGeom>
            <a:avLst/>
            <a:gdLst>
              <a:gd name="connsiteX0" fmla="*/ 881118 w 881118"/>
              <a:gd name="connsiteY0" fmla="*/ 0 h 597925"/>
              <a:gd name="connsiteX1" fmla="*/ 881118 w 881118"/>
              <a:gd name="connsiteY1" fmla="*/ 415076 h 597925"/>
              <a:gd name="connsiteX2" fmla="*/ 0 w 881118"/>
              <a:gd name="connsiteY2" fmla="*/ 597925 h 597925"/>
              <a:gd name="connsiteX3" fmla="*/ 0 w 881118"/>
              <a:gd name="connsiteY3" fmla="*/ 182416 h 597925"/>
              <a:gd name="connsiteX4" fmla="*/ 881118 w 881118"/>
              <a:gd name="connsiteY4" fmla="*/ 0 h 597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1118" h="597925">
                <a:moveTo>
                  <a:pt x="881118" y="0"/>
                </a:moveTo>
                <a:lnTo>
                  <a:pt x="881118" y="415076"/>
                </a:lnTo>
                <a:lnTo>
                  <a:pt x="0" y="597925"/>
                </a:lnTo>
                <a:lnTo>
                  <a:pt x="0" y="182416"/>
                </a:lnTo>
                <a:lnTo>
                  <a:pt x="881118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3" name="任意多边形 22"/>
          <p:cNvSpPr/>
          <p:nvPr/>
        </p:nvSpPr>
        <p:spPr>
          <a:xfrm>
            <a:off x="2447925" y="2691979"/>
            <a:ext cx="2495550" cy="881062"/>
          </a:xfrm>
          <a:custGeom>
            <a:avLst/>
            <a:gdLst>
              <a:gd name="connsiteX0" fmla="*/ 0 w 2495301"/>
              <a:gd name="connsiteY0" fmla="*/ 0 h 880630"/>
              <a:gd name="connsiteX1" fmla="*/ 2495301 w 2495301"/>
              <a:gd name="connsiteY1" fmla="*/ 465225 h 880630"/>
              <a:gd name="connsiteX2" fmla="*/ 2495301 w 2495301"/>
              <a:gd name="connsiteY2" fmla="*/ 880630 h 880630"/>
              <a:gd name="connsiteX3" fmla="*/ 0 w 2495301"/>
              <a:gd name="connsiteY3" fmla="*/ 416933 h 880630"/>
              <a:gd name="connsiteX4" fmla="*/ 0 w 2495301"/>
              <a:gd name="connsiteY4" fmla="*/ 0 h 880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95301" h="880630">
                <a:moveTo>
                  <a:pt x="0" y="0"/>
                </a:moveTo>
                <a:lnTo>
                  <a:pt x="2495301" y="465225"/>
                </a:lnTo>
                <a:lnTo>
                  <a:pt x="2495301" y="880630"/>
                </a:lnTo>
                <a:lnTo>
                  <a:pt x="0" y="41693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743652" y="2852551"/>
            <a:ext cx="1806792" cy="528354"/>
          </a:xfrm>
          <a:prstGeom prst="rect">
            <a:avLst/>
          </a:prstGeom>
        </p:spPr>
        <p:txBody>
          <a:bodyPr wrap="none">
            <a:prstTxWarp prst="textSlantDown">
              <a:avLst>
                <a:gd name="adj" fmla="val 38366"/>
              </a:avLst>
            </a:prstTxWarp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rgbClr val="FFFFFF"/>
                </a:solidFill>
                <a:latin typeface="+mn-ea"/>
                <a:ea typeface="+mn-ea"/>
              </a:rPr>
              <a:t>输入框事件</a:t>
            </a:r>
            <a:endParaRPr lang="zh-CN" altLang="en-US" b="1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1588" y="3246016"/>
            <a:ext cx="1562100" cy="785813"/>
          </a:xfrm>
          <a:custGeom>
            <a:avLst/>
            <a:gdLst>
              <a:gd name="connsiteX0" fmla="*/ 4762 w 1561693"/>
              <a:gd name="connsiteY0" fmla="*/ 0 h 785951"/>
              <a:gd name="connsiteX1" fmla="*/ 1561693 w 1561693"/>
              <a:gd name="connsiteY1" fmla="*/ 366541 h 785951"/>
              <a:gd name="connsiteX2" fmla="*/ 1561693 w 1561693"/>
              <a:gd name="connsiteY2" fmla="*/ 785951 h 785951"/>
              <a:gd name="connsiteX3" fmla="*/ 0 w 1561693"/>
              <a:gd name="connsiteY3" fmla="*/ 419707 h 785951"/>
              <a:gd name="connsiteX4" fmla="*/ 4762 w 1561693"/>
              <a:gd name="connsiteY4" fmla="*/ 0 h 785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1693" h="785951">
                <a:moveTo>
                  <a:pt x="4762" y="0"/>
                </a:moveTo>
                <a:lnTo>
                  <a:pt x="1561693" y="366541"/>
                </a:lnTo>
                <a:lnTo>
                  <a:pt x="1561693" y="785951"/>
                </a:lnTo>
                <a:lnTo>
                  <a:pt x="0" y="419707"/>
                </a:lnTo>
                <a:cubicBezTo>
                  <a:pt x="0" y="309967"/>
                  <a:pt x="4762" y="109740"/>
                  <a:pt x="476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1565275" y="3428579"/>
            <a:ext cx="881063" cy="598487"/>
          </a:xfrm>
          <a:custGeom>
            <a:avLst/>
            <a:gdLst>
              <a:gd name="connsiteX0" fmla="*/ 881118 w 881118"/>
              <a:gd name="connsiteY0" fmla="*/ 0 h 597925"/>
              <a:gd name="connsiteX1" fmla="*/ 881118 w 881118"/>
              <a:gd name="connsiteY1" fmla="*/ 415076 h 597925"/>
              <a:gd name="connsiteX2" fmla="*/ 0 w 881118"/>
              <a:gd name="connsiteY2" fmla="*/ 597925 h 597925"/>
              <a:gd name="connsiteX3" fmla="*/ 0 w 881118"/>
              <a:gd name="connsiteY3" fmla="*/ 182416 h 597925"/>
              <a:gd name="connsiteX4" fmla="*/ 881118 w 881118"/>
              <a:gd name="connsiteY4" fmla="*/ 0 h 597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1118" h="597925">
                <a:moveTo>
                  <a:pt x="881118" y="0"/>
                </a:moveTo>
                <a:lnTo>
                  <a:pt x="881118" y="415076"/>
                </a:lnTo>
                <a:lnTo>
                  <a:pt x="0" y="597925"/>
                </a:lnTo>
                <a:lnTo>
                  <a:pt x="0" y="182416"/>
                </a:lnTo>
                <a:lnTo>
                  <a:pt x="881118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8" name="任意多边形 27"/>
          <p:cNvSpPr/>
          <p:nvPr/>
        </p:nvSpPr>
        <p:spPr>
          <a:xfrm>
            <a:off x="2447925" y="3428579"/>
            <a:ext cx="2495550" cy="881062"/>
          </a:xfrm>
          <a:custGeom>
            <a:avLst/>
            <a:gdLst>
              <a:gd name="connsiteX0" fmla="*/ 0 w 2495301"/>
              <a:gd name="connsiteY0" fmla="*/ 0 h 880630"/>
              <a:gd name="connsiteX1" fmla="*/ 2495301 w 2495301"/>
              <a:gd name="connsiteY1" fmla="*/ 465225 h 880630"/>
              <a:gd name="connsiteX2" fmla="*/ 2495301 w 2495301"/>
              <a:gd name="connsiteY2" fmla="*/ 880630 h 880630"/>
              <a:gd name="connsiteX3" fmla="*/ 0 w 2495301"/>
              <a:gd name="connsiteY3" fmla="*/ 416933 h 880630"/>
              <a:gd name="connsiteX4" fmla="*/ 0 w 2495301"/>
              <a:gd name="connsiteY4" fmla="*/ 0 h 880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95301" h="880630">
                <a:moveTo>
                  <a:pt x="0" y="0"/>
                </a:moveTo>
                <a:lnTo>
                  <a:pt x="2495301" y="465225"/>
                </a:lnTo>
                <a:lnTo>
                  <a:pt x="2495301" y="880630"/>
                </a:lnTo>
                <a:lnTo>
                  <a:pt x="0" y="41693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743652" y="3589218"/>
            <a:ext cx="1806792" cy="528354"/>
          </a:xfrm>
          <a:prstGeom prst="rect">
            <a:avLst/>
          </a:prstGeom>
        </p:spPr>
        <p:txBody>
          <a:bodyPr wrap="none">
            <a:prstTxWarp prst="textSlantDown">
              <a:avLst>
                <a:gd name="adj" fmla="val 38366"/>
              </a:avLst>
            </a:prstTxWarp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rgbClr val="FFFFFF"/>
                </a:solidFill>
                <a:latin typeface="+mn-ea"/>
                <a:ea typeface="+mn-ea"/>
              </a:rPr>
              <a:t>事件冒泡</a:t>
            </a:r>
            <a:endParaRPr lang="zh-CN" altLang="en-US" b="1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31" name="任意多边形 30"/>
          <p:cNvSpPr/>
          <p:nvPr/>
        </p:nvSpPr>
        <p:spPr>
          <a:xfrm>
            <a:off x="1588" y="3982616"/>
            <a:ext cx="1562100" cy="785813"/>
          </a:xfrm>
          <a:custGeom>
            <a:avLst/>
            <a:gdLst>
              <a:gd name="connsiteX0" fmla="*/ 4762 w 1561693"/>
              <a:gd name="connsiteY0" fmla="*/ 0 h 785951"/>
              <a:gd name="connsiteX1" fmla="*/ 1561693 w 1561693"/>
              <a:gd name="connsiteY1" fmla="*/ 366541 h 785951"/>
              <a:gd name="connsiteX2" fmla="*/ 1561693 w 1561693"/>
              <a:gd name="connsiteY2" fmla="*/ 785951 h 785951"/>
              <a:gd name="connsiteX3" fmla="*/ 0 w 1561693"/>
              <a:gd name="connsiteY3" fmla="*/ 419707 h 785951"/>
              <a:gd name="connsiteX4" fmla="*/ 4762 w 1561693"/>
              <a:gd name="connsiteY4" fmla="*/ 0 h 785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1693" h="785951">
                <a:moveTo>
                  <a:pt x="4762" y="0"/>
                </a:moveTo>
                <a:lnTo>
                  <a:pt x="1561693" y="366541"/>
                </a:lnTo>
                <a:lnTo>
                  <a:pt x="1561693" y="785951"/>
                </a:lnTo>
                <a:lnTo>
                  <a:pt x="0" y="419707"/>
                </a:lnTo>
                <a:cubicBezTo>
                  <a:pt x="0" y="309967"/>
                  <a:pt x="4762" y="109740"/>
                  <a:pt x="476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>
            <a:off x="1565275" y="4165179"/>
            <a:ext cx="881063" cy="598487"/>
          </a:xfrm>
          <a:custGeom>
            <a:avLst/>
            <a:gdLst>
              <a:gd name="connsiteX0" fmla="*/ 881118 w 881118"/>
              <a:gd name="connsiteY0" fmla="*/ 0 h 597925"/>
              <a:gd name="connsiteX1" fmla="*/ 881118 w 881118"/>
              <a:gd name="connsiteY1" fmla="*/ 415076 h 597925"/>
              <a:gd name="connsiteX2" fmla="*/ 0 w 881118"/>
              <a:gd name="connsiteY2" fmla="*/ 597925 h 597925"/>
              <a:gd name="connsiteX3" fmla="*/ 0 w 881118"/>
              <a:gd name="connsiteY3" fmla="*/ 182416 h 597925"/>
              <a:gd name="connsiteX4" fmla="*/ 881118 w 881118"/>
              <a:gd name="connsiteY4" fmla="*/ 0 h 597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1118" h="597925">
                <a:moveTo>
                  <a:pt x="881118" y="0"/>
                </a:moveTo>
                <a:lnTo>
                  <a:pt x="881118" y="415076"/>
                </a:lnTo>
                <a:lnTo>
                  <a:pt x="0" y="597925"/>
                </a:lnTo>
                <a:lnTo>
                  <a:pt x="0" y="182416"/>
                </a:lnTo>
                <a:lnTo>
                  <a:pt x="881118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" name="任意多边形 32"/>
          <p:cNvSpPr/>
          <p:nvPr/>
        </p:nvSpPr>
        <p:spPr>
          <a:xfrm>
            <a:off x="2447925" y="4165179"/>
            <a:ext cx="2495550" cy="881062"/>
          </a:xfrm>
          <a:custGeom>
            <a:avLst/>
            <a:gdLst>
              <a:gd name="connsiteX0" fmla="*/ 0 w 2495301"/>
              <a:gd name="connsiteY0" fmla="*/ 0 h 880630"/>
              <a:gd name="connsiteX1" fmla="*/ 2495301 w 2495301"/>
              <a:gd name="connsiteY1" fmla="*/ 465225 h 880630"/>
              <a:gd name="connsiteX2" fmla="*/ 2495301 w 2495301"/>
              <a:gd name="connsiteY2" fmla="*/ 880630 h 880630"/>
              <a:gd name="connsiteX3" fmla="*/ 0 w 2495301"/>
              <a:gd name="connsiteY3" fmla="*/ 416933 h 880630"/>
              <a:gd name="connsiteX4" fmla="*/ 0 w 2495301"/>
              <a:gd name="connsiteY4" fmla="*/ 0 h 880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95301" h="880630">
                <a:moveTo>
                  <a:pt x="0" y="0"/>
                </a:moveTo>
                <a:lnTo>
                  <a:pt x="2495301" y="465225"/>
                </a:lnTo>
                <a:lnTo>
                  <a:pt x="2495301" y="880630"/>
                </a:lnTo>
                <a:lnTo>
                  <a:pt x="0" y="41693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743652" y="4325885"/>
            <a:ext cx="1806792" cy="528354"/>
          </a:xfrm>
          <a:prstGeom prst="rect">
            <a:avLst/>
          </a:prstGeom>
        </p:spPr>
        <p:txBody>
          <a:bodyPr wrap="none">
            <a:prstTxWarp prst="textSlantDown">
              <a:avLst>
                <a:gd name="adj" fmla="val 38366"/>
              </a:avLst>
            </a:prstTxWarp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rgbClr val="FFFFFF"/>
                </a:solidFill>
                <a:latin typeface="+mn-ea"/>
                <a:ea typeface="+mn-ea"/>
              </a:rPr>
              <a:t>事件绑定</a:t>
            </a:r>
            <a:endParaRPr lang="zh-CN" altLang="en-US" b="1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751764" y="2852551"/>
            <a:ext cx="515980" cy="264177"/>
          </a:xfrm>
          <a:prstGeom prst="rect">
            <a:avLst/>
          </a:prstGeom>
        </p:spPr>
        <p:txBody>
          <a:bodyPr wrap="none">
            <a:prstTxWarp prst="textSlantUp">
              <a:avLst>
                <a:gd name="adj" fmla="val 20312"/>
              </a:avLst>
            </a:prstTxWarp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 smtClean="0">
                <a:solidFill>
                  <a:srgbClr val="FFFFFF"/>
                </a:solidFill>
                <a:latin typeface="+mj-ea"/>
                <a:ea typeface="+mj-ea"/>
              </a:rPr>
              <a:t>重点</a:t>
            </a:r>
            <a:r>
              <a:rPr lang="en-US" altLang="zh-CN" sz="1100" dirty="0" smtClean="0">
                <a:solidFill>
                  <a:srgbClr val="FFFFFF"/>
                </a:solidFill>
                <a:latin typeface="+mj-ea"/>
                <a:ea typeface="+mj-ea"/>
              </a:rPr>
              <a:t>2</a:t>
            </a:r>
            <a:endParaRPr lang="zh-CN" altLang="en-US" sz="110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751764" y="3589218"/>
            <a:ext cx="515980" cy="264177"/>
          </a:xfrm>
          <a:prstGeom prst="rect">
            <a:avLst/>
          </a:prstGeom>
        </p:spPr>
        <p:txBody>
          <a:bodyPr wrap="none">
            <a:prstTxWarp prst="textSlantUp">
              <a:avLst>
                <a:gd name="adj" fmla="val 20312"/>
              </a:avLst>
            </a:prstTxWarp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 smtClean="0">
                <a:solidFill>
                  <a:srgbClr val="FFFFFF"/>
                </a:solidFill>
                <a:latin typeface="+mj-ea"/>
                <a:ea typeface="+mj-ea"/>
              </a:rPr>
              <a:t>难点</a:t>
            </a:r>
            <a:r>
              <a:rPr lang="en-US" altLang="zh-CN" sz="1100" dirty="0" smtClean="0">
                <a:solidFill>
                  <a:srgbClr val="FFFFFF"/>
                </a:solidFill>
                <a:latin typeface="+mj-ea"/>
                <a:ea typeface="+mj-ea"/>
              </a:rPr>
              <a:t>1</a:t>
            </a:r>
            <a:endParaRPr lang="zh-CN" altLang="en-US" sz="110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751764" y="4325885"/>
            <a:ext cx="515980" cy="264177"/>
          </a:xfrm>
          <a:prstGeom prst="rect">
            <a:avLst/>
          </a:prstGeom>
        </p:spPr>
        <p:txBody>
          <a:bodyPr wrap="none">
            <a:prstTxWarp prst="textSlantUp">
              <a:avLst>
                <a:gd name="adj" fmla="val 20312"/>
              </a:avLst>
            </a:prstTxWarp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 smtClean="0">
                <a:solidFill>
                  <a:srgbClr val="FFFFFF"/>
                </a:solidFill>
                <a:latin typeface="+mj-ea"/>
                <a:ea typeface="+mj-ea"/>
              </a:rPr>
              <a:t>难点</a:t>
            </a:r>
            <a:r>
              <a:rPr lang="en-US" altLang="zh-CN" sz="1100" dirty="0" smtClean="0">
                <a:solidFill>
                  <a:srgbClr val="FFFFFF"/>
                </a:solidFill>
                <a:latin typeface="+mj-ea"/>
                <a:ea typeface="+mj-ea"/>
              </a:rPr>
              <a:t>2</a:t>
            </a:r>
            <a:endParaRPr lang="zh-CN" altLang="en-US" sz="1100" dirty="0">
              <a:solidFill>
                <a:srgbClr val="FFFFFF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>
        <p14:pan dir="u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type="title"/>
          </p:nvPr>
        </p:nvSpPr>
        <p:spPr>
          <a:xfrm>
            <a:off x="1574005" y="2108199"/>
            <a:ext cx="5995990" cy="1235076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t>一、键盘事件？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:wipe/>
      </p:transition>
    </mc:Choice>
    <mc:Fallback>
      <p:transition spd="slow" advClick="0" advTm="2000">
        <p:wip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type="title"/>
          </p:nvPr>
        </p:nvSpPr>
        <p:spPr>
          <a:xfrm>
            <a:off x="539551" y="-1"/>
            <a:ext cx="8292047" cy="653554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t>1.键盘事件</a:t>
            </a:r>
          </a:p>
        </p:txBody>
      </p:sp>
      <p:sp>
        <p:nvSpPr>
          <p:cNvPr id="205" name="Shape 205"/>
          <p:cNvSpPr/>
          <p:nvPr>
            <p:ph type="body" idx="1"/>
          </p:nvPr>
        </p:nvSpPr>
        <p:spPr>
          <a:xfrm>
            <a:off x="419098" y="1450082"/>
            <a:ext cx="8292046" cy="4355182"/>
          </a:xfrm>
          <a:prstGeom prst="rect">
            <a:avLst/>
          </a:prstGeom>
        </p:spPr>
        <p:txBody>
          <a:bodyPr/>
          <a:lstStyle/>
          <a:p>
            <a:pPr marL="357505" indent="-357505" algn="l">
              <a:defRPr sz="2800">
                <a:solidFill>
                  <a:srgbClr val="C00000"/>
                </a:solidFill>
              </a:defRPr>
            </a:pPr>
            <a:r>
              <a:t>onkeydown : 按下按键  keydown携带的一个参数是:keyCode,这个参数里的是每个按键的编码,我们可以通 过编码来判断用户按的是哪个按键 </a:t>
            </a:r>
          </a:p>
          <a:p>
            <a:pPr marL="357505" indent="-357505" algn="l">
              <a:defRPr sz="2800">
                <a:solidFill>
                  <a:srgbClr val="C00000"/>
                </a:solidFill>
              </a:defRPr>
            </a:pPr>
            <a:r>
              <a:t>keyup: 按下按键抬起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:dissolve/>
      </p:transition>
    </mc:Choice>
    <mc:Fallback>
      <p:transition spd="slow" advClick="0" advTm="2000">
        <p:dissolv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type="title"/>
          </p:nvPr>
        </p:nvSpPr>
        <p:spPr>
          <a:xfrm>
            <a:off x="425976" y="339793"/>
            <a:ext cx="8292047" cy="653553"/>
          </a:xfrm>
          <a:prstGeom prst="rect">
            <a:avLst/>
          </a:prstGeom>
        </p:spPr>
        <p:txBody>
          <a:bodyPr/>
          <a:lstStyle>
            <a:lvl1pPr defTabSz="895985">
              <a:defRPr sz="3135"/>
            </a:lvl1pPr>
          </a:lstStyle>
          <a:p>
            <a:r>
              <a:t>随堂练习</a:t>
            </a:r>
          </a:p>
        </p:txBody>
      </p:sp>
      <p:sp>
        <p:nvSpPr>
          <p:cNvPr id="208" name="Shape 208"/>
          <p:cNvSpPr/>
          <p:nvPr>
            <p:ph type="body" idx="1"/>
          </p:nvPr>
        </p:nvSpPr>
        <p:spPr>
          <a:xfrm>
            <a:off x="419098" y="1450082"/>
            <a:ext cx="8292046" cy="435518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60000"/>
              </a:lnSpc>
            </a:pPr>
            <a:r>
              <a:t>使用键盘的上下左右键控制</a:t>
            </a:r>
            <a:r>
              <a:rPr sz="1200" b="1"/>
              <a:t>div</a:t>
            </a:r>
            <a:r>
              <a:t>移动</a:t>
            </a:r>
          </a:p>
          <a:p>
            <a:pPr marL="0" indent="0">
              <a:lnSpc>
                <a:spcPct val="160000"/>
              </a:lnSpc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:blinds dir="vert"/>
      </p:transition>
    </mc:Choice>
    <mc:Fallback>
      <p:transition spd="slow" advClick="0" advTm="2000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type="title"/>
          </p:nvPr>
        </p:nvSpPr>
        <p:spPr>
          <a:xfrm>
            <a:off x="1574005" y="2108199"/>
            <a:ext cx="5995990" cy="1235076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t>二、输入框事件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:wipe/>
      </p:transition>
    </mc:Choice>
    <mc:Fallback>
      <p:transition spd="slow" advClick="0" advTm="2000">
        <p:wip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title"/>
          </p:nvPr>
        </p:nvSpPr>
        <p:spPr>
          <a:xfrm>
            <a:off x="467543" y="404664"/>
            <a:ext cx="8292047" cy="653553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t>2.输入框事件</a:t>
            </a:r>
          </a:p>
        </p:txBody>
      </p:sp>
      <p:sp>
        <p:nvSpPr>
          <p:cNvPr id="213" name="Shape 213"/>
          <p:cNvSpPr/>
          <p:nvPr>
            <p:ph type="body" idx="1"/>
          </p:nvPr>
        </p:nvSpPr>
        <p:spPr>
          <a:xfrm>
            <a:off x="419098" y="1450082"/>
            <a:ext cx="8292046" cy="4355182"/>
          </a:xfrm>
          <a:prstGeom prst="rect">
            <a:avLst/>
          </a:prstGeom>
        </p:spPr>
        <p:txBody>
          <a:bodyPr/>
          <a:lstStyle/>
          <a:p>
            <a:pPr marL="357505" indent="-357505" algn="l">
              <a:defRPr sz="3200">
                <a:solidFill>
                  <a:srgbClr val="C00000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t>focus  当输入框聚焦的时候触发</a:t>
            </a:r>
            <a:endParaRPr>
              <a:solidFill>
                <a:schemeClr val="accent5"/>
              </a:solidFill>
            </a:endParaRPr>
          </a:p>
          <a:p>
            <a:pPr marL="357505" indent="-357505" algn="l">
              <a:defRPr sz="3200">
                <a:solidFill>
                  <a:srgbClr val="C00000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t>blur 当输入框失焦的时候触发</a:t>
            </a:r>
            <a:endParaRPr>
              <a:solidFill>
                <a:schemeClr val="accent5"/>
              </a:solidFill>
            </a:endParaRPr>
          </a:p>
          <a:p>
            <a:pPr marL="357505" indent="-357505" algn="l">
              <a:defRPr sz="3200">
                <a:solidFill>
                  <a:srgbClr val="C00000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t>input  当输入的时候</a:t>
            </a:r>
            <a:r>
              <a:rPr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实时</a:t>
            </a:r>
            <a:r>
              <a:t>触发 </a:t>
            </a:r>
            <a:endParaRPr>
              <a:solidFill>
                <a:schemeClr val="accent5"/>
              </a:solidFill>
            </a:endParaRPr>
          </a:p>
          <a:p>
            <a:pPr marL="357505" indent="-357505" algn="l">
              <a:defRPr sz="3200">
                <a:solidFill>
                  <a:srgbClr val="C00000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t>change 当输入框内容</a:t>
            </a:r>
            <a:r>
              <a:rPr>
                <a:solidFill>
                  <a:schemeClr val="accent5"/>
                </a:solidFill>
              </a:rPr>
              <a:t>修改</a:t>
            </a:r>
            <a:r>
              <a:t>的时候</a:t>
            </a:r>
            <a:r>
              <a:rPr lang="zh-CN">
                <a:ea typeface="宋体" panose="02010600030101010101" pitchFamily="2" charset="-122"/>
              </a:rPr>
              <a:t>且</a:t>
            </a:r>
            <a:r>
              <a:rPr lang="zh-CN">
                <a:solidFill>
                  <a:schemeClr val="accent5"/>
                </a:solidFill>
                <a:ea typeface="宋体" panose="02010600030101010101" pitchFamily="2" charset="-122"/>
              </a:rPr>
              <a:t>失去</a:t>
            </a:r>
            <a:r>
              <a:rPr lang="zh-CN">
                <a:ea typeface="宋体" panose="02010600030101010101" pitchFamily="2" charset="-122"/>
              </a:rPr>
              <a:t>焦点</a:t>
            </a:r>
            <a:r>
              <a:t>触发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:dissolve/>
      </p:transition>
    </mc:Choice>
    <mc:Fallback>
      <p:transition spd="slow" advClick="0" advTm="2000">
        <p:dissolv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type="title"/>
          </p:nvPr>
        </p:nvSpPr>
        <p:spPr>
          <a:xfrm>
            <a:off x="1574005" y="2108199"/>
            <a:ext cx="5995990" cy="1235076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t>三、表单事件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:wipe/>
      </p:transition>
    </mc:Choice>
    <mc:Fallback>
      <p:transition spd="slow" advClick="0" advTm="2000">
        <p:wipe/>
      </p:transition>
    </mc:Fallback>
  </mc:AlternateContent>
</p:sld>
</file>

<file path=ppt/theme/theme1.xml><?xml version="1.0" encoding="utf-8"?>
<a:theme xmlns:a="http://schemas.openxmlformats.org/drawingml/2006/main" name="A000120140530A99PPBG">
  <a:themeElements>
    <a:clrScheme name="A000120140530A99PPBG">
      <a:dk1>
        <a:srgbClr val="5F5F5F"/>
      </a:dk1>
      <a:lt1>
        <a:srgbClr val="FFFFFF"/>
      </a:lt1>
      <a:dk2>
        <a:srgbClr val="A7A7A7"/>
      </a:dk2>
      <a:lt2>
        <a:srgbClr val="535353"/>
      </a:lt2>
      <a:accent1>
        <a:srgbClr val="DC5C31"/>
      </a:accent1>
      <a:accent2>
        <a:srgbClr val="EA9B26"/>
      </a:accent2>
      <a:accent3>
        <a:srgbClr val="D36D8D"/>
      </a:accent3>
      <a:accent4>
        <a:srgbClr val="D46E5A"/>
      </a:accent4>
      <a:accent5>
        <a:srgbClr val="92D050"/>
      </a:accent5>
      <a:accent6>
        <a:srgbClr val="AA5ED4"/>
      </a:accent6>
      <a:hlink>
        <a:srgbClr val="0000FF"/>
      </a:hlink>
      <a:folHlink>
        <a:srgbClr val="FF00FF"/>
      </a:folHlink>
    </a:clrScheme>
    <a:fontScheme name="A000120140530A99PPBG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A000120140530A99PPB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000120140530A99PPBG">
  <a:themeElements>
    <a:clrScheme name="A000120140530A99PPBG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C5C31"/>
      </a:accent1>
      <a:accent2>
        <a:srgbClr val="EA9B26"/>
      </a:accent2>
      <a:accent3>
        <a:srgbClr val="D36D8D"/>
      </a:accent3>
      <a:accent4>
        <a:srgbClr val="D46E5A"/>
      </a:accent4>
      <a:accent5>
        <a:srgbClr val="92D050"/>
      </a:accent5>
      <a:accent6>
        <a:srgbClr val="AA5ED4"/>
      </a:accent6>
      <a:hlink>
        <a:srgbClr val="0000FF"/>
      </a:hlink>
      <a:folHlink>
        <a:srgbClr val="FF00FF"/>
      </a:folHlink>
    </a:clrScheme>
    <a:fontScheme name="A000120140530A99PPBG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A000120140530A99PPB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1718</Words>
  <Application>WPS 演示</Application>
  <PresentationFormat/>
  <Paragraphs>125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6" baseType="lpstr">
      <vt:lpstr>Arial</vt:lpstr>
      <vt:lpstr>宋体</vt:lpstr>
      <vt:lpstr>Wingdings</vt:lpstr>
      <vt:lpstr>Calibri</vt:lpstr>
      <vt:lpstr>微软雅黑</vt:lpstr>
      <vt:lpstr>Wingdings</vt:lpstr>
      <vt:lpstr>幼圆</vt:lpstr>
      <vt:lpstr>Arial Black</vt:lpstr>
      <vt:lpstr>Yuanti SC Regular</vt:lpstr>
      <vt:lpstr>Arial Unicode MS</vt:lpstr>
      <vt:lpstr>Helvetica</vt:lpstr>
      <vt:lpstr>Segoe Print</vt:lpstr>
      <vt:lpstr>A000120140530A99PPBG</vt:lpstr>
      <vt:lpstr>PowerPoint 演示文稿</vt:lpstr>
      <vt:lpstr>PowerPoint 演示文稿</vt:lpstr>
      <vt:lpstr>本单元重点与难点</vt:lpstr>
      <vt:lpstr>一、键盘事件？</vt:lpstr>
      <vt:lpstr>1.键盘事件</vt:lpstr>
      <vt:lpstr>随堂练习</vt:lpstr>
      <vt:lpstr>二、输入框事件</vt:lpstr>
      <vt:lpstr>2.输入框事件</vt:lpstr>
      <vt:lpstr>三、表单事件</vt:lpstr>
      <vt:lpstr>3.1表单事件</vt:lpstr>
      <vt:lpstr>3.2阻止默认事件</vt:lpstr>
      <vt:lpstr>     四、 事件冒泡</vt:lpstr>
      <vt:lpstr>4.事件冒泡</vt:lpstr>
      <vt:lpstr>案例：事件冒泡现象</vt:lpstr>
      <vt:lpstr>事件冒泡现象：</vt:lpstr>
      <vt:lpstr>4.阻止事件冒泡</vt:lpstr>
      <vt:lpstr>event.cancelBubble = true</vt:lpstr>
      <vt:lpstr>4.兼容写法</vt:lpstr>
      <vt:lpstr>五、 事件绑定</vt:lpstr>
      <vt:lpstr>5.事件绑定</vt:lpstr>
      <vt:lpstr>5.事件移除</vt:lpstr>
      <vt:lpstr>4、课后作业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王争</cp:lastModifiedBy>
  <cp:revision>13</cp:revision>
  <dcterms:created xsi:type="dcterms:W3CDTF">2016-12-07T09:19:00Z</dcterms:created>
  <dcterms:modified xsi:type="dcterms:W3CDTF">2017-07-03T06:28:58Z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