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1CC"/>
          </a:solidFill>
        </a:fill>
      </a:tcStyle>
    </a:wholeTbl>
    <a:band2H>
      <a:tcTxStyle b="def" i="def"/>
      <a:tcStyle>
        <a:tcBdr/>
        <a:fill>
          <a:solidFill>
            <a:srgbClr val="F8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DA"/>
          </a:solidFill>
        </a:fill>
      </a:tcStyle>
    </a:wholeTbl>
    <a:band2H>
      <a:tcTxStyle b="def" i="def"/>
      <a:tcStyle>
        <a:tcBdr/>
        <a:fill>
          <a:solidFill>
            <a:srgbClr val="F7EA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1EF"/>
          </a:solidFill>
        </a:fill>
      </a:tcStyle>
    </a:wholeTbl>
    <a:band2H>
      <a:tcTxStyle b="def" i="def"/>
      <a:tcStyle>
        <a:tcBdr/>
        <a:fill>
          <a:solidFill>
            <a:srgbClr val="F1E9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firstCol>
    <a:la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title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8170" indent="-32657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课后作业</a:t>
              </a:r>
            </a:p>
          </p:txBody>
        </p:sp>
      </p:grpSp>
      <p:sp>
        <p:nvSpPr>
          <p:cNvPr id="156" name="Shape 156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227" indent="-397227"/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pPr/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</a:lstStyle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1800"/>
            </a:lvl1pPr>
          </a:lstStyle>
          <a:p>
            <a:pPr/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/>
        <a:buChar char="●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446881" marR="0" indent="-44688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 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98171" marR="0" indent="-32657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b="1" sz="5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事件（四）</a:t>
            </a:r>
          </a:p>
          <a:p>
            <a:pPr algn="ctr">
              <a:lnSpc>
                <a:spcPct val="200000"/>
              </a:lnSpc>
              <a:defRPr sz="2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pc="600" sz="14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主讲讲师：</a:t>
            </a:r>
            <a:r>
              <a:rPr b="1" sz="2400"/>
              <a:t>张三丰</a:t>
            </a:r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讲师</a:t>
            </a:r>
            <a:r>
              <a:t>Emaill</a:t>
            </a:r>
            <a:r>
              <a:t>：</a:t>
            </a:r>
            <a:r>
              <a:t>123456@qq.com</a:t>
            </a:r>
          </a:p>
        </p:txBody>
      </p:sp>
    </p:spTree>
  </p:cSld>
  <p:clrMapOvr>
    <a:masterClrMapping/>
  </p:clrMapOvr>
  <p:transition xmlns:p14="http://schemas.microsoft.com/office/powerpoint/2010/main" spd="med" advClick="0" advTm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2"/>
      <p:bldP build="whole" bldLvl="1" animBg="1" rev="0" advAuto="0" spid="16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4605709" y="1921916"/>
            <a:ext cx="1222238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400" sz="60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75" name="Shape 175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事件（四）</a:t>
            </a:r>
          </a:p>
        </p:txBody>
      </p:sp>
      <p:sp>
        <p:nvSpPr>
          <p:cNvPr id="176" name="Shape 176"/>
          <p:cNvSpPr/>
          <p:nvPr/>
        </p:nvSpPr>
        <p:spPr>
          <a:xfrm>
            <a:off x="3927643" y="2137023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400" sz="32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400" sz="3200">
                <a:solidFill>
                  <a:srgbClr val="FFFFFF"/>
                </a:solidFill>
                <a:effectLst>
                  <a:outerShdw sx="100000" sy="100000" kx="0" ky="0" algn="b" rotWithShape="0" blurRad="0" dist="25400" dir="2700000">
                    <a:srgbClr val="000000">
                      <a:alpha val="29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14:ripp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本章重点与难点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重点</a:t>
            </a:r>
          </a:p>
        </p:txBody>
      </p:sp>
      <p:sp>
        <p:nvSpPr>
          <p:cNvPr id="186" name="Shape 186"/>
          <p:cNvSpPr/>
          <p:nvPr/>
        </p:nvSpPr>
        <p:spPr>
          <a:xfrm>
            <a:off x="1835696" y="3854630"/>
            <a:ext cx="1310653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飞扬的小鸟</a:t>
            </a:r>
          </a:p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逻辑疏通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重点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3905796" y="385463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管道制作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192" name="Shape 19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pPr/>
              <a:r>
                <a:t>难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难点</a:t>
            </a:r>
          </a:p>
        </p:txBody>
      </p:sp>
      <p:sp>
        <p:nvSpPr>
          <p:cNvPr id="196" name="Shape 196"/>
          <p:cNvSpPr/>
          <p:nvPr/>
        </p:nvSpPr>
        <p:spPr>
          <a:xfrm>
            <a:off x="5925096" y="3854630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幼圆"/>
                <a:ea typeface="幼圆"/>
                <a:cs typeface="幼圆"/>
                <a:sym typeface="幼圆"/>
              </a:rPr>
              <a:t>管道制作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1</a:t>
            </a:r>
            <a:r>
              <a:t>、飞翔的小鸟思路分析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lvl="2" marL="1143000" indent="-228600" algn="l">
              <a:lnSpc>
                <a:spcPct val="160000"/>
              </a:lnSpc>
              <a:spcBef>
                <a:spcPts val="500"/>
              </a:spcBef>
              <a:buClrTx/>
              <a:buFont typeface="Arial"/>
              <a:defRPr sz="1800">
                <a:solidFill>
                  <a:srgbClr val="5F5F5F"/>
                </a:solidFill>
              </a:defRPr>
            </a:pPr>
            <a:r>
              <a:t>效果展示</a:t>
            </a:r>
          </a:p>
        </p:txBody>
      </p:sp>
      <p:pic>
        <p:nvPicPr>
          <p:cNvPr id="20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9871" y="1340767"/>
            <a:ext cx="3324226" cy="4629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2</a:t>
            </a:r>
            <a:r>
              <a:t>、模块实现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1pPr>
              <a:lnSpc>
                <a:spcPct val="160000"/>
              </a:lnSpc>
            </a:lvl1pPr>
          </a:lstStyle>
          <a:p>
            <a:pPr/>
            <a:r>
              <a:t>小鸟飞翔及响应</a:t>
            </a:r>
          </a:p>
        </p:txBody>
      </p:sp>
      <p:pic>
        <p:nvPicPr>
          <p:cNvPr id="20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0875" y="1447800"/>
            <a:ext cx="2762250" cy="396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2</a:t>
            </a:r>
            <a:r>
              <a:t>、模块实现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lvl="1" marL="357504" indent="-357504">
              <a:lnSpc>
                <a:spcPct val="16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</a:defRPr>
            </a:pPr>
            <a:r>
              <a:t>碰撞检测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2</a:t>
            </a:r>
            <a:r>
              <a:t>、模块实现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SzTx/>
              <a:buNone/>
            </a:lvl1pPr>
          </a:lstStyle>
          <a:p>
            <a:pPr/>
            <a:r>
              <a:t>管道移动</a:t>
            </a:r>
          </a:p>
        </p:txBody>
      </p:sp>
      <p:pic>
        <p:nvPicPr>
          <p:cNvPr id="21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8938" y="1412775"/>
            <a:ext cx="3286126" cy="4581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3</a:t>
            </a:r>
            <a:r>
              <a:t>、技术难点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小鸟飞翔及响应</a:t>
            </a:r>
          </a:p>
          <a:p>
            <a:pPr>
              <a:lnSpc>
                <a:spcPct val="160000"/>
              </a:lnSpc>
            </a:pPr>
            <a:r>
              <a:t>管道动画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