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0"/>
  </p:notesMasterIdLst>
  <p:sldIdLst>
    <p:sldId id="256" r:id="rId4"/>
    <p:sldId id="257" r:id="rId5"/>
    <p:sldId id="258" r:id="rId6"/>
    <p:sldId id="259" r:id="rId7"/>
    <p:sldId id="282" r:id="rId8"/>
    <p:sldId id="283" r:id="rId9"/>
    <p:sldId id="260" r:id="rId10"/>
    <p:sldId id="261" r:id="rId11"/>
    <p:sldId id="262" r:id="rId12"/>
    <p:sldId id="263" r:id="rId13"/>
    <p:sldId id="264" r:id="rId14"/>
    <p:sldId id="333" r:id="rId15"/>
    <p:sldId id="265" r:id="rId16"/>
    <p:sldId id="266" r:id="rId17"/>
    <p:sldId id="332" r:id="rId18"/>
    <p:sldId id="305" r:id="rId19"/>
    <p:sldId id="319" r:id="rId20"/>
    <p:sldId id="267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1" r:id="rId32"/>
    <p:sldId id="330" r:id="rId33"/>
    <p:sldId id="334" r:id="rId34"/>
    <p:sldId id="268" r:id="rId35"/>
    <p:sldId id="335" r:id="rId36"/>
    <p:sldId id="269" r:id="rId37"/>
    <p:sldId id="336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367" r:id="rId47"/>
    <p:sldId id="278" r:id="rId48"/>
    <p:sldId id="279" r:id="rId4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Style>
        <a:tcBdr/>
        <a:fill>
          <a:solidFill>
            <a:srgbClr val="E9E9E9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/>
          <p:nvPr/>
        </p:nvSpPr>
        <p:spPr>
          <a:xfrm flipH="1">
            <a:off x="3919537" y="614337"/>
            <a:ext cx="1" cy="46148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52" name="Shape 152"/>
          <p:cNvSpPr/>
          <p:nvPr/>
        </p:nvSpPr>
        <p:spPr>
          <a:xfrm>
            <a:off x="1978025" y="2522513"/>
            <a:ext cx="1247140" cy="891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目录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3641725" y="1196950"/>
            <a:ext cx="560388" cy="649288"/>
            <a:chOff x="0" y="0"/>
            <a:chExt cx="560387" cy="649287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3641725" y="2114525"/>
            <a:ext cx="560388" cy="649288"/>
            <a:chOff x="0" y="0"/>
            <a:chExt cx="560387" cy="649287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3641725" y="3032100"/>
            <a:ext cx="560388" cy="649288"/>
            <a:chOff x="0" y="0"/>
            <a:chExt cx="560387" cy="649287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3641725" y="3949674"/>
            <a:ext cx="560388" cy="649289"/>
            <a:chOff x="0" y="0"/>
            <a:chExt cx="560387" cy="649287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/>
          <p:cNvSpPr/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7" name="Shape 177"/>
          <p:cNvSpPr/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78" name="Shape 178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81" name="Shape 181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1800"/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1800"/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1800"/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/>
          <p:nvPr/>
        </p:nvSpPr>
        <p:spPr>
          <a:xfrm flipH="1">
            <a:off x="3919537" y="614337"/>
            <a:ext cx="1" cy="46148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52" name="Shape 152"/>
          <p:cNvSpPr/>
          <p:nvPr/>
        </p:nvSpPr>
        <p:spPr>
          <a:xfrm>
            <a:off x="1978025" y="2522513"/>
            <a:ext cx="1247140" cy="891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目录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3641725" y="1196950"/>
            <a:ext cx="560388" cy="649288"/>
            <a:chOff x="0" y="0"/>
            <a:chExt cx="560387" cy="649287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sz="180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3641725" y="2114525"/>
            <a:ext cx="560388" cy="649288"/>
            <a:chOff x="0" y="0"/>
            <a:chExt cx="560387" cy="649287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sz="180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3641725" y="3032100"/>
            <a:ext cx="560388" cy="649288"/>
            <a:chOff x="0" y="0"/>
            <a:chExt cx="560387" cy="649287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sz="180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3641725" y="3949674"/>
            <a:ext cx="560388" cy="649289"/>
            <a:chOff x="0" y="0"/>
            <a:chExt cx="560387" cy="649287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sz="180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65" name="Shape 1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/>
          <p:cNvSpPr/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7" name="Shape 177"/>
          <p:cNvSpPr/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78" name="Shape 178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180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81" name="Shape 181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1800"/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251519" y="2204864"/>
            <a:ext cx="8640962" cy="2326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正则表达式（一）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-2016-10-</a:t>
            </a:r>
          </a:p>
        </p:txBody>
      </p:sp>
      <p:sp>
        <p:nvSpPr>
          <p:cNvPr id="192" name="Shape 192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sz="2400" b="1"/>
              <a:t>张三丰</a:t>
            </a:r>
            <a:endParaRPr sz="2400" b="1"/>
          </a:p>
        </p:txBody>
      </p:sp>
      <p:pic>
        <p:nvPicPr>
          <p:cNvPr id="193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Shape 194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2" animBg="1" advAuto="0"/>
      <p:bldP spid="191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2、正则表达式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0" lvl="2" indent="914400" algn="l">
              <a:lnSpc>
                <a:spcPct val="160000"/>
              </a:lnSpc>
              <a:spcBef>
                <a:spcPts val="500"/>
              </a:spcBef>
              <a:buSzTx/>
              <a:buNone/>
            </a:p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t>简单的模式可以是一个单独的字符。a</a:t>
            </a: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t>更复杂的模式包括了更多的字符，并可用于解析、格式检查、替换等等。</a:t>
            </a: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  <a:r>
              <a:t>您可以规定字符串中的检索位置，以及要检索的字符类型，等等。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3、正则对象的创建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正则表达式通常用来检索、替换符合某个规则的文本。</a:t>
            </a:r>
          </a:p>
          <a:p>
            <a:pPr>
              <a:lnSpc>
                <a:spcPct val="160000"/>
              </a:lnSpc>
            </a:pPr>
          </a:p>
          <a:p>
            <a:pPr>
              <a:lnSpc>
                <a:spcPct val="160000"/>
              </a:lnSpc>
            </a:pPr>
            <a:r>
              <a:t>1：使用字面量(常用) </a:t>
            </a:r>
          </a:p>
          <a:p>
            <a:pPr marL="0" indent="0">
              <a:lnSpc>
                <a:spcPct val="160000"/>
              </a:lnSpc>
              <a:buSzTx/>
              <a:buNone/>
            </a:pPr>
            <a:r>
              <a:t>      例如：var re = /</a:t>
            </a:r>
            <a:r>
              <a:rPr lang="zh-CN"/>
              <a:t>正则表达式</a:t>
            </a:r>
            <a:r>
              <a:t>/</a:t>
            </a:r>
            <a:r>
              <a:rPr lang="en-US"/>
              <a:t>gi </a:t>
            </a:r>
            <a:r>
              <a:t>; </a:t>
            </a:r>
          </a:p>
          <a:p>
            <a:pPr marL="0" indent="0">
              <a:lnSpc>
                <a:spcPct val="160000"/>
              </a:lnSpc>
              <a:buSzTx/>
              <a:buNone/>
            </a:pPr>
            <a:r>
              <a:rPr lang="en-US"/>
              <a:t>(g </a:t>
            </a:r>
            <a:r>
              <a:rPr lang="zh-CN" altLang="en-US"/>
              <a:t>表示对整个字符串进行创建，</a:t>
            </a:r>
            <a:r>
              <a:rPr lang="en-US" altLang="zh-CN"/>
              <a:t>i</a:t>
            </a:r>
            <a:r>
              <a:rPr lang="zh-CN" altLang="en-US"/>
              <a:t>表示忽略字符串中字母的大小写</a:t>
            </a:r>
            <a:r>
              <a:rPr lang="en-US"/>
              <a:t>)</a:t>
            </a:r>
            <a:endParaRPr lang="en-US"/>
          </a:p>
          <a:p>
            <a:pPr>
              <a:lnSpc>
                <a:spcPct val="160000"/>
              </a:lnSpc>
            </a:pPr>
            <a:r>
              <a:t>2：使用RegExp构造函数创建 </a:t>
            </a:r>
          </a:p>
          <a:p>
            <a:pPr marL="0" indent="0">
              <a:lnSpc>
                <a:spcPct val="160000"/>
              </a:lnSpc>
              <a:buSzTx/>
              <a:buNone/>
            </a:pPr>
            <a:r>
              <a:t>     例如：var re = new RegExp( </a:t>
            </a:r>
            <a:r>
              <a:rPr lang="zh-CN"/>
              <a:t>正则表达式，</a:t>
            </a:r>
            <a:r>
              <a:rPr lang="en-US" altLang="zh-CN"/>
              <a:t>”gi”</a:t>
            </a:r>
            <a:r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正则对象的创建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检测字符串中是否存在</a:t>
            </a:r>
            <a:r>
              <a:rPr lang="en-US" altLang="zh-CN">
                <a:sym typeface="+mn-ea"/>
              </a:rPr>
              <a:t>a?</a:t>
            </a:r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var str = “asdf”;</a:t>
            </a:r>
            <a:endParaRPr lang="en-US">
              <a:sym typeface="+mn-ea"/>
            </a:endParaRPr>
          </a:p>
          <a:p>
            <a:r>
              <a:rPr>
                <a:sym typeface="+mn-ea"/>
              </a:rPr>
              <a:t>var re = </a:t>
            </a:r>
            <a:r>
              <a:rPr lang="en-US">
                <a:sym typeface="+mn-ea"/>
              </a:rPr>
              <a:t>/a/g</a:t>
            </a:r>
            <a:r>
              <a:rPr>
                <a:sym typeface="+mn-ea"/>
              </a:rPr>
              <a:t>;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var flag = re.test(str);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console.log(flag)//a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zh-CN" altLang="en-US">
                <a:sym typeface="+mn-ea"/>
              </a:rPr>
              <a:t>注意：正则是区分大小写的 </a:t>
            </a:r>
            <a:r>
              <a:rPr lang="en-US" altLang="zh-CN">
                <a:sym typeface="+mn-ea"/>
              </a:rPr>
              <a:t>( i </a:t>
            </a:r>
            <a:r>
              <a:rPr lang="zh-CN" altLang="en-US">
                <a:sym typeface="+mn-ea"/>
              </a:rPr>
              <a:t>的作用 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4、正则对象的方法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" y="2170430"/>
            <a:ext cx="8919210" cy="2919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362710"/>
            <a:ext cx="46697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查询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W3C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参考手册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95985">
              <a:defRPr sz="3135"/>
            </a:pPr>
            <a:r>
              <a:t>5、字符串正则匹配的方法</a:t>
            </a:r>
            <a:endParaRPr lang="zh-CN"/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5" indent="-357505">
              <a:lnSpc>
                <a:spcPct val="144000"/>
              </a:lnSpc>
              <a:defRPr sz="1500"/>
            </a:pPr>
            <a:r>
              <a:t>match()接受一个参数,正则去匹配字符串,如果匹配成功,就返回匹配成功的数组,如果匹配不成功,就返回null</a:t>
            </a:r>
            <a:endParaRPr sz="1700"/>
          </a:p>
          <a:p>
            <a:pPr marL="914400" lvl="2" indent="0" algn="l">
              <a:lnSpc>
                <a:spcPct val="162000"/>
              </a:lnSpc>
              <a:spcBef>
                <a:spcPts val="500"/>
              </a:spcBef>
              <a:buClrTx/>
              <a:buFont typeface="Arial" panose="020B0604020202020204"/>
              <a:buNone/>
              <a:defRPr sz="1700">
                <a:solidFill>
                  <a:srgbClr val="5F5F5F"/>
                </a:solidFill>
              </a:defRPr>
            </a:pPr>
            <a:endParaRPr sz="1800"/>
          </a:p>
          <a:p>
            <a:pPr marL="914400" lvl="2" indent="0" algn="l">
              <a:lnSpc>
                <a:spcPct val="162000"/>
              </a:lnSpc>
              <a:spcBef>
                <a:spcPts val="500"/>
              </a:spcBef>
              <a:buClrTx/>
              <a:buFont typeface="Arial" panose="020B0604020202020204"/>
              <a:buNone/>
              <a:defRPr sz="1700">
                <a:solidFill>
                  <a:srgbClr val="5F5F5F"/>
                </a:solidFill>
              </a:defRPr>
            </a:pPr>
            <a:endParaRPr sz="1800"/>
          </a:p>
          <a:p>
            <a:pPr marL="357505" indent="-357505">
              <a:lnSpc>
                <a:spcPct val="144000"/>
              </a:lnSpc>
              <a:defRPr sz="1500"/>
            </a:pPr>
            <a:r>
              <a:t>search()参数与match相同,返回字符串中第一个匹配项的索引,没有匹配项返回-1</a:t>
            </a:r>
          </a:p>
          <a:p>
            <a:pPr marL="357505" indent="-357505">
              <a:lnSpc>
                <a:spcPct val="144000"/>
              </a:lnSpc>
              <a:defRPr sz="1500"/>
            </a:pPr>
            <a:endParaRPr sz="1700"/>
          </a:p>
          <a:p>
            <a:pPr marL="1143000" lvl="2" indent="-228600" algn="l">
              <a:lnSpc>
                <a:spcPct val="162000"/>
              </a:lnSpc>
              <a:spcBef>
                <a:spcPts val="500"/>
              </a:spcBef>
              <a:buClrTx/>
              <a:buFont typeface="Arial" panose="020B0604020202020204"/>
              <a:defRPr sz="1700">
                <a:solidFill>
                  <a:srgbClr val="5F5F5F"/>
                </a:solidFill>
              </a:defRPr>
            </a:pPr>
            <a:endParaRPr sz="1800"/>
          </a:p>
          <a:p>
            <a:pPr marL="357505" indent="-357505">
              <a:lnSpc>
                <a:spcPct val="144000"/>
              </a:lnSpc>
              <a:defRPr sz="1500"/>
            </a:pPr>
            <a:r>
              <a:t>replace()用于替换,接受两个参数,第一个是匹配项,第二个可以是字符串或是一个函数</a:t>
            </a:r>
            <a:endParaRPr sz="1700"/>
          </a:p>
          <a:p>
            <a:pPr marL="914400" lvl="2" indent="0" algn="l">
              <a:lnSpc>
                <a:spcPct val="162000"/>
              </a:lnSpc>
              <a:spcBef>
                <a:spcPts val="500"/>
              </a:spcBef>
              <a:buClrTx/>
              <a:buFont typeface="Arial" panose="020B0604020202020204"/>
              <a:buNone/>
              <a:defRPr sz="1700">
                <a:solidFill>
                  <a:srgbClr val="5F5F5F"/>
                </a:solidFill>
              </a:defRPr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360" y="2324100"/>
            <a:ext cx="6076315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5" y="3639820"/>
            <a:ext cx="5019040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5024120"/>
            <a:ext cx="7295515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5、字符串正则匹配的方法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substring(1,4)</a:t>
            </a:r>
            <a:endParaRPr lang="en-US" altLang="zh-CN"/>
          </a:p>
          <a:p>
            <a:r>
              <a:rPr lang="en-US" altLang="zh-CN"/>
              <a:t>charAt(2)</a:t>
            </a:r>
            <a:endParaRPr lang="en-US" altLang="zh-CN"/>
          </a:p>
          <a:p>
            <a:r>
              <a:rPr lang="en-US" altLang="zh-CN"/>
              <a:t>split(“,”)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5、字符串正则匹配的方法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replace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var str = "abc345hh678abca666dkfabc";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var reg = /\d{3}/gi;//数字开头，长度为3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var newStr = str.replace(reg,"这里原来是三个数字")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console.log(newStr)</a:t>
            </a:r>
            <a:r>
              <a:rPr lang="en-US" altLang="zh-CN">
                <a:solidFill>
                  <a:schemeClr val="tx2"/>
                </a:solidFill>
              </a:rPr>
              <a:t>//abc这里原来是三个数字hh这里原来是三个                      数字abca这里原来是三个数字dkfabc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反向引用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	            var myReg = /(\d)(\d)\2\1/gi;</a:t>
            </a:r>
            <a:endParaRPr lang="en-US" altLang="zh-CN"/>
          </a:p>
          <a:p>
            <a:r>
              <a:rPr lang="en-US" altLang="zh-CN"/>
              <a:t>		var str = "1221哈哈哈3443哈哈哈3344";</a:t>
            </a:r>
            <a:endParaRPr lang="en-US" altLang="zh-CN"/>
          </a:p>
          <a:p>
            <a:r>
              <a:rPr lang="en-US" altLang="zh-CN"/>
              <a:t>		var myStr = myReg.exec(str);		</a:t>
            </a:r>
            <a:endParaRPr lang="en-US" altLang="zh-CN"/>
          </a:p>
          <a:p>
            <a:r>
              <a:rPr lang="en-US" altLang="zh-CN"/>
              <a:t>		while(myStr){</a:t>
            </a:r>
            <a:endParaRPr lang="en-US" altLang="zh-CN"/>
          </a:p>
          <a:p>
            <a:r>
              <a:rPr lang="en-US" altLang="zh-CN"/>
              <a:t>			console.log(myStr[0]);//1221  3443</a:t>
            </a:r>
            <a:endParaRPr lang="en-US" altLang="zh-CN"/>
          </a:p>
          <a:p>
            <a:r>
              <a:rPr lang="en-US" altLang="zh-CN"/>
              <a:t>			myStr = myReg.exec(str);</a:t>
            </a:r>
            <a:endParaRPr lang="en-US" altLang="zh-CN"/>
          </a:p>
          <a:p>
            <a:r>
              <a:rPr lang="en-US" altLang="zh-CN"/>
              <a:t>		}</a:t>
            </a:r>
            <a:endParaRPr lang="en-US" altLang="zh-CN"/>
          </a:p>
          <a:p>
            <a:r>
              <a:rPr lang="zh-CN" altLang="en-US"/>
              <a:t>练习 </a:t>
            </a:r>
            <a:r>
              <a:rPr lang="en-US" altLang="zh-CN"/>
              <a:t>aabbccdd  </a:t>
            </a:r>
            <a:r>
              <a:rPr lang="zh-CN" altLang="en-US"/>
              <a:t>数字？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6、匹配规则</a:t>
            </a:r>
          </a:p>
        </p:txBody>
      </p:sp>
      <p:graphicFrame>
        <p:nvGraphicFramePr>
          <p:cNvPr id="262" name="Table 262"/>
          <p:cNvGraphicFramePr/>
          <p:nvPr/>
        </p:nvGraphicFramePr>
        <p:xfrm>
          <a:off x="467543" y="1916832"/>
          <a:ext cx="8291513" cy="173736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45755"/>
                <a:gridCol w="4145755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修饰符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i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执行对大小写不敏感的匹配。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g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执行全局匹配（查找所有匹配而非在找到第一个匹配后停止）。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m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执行多行匹配。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元字符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限定符</a:t>
            </a:r>
            <a:endParaRPr lang="zh-CN" altLang="en-US"/>
          </a:p>
          <a:p>
            <a:r>
              <a:rPr lang="zh-CN" altLang="en-US"/>
              <a:t>选择匹配符</a:t>
            </a:r>
            <a:endParaRPr lang="zh-CN" altLang="en-US"/>
          </a:p>
          <a:p>
            <a:r>
              <a:rPr lang="zh-CN" altLang="en-US"/>
              <a:t>分组组合和反向引用符</a:t>
            </a:r>
            <a:endParaRPr lang="zh-CN" altLang="en-US"/>
          </a:p>
          <a:p>
            <a:r>
              <a:rPr lang="zh-CN" altLang="en-US"/>
              <a:t>特殊字符</a:t>
            </a:r>
            <a:endParaRPr lang="zh-CN" altLang="en-US"/>
          </a:p>
          <a:p>
            <a:r>
              <a:rPr lang="zh-CN" altLang="en-US"/>
              <a:t>字符匹配符</a:t>
            </a:r>
            <a:endParaRPr lang="zh-CN" altLang="en-US"/>
          </a:p>
          <a:p>
            <a:r>
              <a:rPr lang="zh-CN" altLang="en-US"/>
              <a:t>定位符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3919537" y="614337"/>
            <a:ext cx="1" cy="46148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97" name="Shape 197"/>
          <p:cNvSpPr/>
          <p:nvPr/>
        </p:nvSpPr>
        <p:spPr>
          <a:xfrm>
            <a:off x="4416424" y="1320775"/>
            <a:ext cx="2277404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1：正则对象的创建</a:t>
            </a:r>
          </a:p>
        </p:txBody>
      </p:sp>
      <p:sp>
        <p:nvSpPr>
          <p:cNvPr id="198" name="Shape 198"/>
          <p:cNvSpPr/>
          <p:nvPr/>
        </p:nvSpPr>
        <p:spPr>
          <a:xfrm>
            <a:off x="4416425" y="2238350"/>
            <a:ext cx="1769403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2：正则的方法</a:t>
            </a:r>
          </a:p>
        </p:txBody>
      </p:sp>
      <p:sp>
        <p:nvSpPr>
          <p:cNvPr id="199" name="Shape 199"/>
          <p:cNvSpPr/>
          <p:nvPr/>
        </p:nvSpPr>
        <p:spPr>
          <a:xfrm>
            <a:off x="4416424" y="3155925"/>
            <a:ext cx="3547404" cy="447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3：字符串通过正则匹配的方法</a:t>
            </a:r>
          </a:p>
        </p:txBody>
      </p:sp>
      <p:sp>
        <p:nvSpPr>
          <p:cNvPr id="200" name="Shape 200"/>
          <p:cNvSpPr/>
          <p:nvPr/>
        </p:nvSpPr>
        <p:spPr>
          <a:xfrm>
            <a:off x="4416424" y="4073499"/>
            <a:ext cx="1515404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4：匹配规则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3641725" y="1196950"/>
            <a:ext cx="560388" cy="649288"/>
            <a:chOff x="0" y="0"/>
            <a:chExt cx="560387" cy="649287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06" name="Group 206"/>
          <p:cNvGrpSpPr/>
          <p:nvPr/>
        </p:nvGrpSpPr>
        <p:grpSpPr>
          <a:xfrm>
            <a:off x="3641725" y="2114525"/>
            <a:ext cx="560388" cy="649288"/>
            <a:chOff x="0" y="0"/>
            <a:chExt cx="560387" cy="649287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09" name="Group 209"/>
          <p:cNvGrpSpPr/>
          <p:nvPr/>
        </p:nvGrpSpPr>
        <p:grpSpPr>
          <a:xfrm>
            <a:off x="3641725" y="3032100"/>
            <a:ext cx="560388" cy="649288"/>
            <a:chOff x="0" y="0"/>
            <a:chExt cx="560387" cy="649287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3641725" y="3949674"/>
            <a:ext cx="560388" cy="649289"/>
            <a:chOff x="0" y="0"/>
            <a:chExt cx="560387" cy="649287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560389" cy="649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6" y="0"/>
                  </a:moveTo>
                  <a:lnTo>
                    <a:pt x="21600" y="5313"/>
                  </a:lnTo>
                  <a:lnTo>
                    <a:pt x="21600" y="16156"/>
                  </a:lnTo>
                  <a:lnTo>
                    <a:pt x="10876" y="21600"/>
                  </a:lnTo>
                  <a:lnTo>
                    <a:pt x="0" y="16156"/>
                  </a:lnTo>
                  <a:lnTo>
                    <a:pt x="0" y="531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52606"/>
              <a:ext cx="560388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13" name="Shape 213"/>
          <p:cNvSpPr/>
          <p:nvPr/>
        </p:nvSpPr>
        <p:spPr>
          <a:xfrm>
            <a:off x="1978025" y="2522513"/>
            <a:ext cx="1247140" cy="891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5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5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2" animBg="1" advAuto="0"/>
      <p:bldP spid="197" grpId="1" animBg="1" advAuto="0"/>
      <p:bldP spid="199" grpId="3" animBg="1" advAuto="0"/>
      <p:bldP spid="200" grpId="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限定符 </a:t>
            </a:r>
            <a:r>
              <a:rPr lang="en-US" altLang="zh-CN"/>
              <a:t>{n}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用于指定其前面的字符和组合项连续出现的次数</a:t>
            </a:r>
            <a:endParaRPr lang="zh-CN" altLang="en-US"/>
          </a:p>
          <a:p>
            <a:r>
              <a:rPr lang="en-US" altLang="zh-CN"/>
              <a:t>{n}</a:t>
            </a:r>
            <a:r>
              <a:rPr lang="zh-CN" altLang="en-US"/>
              <a:t>中</a:t>
            </a:r>
            <a:r>
              <a:rPr lang="en-US" altLang="zh-CN"/>
              <a:t>n</a:t>
            </a:r>
            <a:r>
              <a:rPr lang="zh-CN" altLang="en-US"/>
              <a:t>表示连续出现的次数，比如 </a:t>
            </a:r>
            <a:endParaRPr lang="zh-CN" altLang="en-US"/>
          </a:p>
          <a:p>
            <a:r>
              <a:rPr lang="en-US" altLang="zh-CN"/>
              <a:t>a{3} , </a:t>
            </a:r>
            <a:r>
              <a:rPr lang="zh-CN" altLang="en-US"/>
              <a:t>表示</a:t>
            </a:r>
            <a:r>
              <a:rPr lang="en-US" altLang="zh-CN"/>
              <a:t>a</a:t>
            </a:r>
            <a:r>
              <a:rPr lang="zh-CN" altLang="en-US"/>
              <a:t>出现</a:t>
            </a:r>
            <a:r>
              <a:rPr lang="en-US" altLang="zh-CN"/>
              <a:t>3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1{4} , </a:t>
            </a:r>
            <a:r>
              <a:rPr lang="zh-CN" altLang="en-US"/>
              <a:t>表示</a:t>
            </a:r>
            <a:r>
              <a:rPr lang="en-US" altLang="zh-CN"/>
              <a:t>1</a:t>
            </a:r>
            <a:r>
              <a:rPr lang="zh-CN" altLang="en-US"/>
              <a:t>出现</a:t>
            </a:r>
            <a:r>
              <a:rPr lang="en-US" altLang="zh-CN"/>
              <a:t>4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(\d){2} </a:t>
            </a:r>
            <a:r>
              <a:rPr lang="zh-CN" altLang="en-US"/>
              <a:t>，表示数字出现</a:t>
            </a:r>
            <a:r>
              <a:rPr lang="en-US" altLang="zh-CN"/>
              <a:t>2</a:t>
            </a:r>
            <a:r>
              <a:rPr lang="zh-CN" altLang="en-US"/>
              <a:t>次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限定符 </a:t>
            </a:r>
            <a:r>
              <a:rPr lang="en-US" altLang="zh-CN">
                <a:sym typeface="+mn-ea"/>
              </a:rPr>
              <a:t>{n}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                   </a:t>
            </a:r>
            <a:r>
              <a:rPr lang="zh-CN" altLang="en-US"/>
              <a:t>var regExp = /c{3}/;</a:t>
            </a:r>
            <a:endParaRPr lang="zh-CN" altLang="en-US"/>
          </a:p>
          <a:p>
            <a:r>
              <a:rPr lang="zh-CN" altLang="en-US"/>
              <a:t>		var str = "aaabbbccc"</a:t>
            </a:r>
            <a:endParaRPr lang="zh-CN" altLang="en-US"/>
          </a:p>
          <a:p>
            <a:r>
              <a:rPr lang="zh-CN" altLang="en-US"/>
              <a:t>		var newStr1 = regExp.exec(str);	</a:t>
            </a:r>
            <a:endParaRPr lang="zh-CN" altLang="en-US"/>
          </a:p>
          <a:p>
            <a:r>
              <a:rPr lang="zh-CN" altLang="en-US"/>
              <a:t>		var newStr2 = regExp.test(str);</a:t>
            </a:r>
            <a:endParaRPr lang="zh-CN" altLang="en-US"/>
          </a:p>
          <a:p>
            <a:r>
              <a:rPr lang="zh-CN" altLang="en-US"/>
              <a:t>		console.log(newStr1);//aaa</a:t>
            </a:r>
            <a:endParaRPr lang="zh-CN" altLang="en-US"/>
          </a:p>
          <a:p>
            <a:r>
              <a:rPr lang="zh-CN" altLang="en-US"/>
              <a:t>		console.log(newStr2);//true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限定符 </a:t>
            </a:r>
            <a:r>
              <a:rPr lang="en-US" altLang="zh-CN"/>
              <a:t>{n,m}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{n,m}</a:t>
            </a:r>
            <a:r>
              <a:rPr lang="zh-CN" altLang="en-US"/>
              <a:t>中，表示至少出现</a:t>
            </a:r>
            <a:r>
              <a:rPr lang="en-US" altLang="zh-CN"/>
              <a:t>n</a:t>
            </a:r>
            <a:r>
              <a:rPr lang="zh-CN" altLang="en-US"/>
              <a:t>次，最多出现</a:t>
            </a:r>
            <a:r>
              <a:rPr lang="en-US" altLang="zh-CN"/>
              <a:t>m</a:t>
            </a:r>
            <a:r>
              <a:rPr lang="zh-CN" altLang="en-US"/>
              <a:t>次，例如</a:t>
            </a:r>
            <a:endParaRPr lang="zh-CN" altLang="en-US"/>
          </a:p>
          <a:p>
            <a:r>
              <a:rPr lang="en-US" altLang="zh-CN"/>
              <a:t>a{3,4}  </a:t>
            </a:r>
            <a:r>
              <a:rPr lang="zh-CN" altLang="en-US"/>
              <a:t>表示</a:t>
            </a:r>
            <a:r>
              <a:rPr lang="en-US" altLang="zh-CN"/>
              <a:t>a</a:t>
            </a:r>
            <a:r>
              <a:rPr lang="zh-CN" altLang="en-US"/>
              <a:t>至少出现</a:t>
            </a:r>
            <a:r>
              <a:rPr lang="en-US" altLang="zh-CN"/>
              <a:t>3</a:t>
            </a:r>
            <a:r>
              <a:rPr lang="zh-CN" altLang="en-US"/>
              <a:t>次，最多出现</a:t>
            </a:r>
            <a:r>
              <a:rPr lang="en-US" altLang="zh-CN"/>
              <a:t>4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(\d){2,5} </a:t>
            </a:r>
            <a:r>
              <a:rPr lang="zh-CN" altLang="en-US"/>
              <a:t>表示</a:t>
            </a:r>
            <a:r>
              <a:rPr lang="en-US" altLang="zh-CN"/>
              <a:t>2</a:t>
            </a:r>
            <a:r>
              <a:rPr lang="zh-CN" altLang="en-US"/>
              <a:t>至</a:t>
            </a:r>
            <a:r>
              <a:rPr lang="en-US" altLang="zh-CN"/>
              <a:t>5</a:t>
            </a:r>
            <a:r>
              <a:rPr lang="zh-CN" altLang="en-US"/>
              <a:t>个连续的数字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限定符 </a:t>
            </a:r>
            <a:r>
              <a:rPr lang="en-US" altLang="zh-CN">
                <a:sym typeface="+mn-ea"/>
              </a:rPr>
              <a:t>{n,m}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	            var str = "1111222333";</a:t>
            </a:r>
            <a:endParaRPr lang="zh-CN" altLang="en-US"/>
          </a:p>
          <a:p>
            <a:r>
              <a:rPr lang="zh-CN" altLang="en-US"/>
              <a:t>		var myReg = /1{3,5}/;</a:t>
            </a:r>
            <a:endParaRPr lang="zh-CN" altLang="en-US"/>
          </a:p>
          <a:p>
            <a:r>
              <a:rPr lang="zh-CN" altLang="en-US"/>
              <a:t>		var newStr1 = myReg.exec(str);</a:t>
            </a:r>
            <a:endParaRPr lang="zh-CN" altLang="en-US"/>
          </a:p>
          <a:p>
            <a:r>
              <a:rPr lang="zh-CN" altLang="en-US"/>
              <a:t>		var newStr2 = myReg.test(str);</a:t>
            </a:r>
            <a:endParaRPr lang="zh-CN" altLang="en-US"/>
          </a:p>
          <a:p>
            <a:r>
              <a:rPr lang="zh-CN" altLang="en-US"/>
              <a:t>		console.log(newStr1);//1111	</a:t>
            </a:r>
            <a:endParaRPr lang="zh-CN" altLang="en-US"/>
          </a:p>
          <a:p>
            <a:r>
              <a:rPr lang="zh-CN" altLang="en-US"/>
              <a:t>		console.log(newStr2);//true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限定符 </a:t>
            </a: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+ </a:t>
            </a:r>
            <a:r>
              <a:rPr lang="zh-CN" altLang="en-US"/>
              <a:t>表示出现</a:t>
            </a:r>
            <a:r>
              <a:rPr lang="en-US" altLang="zh-CN"/>
              <a:t>1</a:t>
            </a:r>
            <a:r>
              <a:rPr lang="zh-CN" altLang="en-US"/>
              <a:t>次到任意多次     例如：</a:t>
            </a:r>
            <a:endParaRPr lang="zh-CN" altLang="en-US"/>
          </a:p>
          <a:p>
            <a:r>
              <a:rPr lang="en-US" altLang="zh-CN"/>
              <a:t>/a+/gi    a</a:t>
            </a:r>
            <a:r>
              <a:rPr lang="zh-CN" altLang="en-US"/>
              <a:t>最少出现一次</a:t>
            </a:r>
            <a:endParaRPr lang="zh-CN" altLang="en-US"/>
          </a:p>
          <a:p>
            <a:r>
              <a:rPr lang="en-US" altLang="zh-CN"/>
              <a:t>/1+/gi    1</a:t>
            </a:r>
            <a:r>
              <a:rPr lang="zh-CN" altLang="en-US"/>
              <a:t>最少出现一次</a:t>
            </a:r>
            <a:endParaRPr lang="zh-CN" altLang="en-US"/>
          </a:p>
          <a:p>
            <a:r>
              <a:rPr lang="en-US" altLang="zh-CN"/>
              <a:t>/(\d)+/gi   </a:t>
            </a:r>
            <a:r>
              <a:rPr lang="zh-CN" altLang="en-US"/>
              <a:t>数字最少出现一次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限定符 </a:t>
            </a:r>
            <a:r>
              <a:rPr lang="en-US" altLang="zh-CN">
                <a:sym typeface="+mn-ea"/>
              </a:rPr>
              <a:t>+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                   </a:t>
            </a:r>
            <a:r>
              <a:rPr lang="zh-CN" altLang="en-US"/>
              <a:t>var str = "123444asdrrr";</a:t>
            </a:r>
            <a:endParaRPr lang="zh-CN" altLang="en-US"/>
          </a:p>
          <a:p>
            <a:r>
              <a:rPr lang="zh-CN" altLang="en-US"/>
              <a:t>		var myReg = /(\d)+</a:t>
            </a:r>
            <a:r>
              <a:rPr lang="en-US" altLang="zh-CN"/>
              <a:t>a</a:t>
            </a:r>
            <a:r>
              <a:rPr lang="zh-CN" altLang="en-US"/>
              <a:t>/gi;</a:t>
            </a:r>
            <a:endParaRPr lang="zh-CN" altLang="en-US"/>
          </a:p>
          <a:p>
            <a:r>
              <a:rPr lang="zh-CN" altLang="en-US"/>
              <a:t>		var newStr = myReg.test(str);</a:t>
            </a:r>
            <a:endParaRPr lang="zh-CN" altLang="en-US"/>
          </a:p>
          <a:p>
            <a:r>
              <a:rPr lang="zh-CN" altLang="en-US"/>
              <a:t>		console.log(newStr);//</a:t>
            </a:r>
            <a:r>
              <a:rPr lang="en-US" altLang="zh-CN"/>
              <a:t>true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限定符 </a:t>
            </a:r>
            <a:r>
              <a:rPr lang="en-US" altLang="zh-CN"/>
              <a:t>*(</a:t>
            </a:r>
            <a:r>
              <a:rPr lang="zh-CN" altLang="en-US"/>
              <a:t>不常用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*</a:t>
            </a:r>
            <a:r>
              <a:rPr lang="zh-CN" altLang="en-US"/>
              <a:t>代表</a:t>
            </a:r>
            <a:r>
              <a:rPr lang="en-US" altLang="zh-CN"/>
              <a:t>0</a:t>
            </a:r>
            <a:r>
              <a:rPr lang="zh-CN" altLang="en-US"/>
              <a:t>到多次   ，  例如</a:t>
            </a:r>
            <a:endParaRPr lang="zh-CN" altLang="en-US"/>
          </a:p>
          <a:p>
            <a:r>
              <a:rPr lang="en-US" altLang="zh-CN"/>
              <a:t>/a*/gi     a</a:t>
            </a:r>
            <a:r>
              <a:rPr lang="zh-CN" altLang="en-US"/>
              <a:t>出现</a:t>
            </a:r>
            <a:r>
              <a:rPr lang="en-US" altLang="zh-CN"/>
              <a:t>0</a:t>
            </a:r>
            <a:r>
              <a:rPr lang="zh-CN" altLang="en-US"/>
              <a:t>到多次</a:t>
            </a:r>
            <a:endParaRPr lang="zh-CN" altLang="en-US"/>
          </a:p>
          <a:p>
            <a:r>
              <a:rPr lang="en-US" altLang="zh-CN"/>
              <a:t>/1*/gi    1</a:t>
            </a:r>
            <a:r>
              <a:rPr lang="zh-CN" altLang="en-US"/>
              <a:t>出现</a:t>
            </a:r>
            <a:r>
              <a:rPr lang="en-US" altLang="zh-CN"/>
              <a:t>0</a:t>
            </a:r>
            <a:r>
              <a:rPr lang="zh-CN" altLang="en-US"/>
              <a:t>到多次</a:t>
            </a:r>
            <a:endParaRPr lang="zh-CN" altLang="en-US"/>
          </a:p>
          <a:p>
            <a:r>
              <a:rPr lang="en-US" altLang="zh-CN"/>
              <a:t>/(\d)*/gi   </a:t>
            </a:r>
            <a:r>
              <a:rPr lang="zh-CN" altLang="en-US"/>
              <a:t>数字出现</a:t>
            </a:r>
            <a:r>
              <a:rPr lang="en-US" altLang="zh-CN"/>
              <a:t>0</a:t>
            </a:r>
            <a:r>
              <a:rPr lang="zh-CN" altLang="en-US"/>
              <a:t>到多次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限定符？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？表示出现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/a?/gi     a</a:t>
            </a:r>
            <a:r>
              <a:rPr lang="zh-CN" altLang="en-US"/>
              <a:t>出现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/1?/gi     1</a:t>
            </a:r>
            <a:r>
              <a:rPr lang="zh-CN" altLang="en-US"/>
              <a:t>出现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/(\d)?/gi    </a:t>
            </a:r>
            <a:r>
              <a:rPr lang="zh-CN" altLang="en-US"/>
              <a:t>数字出现</a:t>
            </a:r>
            <a:r>
              <a:rPr lang="en-US" altLang="zh-CN"/>
              <a:t>0</a:t>
            </a:r>
            <a:r>
              <a:rPr lang="zh-CN" altLang="en-US"/>
              <a:t>到一次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限定符？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	            var str = "</a:t>
            </a:r>
            <a:r>
              <a:rPr lang="en-US" altLang="zh-CN"/>
              <a:t>23</a:t>
            </a:r>
            <a:r>
              <a:rPr lang="zh-CN" altLang="en-US"/>
              <a:t>1qasddd";</a:t>
            </a:r>
            <a:endParaRPr lang="zh-CN" altLang="en-US"/>
          </a:p>
          <a:p>
            <a:r>
              <a:rPr lang="zh-CN" altLang="en-US"/>
              <a:t>		var myReg = /(\d)?</a:t>
            </a:r>
            <a:r>
              <a:rPr lang="en-US" altLang="zh-CN"/>
              <a:t>q</a:t>
            </a:r>
            <a:r>
              <a:rPr lang="zh-CN" altLang="en-US"/>
              <a:t>/gi;</a:t>
            </a:r>
            <a:endParaRPr lang="zh-CN" altLang="en-US"/>
          </a:p>
          <a:p>
            <a:r>
              <a:rPr lang="zh-CN" altLang="en-US"/>
              <a:t>		var newStr1 = myReg.exec(str);</a:t>
            </a:r>
            <a:endParaRPr lang="zh-CN" altLang="en-US"/>
          </a:p>
          <a:p>
            <a:r>
              <a:rPr lang="zh-CN" altLang="en-US"/>
              <a:t>		var newStr2 = myReg.test(str);</a:t>
            </a:r>
            <a:endParaRPr lang="zh-CN" altLang="en-US"/>
          </a:p>
          <a:p>
            <a:r>
              <a:rPr lang="zh-CN" altLang="en-US"/>
              <a:t>		console.log(newStr1);//1</a:t>
            </a:r>
            <a:r>
              <a:rPr lang="en-US" altLang="zh-CN"/>
              <a:t>q</a:t>
            </a:r>
            <a:endParaRPr lang="en-US" altLang="zh-CN"/>
          </a:p>
          <a:p>
            <a:r>
              <a:rPr lang="zh-CN" altLang="en-US"/>
              <a:t>                    console.log(newStr2);//true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限定符</a:t>
            </a:r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n+    n</a:t>
            </a:r>
            <a:r>
              <a:rPr lang="zh-CN" altLang="en-US"/>
              <a:t>至少出现一次</a:t>
            </a:r>
            <a:r>
              <a:rPr lang="en-US" altLang="zh-CN"/>
              <a:t>,</a:t>
            </a:r>
            <a:r>
              <a:rPr lang="zh-CN" altLang="en-US"/>
              <a:t>也就是</a:t>
            </a:r>
            <a:r>
              <a:rPr lang="en-US" altLang="zh-CN"/>
              <a:t>{1,}</a:t>
            </a:r>
            <a:endParaRPr lang="en-US" altLang="zh-CN"/>
          </a:p>
          <a:p>
            <a:r>
              <a:rPr lang="en-US" altLang="zh-CN"/>
              <a:t>[a-z]+</a:t>
            </a:r>
            <a:endParaRPr lang="en-US" altLang="zh-CN"/>
          </a:p>
          <a:p>
            <a:r>
              <a:rPr lang="en-US" altLang="zh-CN"/>
              <a:t>3+</a:t>
            </a:r>
            <a:endParaRPr lang="en-US" altLang="zh-CN"/>
          </a:p>
          <a:p>
            <a:r>
              <a:rPr lang="en-US" altLang="zh-CN"/>
              <a:t>(\d)+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本章重点与难点</a:t>
            </a:r>
          </a:p>
        </p:txBody>
      </p:sp>
      <p:sp>
        <p:nvSpPr>
          <p:cNvPr id="217" name="Shape 217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0" name="Group 220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218" name="Shape 218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21" name="Shape 221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222" name="Shape 222"/>
          <p:cNvSpPr/>
          <p:nvPr/>
        </p:nvSpPr>
        <p:spPr>
          <a:xfrm>
            <a:off x="1835696" y="3854631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正则方法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223" name="Shape 223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226" name="Shape 226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227" name="Shape 227"/>
          <p:cNvSpPr/>
          <p:nvPr/>
        </p:nvSpPr>
        <p:spPr>
          <a:xfrm>
            <a:off x="3905796" y="3854631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匹配规则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228" name="Shape 228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难</a:t>
              </a:r>
            </a:p>
          </p:txBody>
        </p:sp>
      </p:grpSp>
      <p:sp>
        <p:nvSpPr>
          <p:cNvPr id="231" name="Shape 231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</a:t>
            </a:r>
          </a:p>
        </p:txBody>
      </p:sp>
      <p:sp>
        <p:nvSpPr>
          <p:cNvPr id="232" name="Shape 232"/>
          <p:cNvSpPr/>
          <p:nvPr/>
        </p:nvSpPr>
        <p:spPr>
          <a:xfrm>
            <a:off x="5925096" y="3854630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匹配规则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字符匹配符 </a:t>
            </a:r>
            <a:r>
              <a:rPr lang="en-US" altLang="zh-CN"/>
              <a:t>[a-z]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[a-z]</a:t>
            </a:r>
            <a:r>
              <a:rPr lang="zh-CN" altLang="en-US"/>
              <a:t>表示可以匹配</a:t>
            </a:r>
            <a:r>
              <a:rPr lang="en-US" altLang="zh-CN"/>
              <a:t>a</a:t>
            </a:r>
            <a:r>
              <a:rPr lang="zh-CN" altLang="en-US"/>
              <a:t>至</a:t>
            </a:r>
            <a:r>
              <a:rPr lang="en-US" altLang="zh-CN"/>
              <a:t>z</a:t>
            </a:r>
            <a:r>
              <a:rPr lang="zh-CN" altLang="en-US"/>
              <a:t>中任意一个字符</a:t>
            </a:r>
            <a:endParaRPr lang="zh-CN" altLang="en-US"/>
          </a:p>
          <a:p>
            <a:r>
              <a:rPr lang="en-US" altLang="zh-CN"/>
              <a:t>[A-Z]</a:t>
            </a:r>
            <a:r>
              <a:rPr lang="zh-CN" altLang="en-US">
                <a:sym typeface="+mn-ea"/>
              </a:rPr>
              <a:t>表示可以匹配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至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中任意一个字符</a:t>
            </a:r>
            <a:endParaRPr lang="zh-CN" altLang="en-US">
              <a:sym typeface="+mn-ea"/>
            </a:endParaRPr>
          </a:p>
          <a:p>
            <a:r>
              <a:rPr lang="en-US" altLang="zh-CN"/>
              <a:t>/[a-z]{2}/  </a:t>
            </a:r>
            <a:r>
              <a:rPr lang="zh-CN" altLang="en-US"/>
              <a:t>表示匹配</a:t>
            </a:r>
            <a:r>
              <a:rPr lang="en-US" altLang="zh-CN"/>
              <a:t>a</a:t>
            </a:r>
            <a:r>
              <a:rPr lang="zh-CN" altLang="en-US"/>
              <a:t>至</a:t>
            </a:r>
            <a:r>
              <a:rPr lang="en-US" altLang="zh-CN"/>
              <a:t>z</a:t>
            </a:r>
            <a:r>
              <a:rPr lang="zh-CN" altLang="en-US"/>
              <a:t>中的两个字符</a:t>
            </a:r>
            <a:endParaRPr lang="zh-CN" altLang="en-US"/>
          </a:p>
          <a:p>
            <a:r>
              <a:rPr lang="zh-CN" altLang="en-US"/>
              <a:t>	             var myReg = /[a-z]{3}/gi;</a:t>
            </a:r>
            <a:endParaRPr lang="zh-CN" altLang="en-US"/>
          </a:p>
          <a:p>
            <a:r>
              <a:rPr lang="zh-CN" altLang="en-US"/>
              <a:t>		var str = "aaa1234";</a:t>
            </a:r>
            <a:endParaRPr lang="zh-CN" altLang="en-US"/>
          </a:p>
          <a:p>
            <a:r>
              <a:rPr lang="zh-CN" altLang="en-US"/>
              <a:t>		var str2 = "aa1234";</a:t>
            </a:r>
            <a:endParaRPr lang="zh-CN" altLang="en-US"/>
          </a:p>
          <a:p>
            <a:r>
              <a:rPr lang="zh-CN" altLang="en-US"/>
              <a:t>		var newStr = myReg.test(str);</a:t>
            </a:r>
            <a:endParaRPr lang="zh-CN" altLang="en-US"/>
          </a:p>
          <a:p>
            <a:r>
              <a:rPr lang="zh-CN" altLang="en-US"/>
              <a:t>		var newStr2 = myReg.test(str2);</a:t>
            </a:r>
            <a:endParaRPr lang="zh-CN" altLang="en-US"/>
          </a:p>
          <a:p>
            <a:r>
              <a:rPr lang="zh-CN" altLang="en-US"/>
              <a:t>		console.log(newStr);//true</a:t>
            </a:r>
            <a:endParaRPr lang="zh-CN" altLang="en-US"/>
          </a:p>
          <a:p>
            <a:r>
              <a:rPr lang="zh-CN" altLang="en-US"/>
              <a:t>		console.log(newStr2);//false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或 </a:t>
            </a:r>
            <a:r>
              <a:rPr lang="en-US" altLang="zh-CN"/>
              <a:t>|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var reg = /</a:t>
            </a:r>
            <a:r>
              <a:rPr lang="zh-CN" altLang="en-US"/>
              <a:t>苹果</a:t>
            </a:r>
            <a:r>
              <a:rPr lang="en-US" altLang="zh-CN"/>
              <a:t>|</a:t>
            </a:r>
            <a:r>
              <a:rPr lang="zh-CN" altLang="en-US"/>
              <a:t>香蕉</a:t>
            </a:r>
            <a:r>
              <a:rPr lang="en-US" altLang="zh-CN"/>
              <a:t>/g</a:t>
            </a:r>
            <a:endParaRPr lang="en-US" altLang="zh-CN"/>
          </a:p>
          <a:p>
            <a:r>
              <a:rPr lang="en-US" altLang="zh-CN"/>
              <a:t>var str = “</a:t>
            </a:r>
            <a:r>
              <a:rPr lang="zh-CN" altLang="en-US"/>
              <a:t>苹果和香蕉我都爱吃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var newStr = str.replace(reg,”</a:t>
            </a:r>
            <a:r>
              <a:rPr lang="zh-CN" altLang="en-US"/>
              <a:t>屎</a:t>
            </a:r>
            <a:r>
              <a:rPr lang="en-US" altLang="zh-CN"/>
              <a:t>”)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console.log(newStr)//</a:t>
            </a:r>
            <a:r>
              <a:rPr lang="zh-CN" altLang="en-US"/>
              <a:t>屎和屎我都爱吃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例子：敏感词过滤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6、匹配规则</a:t>
            </a:r>
          </a:p>
        </p:txBody>
      </p:sp>
      <p:sp>
        <p:nvSpPr>
          <p:cNvPr id="265" name="Shape 265"/>
          <p:cNvSpPr/>
          <p:nvPr/>
        </p:nvSpPr>
        <p:spPr>
          <a:xfrm>
            <a:off x="755576" y="1484783"/>
            <a:ext cx="4572001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方括号用于查找某个范围内的字符：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graphicFrame>
        <p:nvGraphicFramePr>
          <p:cNvPr id="266" name="Table 266"/>
          <p:cNvGraphicFramePr/>
          <p:nvPr/>
        </p:nvGraphicFramePr>
        <p:xfrm>
          <a:off x="611505" y="2156460"/>
          <a:ext cx="8291195" cy="41960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86430"/>
                <a:gridCol w="5104765"/>
              </a:tblGrid>
              <a:tr h="60452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表达式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[abc]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查找方括号之间的任何字符。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a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或者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b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或者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c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[^abc]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查找任何不在方括号之间的字符。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[0-9]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 </a:t>
                      </a:r>
                      <a:r>
                        <a:t>0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至 </a:t>
                      </a:r>
                      <a:r>
                        <a:t>9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的数字。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[a-z]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查找任何从小写 </a:t>
                      </a:r>
                      <a:r>
                        <a:t>a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到小写 </a:t>
                      </a:r>
                      <a:r>
                        <a:t>z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[A-Z]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查找任何从大写 </a:t>
                      </a:r>
                      <a:r>
                        <a:t>A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到大写 </a:t>
                      </a:r>
                      <a:r>
                        <a:t>Z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[a-Z]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查找任何从小写 </a:t>
                      </a:r>
                      <a:r>
                        <a:t>a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到大写 </a:t>
                      </a:r>
                      <a:r>
                        <a:t>Z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[adgk]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查找给定集合内的任何字符。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[^adgk]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查找给定集合外的任何字符。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F5F5F"/>
                          </a:solidFill>
                        </a:rPr>
                        <a:t>[red|blue|green]</a:t>
                      </a:r>
                      <a:endParaRPr>
                        <a:solidFill>
                          <a:srgbClr val="5F5F5F"/>
                        </a:solid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查找任何指定的选项。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var str = "1ab2";</a:t>
            </a:r>
            <a:endParaRPr lang="zh-CN" altLang="en-US"/>
          </a:p>
          <a:p>
            <a:r>
              <a:rPr lang="zh-CN" altLang="en-US"/>
              <a:t>var re = /1[abc]2/;   </a:t>
            </a:r>
            <a:r>
              <a:rPr lang="en-US" altLang="zh-CN">
                <a:solidFill>
                  <a:schemeClr val="bg2"/>
                </a:solidFill>
              </a:rPr>
              <a:t>//</a:t>
            </a:r>
            <a:r>
              <a:rPr lang="zh-CN" altLang="en-US">
                <a:solidFill>
                  <a:schemeClr val="bg2"/>
                </a:solidFill>
              </a:rPr>
              <a:t>或者</a:t>
            </a:r>
            <a:r>
              <a:rPr lang="en-US" altLang="zh-CN">
                <a:solidFill>
                  <a:schemeClr val="bg2"/>
                </a:solidFill>
              </a:rPr>
              <a:t>a</a:t>
            </a:r>
            <a:r>
              <a:rPr lang="zh-CN" altLang="en-US">
                <a:solidFill>
                  <a:schemeClr val="bg2"/>
                </a:solidFill>
              </a:rPr>
              <a:t>或者</a:t>
            </a:r>
            <a:r>
              <a:rPr lang="en-US" altLang="zh-CN">
                <a:solidFill>
                  <a:schemeClr val="bg2"/>
                </a:solidFill>
              </a:rPr>
              <a:t>b</a:t>
            </a:r>
            <a:r>
              <a:rPr lang="zh-CN" altLang="en-US">
                <a:solidFill>
                  <a:schemeClr val="bg2"/>
                </a:solidFill>
              </a:rPr>
              <a:t>或者</a:t>
            </a:r>
            <a:r>
              <a:rPr lang="en-US" altLang="zh-CN">
                <a:solidFill>
                  <a:schemeClr val="bg2"/>
                </a:solidFill>
              </a:rPr>
              <a:t>c  </a:t>
            </a:r>
            <a:r>
              <a:rPr lang="zh-CN" altLang="en-US">
                <a:solidFill>
                  <a:schemeClr val="bg2"/>
                </a:solidFill>
              </a:rPr>
              <a:t>不能同时出现两个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/>
              <a:t>var flag = re.test(str);</a:t>
            </a:r>
            <a:endParaRPr lang="zh-CN" altLang="en-US"/>
          </a:p>
          <a:p>
            <a:r>
              <a:rPr lang="zh-CN" altLang="en-US"/>
              <a:t>console.log(flag)</a:t>
            </a:r>
            <a:r>
              <a:rPr lang="en-US" altLang="zh-CN">
                <a:solidFill>
                  <a:schemeClr val="bg2"/>
                </a:solidFill>
              </a:rPr>
              <a:t>//false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6、匹配规则</a:t>
            </a:r>
          </a:p>
        </p:txBody>
      </p:sp>
      <p:sp>
        <p:nvSpPr>
          <p:cNvPr id="269" name="Shape 269"/>
          <p:cNvSpPr/>
          <p:nvPr/>
        </p:nvSpPr>
        <p:spPr>
          <a:xfrm>
            <a:off x="755576" y="1484783"/>
            <a:ext cx="6768753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元字符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元字符（</a:t>
            </a:r>
            <a:r>
              <a:t>Metacharacter</a:t>
            </a: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）是拥有特殊含义的字符：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  <p:graphicFrame>
        <p:nvGraphicFramePr>
          <p:cNvPr id="270" name="Table 270"/>
          <p:cNvGraphicFramePr/>
          <p:nvPr/>
        </p:nvGraphicFramePr>
        <p:xfrm>
          <a:off x="611560" y="2348880"/>
          <a:ext cx="8291512" cy="32918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45915"/>
                <a:gridCol w="4145595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元字符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\w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查找单词字符。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（数字、字母、下划线）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\W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查找非单词字符。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\d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查找数字</a:t>
                      </a:r>
                      <a:r>
                        <a:rPr lang="zh-CN"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，相当于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[0-9]</a:t>
                      </a: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。</a:t>
                      </a:r>
                      <a:endParaRPr>
                        <a:solidFill>
                          <a:srgbClr val="FF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\D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查找非数字字符</a:t>
                      </a:r>
                      <a:r>
                        <a:rPr 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,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相当于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[^0-9]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\s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查找空白字符。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（空格）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\S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查找非空白字符。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\b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查找位于单词的开头或结尾的匹配。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\B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查找不处在单词的开头或结尾的匹配。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5720" marR="45720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将字符串中的空格全部删除掉？</a:t>
            </a:r>
            <a:endParaRPr lang="zh-CN" altLang="en-US"/>
          </a:p>
          <a:p>
            <a:r>
              <a:rPr lang="zh-CN" altLang="en-US"/>
              <a:t>匹配</a:t>
            </a:r>
            <a:r>
              <a:rPr lang="en-US" altLang="zh-CN"/>
              <a:t>QQ</a:t>
            </a:r>
            <a:r>
              <a:rPr lang="zh-CN" altLang="en-US"/>
              <a:t>号</a:t>
            </a:r>
            <a:r>
              <a:rPr lang="en-US" altLang="zh-CN"/>
              <a:t>,</a:t>
            </a:r>
            <a:r>
              <a:rPr lang="zh-CN" altLang="en-US"/>
              <a:t>要求</a:t>
            </a:r>
            <a:r>
              <a:rPr lang="en-US" altLang="zh-CN"/>
              <a:t>5</a:t>
            </a:r>
            <a:r>
              <a:rPr lang="zh-CN" altLang="en-US"/>
              <a:t>到</a:t>
            </a:r>
            <a:r>
              <a:rPr lang="en-US" altLang="zh-CN"/>
              <a:t>11</a:t>
            </a:r>
            <a:r>
              <a:rPr lang="zh-CN" altLang="en-US"/>
              <a:t>位数字，第一位不能是</a:t>
            </a:r>
            <a:r>
              <a:rPr lang="en-US" altLang="zh-CN"/>
              <a:t>0?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6、匹配规则</a:t>
            </a:r>
          </a:p>
        </p:txBody>
      </p:sp>
      <p:graphicFrame>
        <p:nvGraphicFramePr>
          <p:cNvPr id="273" name="Table 273"/>
          <p:cNvGraphicFramePr/>
          <p:nvPr/>
        </p:nvGraphicFramePr>
        <p:xfrm>
          <a:off x="614680" y="1449070"/>
          <a:ext cx="7900035" cy="3393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365500"/>
                <a:gridCol w="4534535"/>
              </a:tblGrid>
              <a:tr h="348488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量词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描述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48488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n+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匹配任何包含至少一个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r>
                        <a:rPr 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（贪婪匹配）</a:t>
                      </a:r>
                      <a:endParaRPr lang="zh-CN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48488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n*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匹配任何包含零个或多个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48488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n?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匹配任何包含零个或一个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48488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n{X}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匹配包含 </a:t>
                      </a:r>
                      <a:r>
                        <a:t>X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的序列的字符串。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48488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n{X,Y}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n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出现最少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x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次，最多</a:t>
                      </a:r>
                      <a:r>
                        <a:rPr lang="en-US" altLang="zh-CN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y</a:t>
                      </a:r>
                      <a:r>
                        <a:rPr lang="zh-CN" altLang="en-US"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次</a:t>
                      </a:r>
                      <a:endParaRPr lang="zh-CN" altLang="en-US"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48488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00B0F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n{X,}</a:t>
                      </a:r>
                      <a:endParaRPr u="sng">
                        <a:solidFill>
                          <a:srgbClr val="00B0F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匹配包含至少 </a:t>
                      </a:r>
                      <a:r>
                        <a:t>X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个 </a:t>
                      </a:r>
                      <a:r>
                        <a:t>n </a:t>
                      </a:r>
                      <a:r>
                        <a:rPr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的序列的字符串。</a:t>
                      </a:r>
                      <a:endParaRPr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48488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n$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匹配任何结尾为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n </a:t>
                      </a: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solidFill>
                          <a:srgbClr val="FF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  <a:tr h="348488"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 u="sng">
                          <a:solidFill>
                            <a:srgbClr val="FF0000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^n</a:t>
                      </a:r>
                      <a:endParaRPr u="sng">
                        <a:solidFill>
                          <a:srgbClr val="FF0000"/>
                        </a:solidFill>
                        <a:uFill>
                          <a:solidFill>
                            <a:srgbClr val="00B0F0"/>
                          </a:solidFill>
                        </a:uFill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700"/>
                      </a:pP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匹配任何开头为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n </a:t>
                      </a:r>
                      <a:r>
                        <a:rPr>
                          <a:solidFill>
                            <a:srgbClr val="FF0000"/>
                          </a:solidFill>
                          <a:latin typeface="幼圆" panose="02010509060101010101" charset="-122"/>
                          <a:ea typeface="幼圆" panose="02010509060101010101" charset="-122"/>
                          <a:cs typeface="幼圆" panose="02010509060101010101" charset="-122"/>
                          <a:sym typeface="幼圆" panose="02010509060101010101" charset="-122"/>
                        </a:rPr>
                        <a:t>的字符串。</a:t>
                      </a:r>
                      <a:endParaRPr>
                        <a:solidFill>
                          <a:srgbClr val="FF0000"/>
                        </a:solidFill>
                        <a:latin typeface="幼圆" panose="02010509060101010101" charset="-122"/>
                        <a:ea typeface="幼圆" panose="02010509060101010101" charset="-122"/>
                        <a:cs typeface="幼圆" panose="02010509060101010101" charset="-122"/>
                        <a:sym typeface="幼圆" panose="02010509060101010101" charset="-122"/>
                      </a:endParaRPr>
                    </a:p>
                  </a:txBody>
                  <a:tcPr marL="43561" marR="43561" marT="43561" marB="43561" anchor="ctr" anchorCtr="0" horzOverflow="overflow">
                    <a:solidFill>
                      <a:srgbClr val="E9E9E9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57860" y="5173980"/>
            <a:ext cx="780288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默认字符串有一部分符合要求用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test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方法检测就为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true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，要让整个字符串符合要求就必须加上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行首行尾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^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$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一般用作校验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6、匹配规则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0428" y="1747416"/>
            <a:ext cx="6840760" cy="162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正则中需要用斜杠转义的字符：</a:t>
            </a:r>
          </a:p>
          <a:p>
            <a:pPr>
              <a:defRPr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defRPr sz="3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^ . [  ]  $  (  )  |  *  +  ?  {  }  \   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7、练习</a:t>
            </a:r>
          </a:p>
        </p:txBody>
      </p:sp>
      <p:sp>
        <p:nvSpPr>
          <p:cNvPr id="279" name="Shape 279"/>
          <p:cNvSpPr/>
          <p:nvPr/>
        </p:nvSpPr>
        <p:spPr>
          <a:xfrm>
            <a:off x="1043608" y="1772816"/>
            <a:ext cx="6840760" cy="26765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1.查找任何不是数字的字符。</a:t>
            </a:r>
            <a:r>
              <a:rPr lang="en-US"/>
              <a:t>/\D/g</a:t>
            </a:r>
            <a:endParaRPr lang="en-US"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2.查找任何从 0 至 9 的数字。</a:t>
            </a:r>
            <a:r>
              <a:rPr lang="en-US"/>
              <a:t>/[0-9]/g</a:t>
            </a:r>
            <a:endParaRPr lang="en-US"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3.查找任何从小写 a 到小写 z 的字符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4.查找任何从大写 A 到小写 z 的字符。</a:t>
            </a:r>
            <a:r>
              <a:rPr lang="en-US"/>
              <a:t>[A-z]</a:t>
            </a:r>
            <a:endParaRPr lang="en-US"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5.var str = “文艺青年文艺青年文艺青年”;将文艺青年换成213青年</a:t>
            </a: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>
                <a:solidFill>
                  <a:srgbClr val="92D050"/>
                </a:solidFill>
              </a:rPr>
              <a:t>6</a:t>
            </a:r>
            <a:r>
              <a:rPr lang="zh-CN" altLang="en-US">
                <a:solidFill>
                  <a:srgbClr val="92D050"/>
                </a:solidFill>
              </a:rPr>
              <a:t>、去掉行首行尾空格（/(^\s*)|(\s*$)/g）</a:t>
            </a:r>
            <a:endParaRPr lang="zh-CN" altLang="en-US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8、匹配QQ号</a:t>
            </a:r>
          </a:p>
        </p:txBody>
      </p:sp>
      <p:sp>
        <p:nvSpPr>
          <p:cNvPr id="282" name="Shape 282"/>
          <p:cNvSpPr/>
          <p:nvPr/>
        </p:nvSpPr>
        <p:spPr>
          <a:xfrm>
            <a:off x="1043608" y="1772816"/>
            <a:ext cx="6840760" cy="1767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需求: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1：纯数字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2：4到11位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例如：799806110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36" name="Shape 236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37" name="Shape 237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1</a:t>
            </a:r>
          </a:p>
        </p:txBody>
      </p:sp>
      <p:sp>
        <p:nvSpPr>
          <p:cNvPr id="238" name="Shape 238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正则对象的创建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8、匹配手机号</a:t>
            </a:r>
          </a:p>
        </p:txBody>
      </p:sp>
      <p:sp>
        <p:nvSpPr>
          <p:cNvPr id="285" name="Shape 285"/>
          <p:cNvSpPr/>
          <p:nvPr/>
        </p:nvSpPr>
        <p:spPr>
          <a:xfrm>
            <a:off x="1043608" y="1772816"/>
            <a:ext cx="6840760" cy="15684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需求: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1：纯数字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2：</a:t>
            </a:r>
            <a:r>
              <a:rPr lang="zh-CN"/>
              <a:t>以</a:t>
            </a:r>
            <a:r>
              <a:rPr lang="en-US" altLang="zh-CN"/>
              <a:t>1</a:t>
            </a:r>
            <a:r>
              <a:rPr lang="zh-CN" altLang="en-US"/>
              <a:t>开头</a:t>
            </a:r>
            <a:r>
              <a:rPr lang="en-US" altLang="zh-CN"/>
              <a:t>11</a:t>
            </a:r>
            <a:r>
              <a:rPr lang="zh-CN" altLang="en-US"/>
              <a:t>位</a:t>
            </a:r>
            <a:endParaRPr lang="zh-CN" altLang="en-US"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例如：</a:t>
            </a:r>
            <a:r>
              <a:rPr lang="en-US"/>
              <a:t>15120056128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10、匹配邮箱</a:t>
            </a:r>
          </a:p>
        </p:txBody>
      </p:sp>
      <p:sp>
        <p:nvSpPr>
          <p:cNvPr id="288" name="Shape 288"/>
          <p:cNvSpPr/>
          <p:nvPr/>
        </p:nvSpPr>
        <p:spPr>
          <a:xfrm>
            <a:off x="1043608" y="1772816"/>
            <a:ext cx="6840760" cy="19380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需求: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1：@前面字母数字下划线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2：@后面字母或者数字,2-4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3：.后面字母2-4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例如：lishijie_002@sina.com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11、检测网址</a:t>
            </a:r>
          </a:p>
        </p:txBody>
      </p:sp>
      <p:sp>
        <p:nvSpPr>
          <p:cNvPr id="291" name="Shape 291"/>
          <p:cNvSpPr/>
          <p:nvPr/>
        </p:nvSpPr>
        <p:spPr>
          <a:xfrm>
            <a:off x="1043608" y="1772816"/>
            <a:ext cx="6840760" cy="26060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需求: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1：www开头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2：中间以字母或者数字或者下划线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3：后缀是2-4个字母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4：不区分大小写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例如www.baidu.com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12、检测网址</a:t>
            </a:r>
          </a:p>
        </p:txBody>
      </p:sp>
      <p:sp>
        <p:nvSpPr>
          <p:cNvPr id="294" name="Shape 294"/>
          <p:cNvSpPr/>
          <p:nvPr/>
        </p:nvSpPr>
        <p:spPr>
          <a:xfrm>
            <a:off x="1043608" y="1772815"/>
            <a:ext cx="6840760" cy="3025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需求: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1：以http(s)://开头 (可有可无)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2：需要有 www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3：中间以字母或者数字或者下划线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4：后缀是2-4个字母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5：不区分大小写</a:t>
            </a:r>
            <a:endParaRPr sz="3000">
              <a:solidFill>
                <a:schemeClr val="accent5"/>
              </a:solidFill>
              <a:latin typeface="Yuanti SC Regular"/>
              <a:ea typeface="Yuanti SC Regular"/>
              <a:cs typeface="Yuanti SC Regular"/>
              <a:sym typeface="Yuanti SC Regular"/>
            </a:endParaRPr>
          </a:p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例如https://www.baidu.com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12、</a:t>
            </a:r>
            <a:r>
              <a:rPr lang="zh-CN"/>
              <a:t>练习</a:t>
            </a:r>
            <a:endParaRPr lang="zh-CN"/>
          </a:p>
        </p:txBody>
      </p:sp>
      <p:sp>
        <p:nvSpPr>
          <p:cNvPr id="294" name="Shape 294"/>
          <p:cNvSpPr/>
          <p:nvPr/>
        </p:nvSpPr>
        <p:spPr>
          <a:xfrm>
            <a:off x="1043608" y="1772815"/>
            <a:ext cx="6840760" cy="7067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/>
              <a:t>      </a:t>
            </a:r>
            <a:r>
              <a:rPr lang="zh-CN" sz="2000"/>
              <a:t>编写函数，传入一个字符串，返回字符串中所有数字的和，例如传入</a:t>
            </a:r>
            <a:r>
              <a:rPr lang="en-US" altLang="zh-CN" sz="2000"/>
              <a:t>”as123ji4jia5”,</a:t>
            </a:r>
            <a:r>
              <a:rPr lang="zh-CN" altLang="en-US" sz="2000"/>
              <a:t>返回</a:t>
            </a:r>
            <a:r>
              <a:rPr lang="en-US" altLang="zh-CN" sz="2000"/>
              <a:t>132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image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1" y="595660"/>
            <a:ext cx="5143705" cy="499358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入门案例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给你一个字符串，请你找出所有四个数字连在一起的子串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2374900"/>
            <a:ext cx="8195945" cy="2732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入门案例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1559560"/>
            <a:ext cx="8423275" cy="2599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1、为什么要学习正则表达式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给你一个字符串,请你验证该字符串是否是一个电子邮</a:t>
            </a:r>
            <a:r>
              <a:rPr lang="zh-CN"/>
              <a:t>箱</a:t>
            </a:r>
            <a:r>
              <a:t>？字母数字下划线@163（qq）.com</a:t>
            </a: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t>给你一个字符串,请你验证该字符串是否是一个身份证？数字(18) </a:t>
            </a: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t>给你一个字符串,请你验证该字符串是否是一个电话号码？1[34578]数字(9)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image3.png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99" y="1700808"/>
            <a:ext cx="5904657" cy="34830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4" name="Shape 244"/>
          <p:cNvSpPr/>
          <p:nvPr/>
        </p:nvSpPr>
        <p:spPr>
          <a:xfrm>
            <a:off x="555765" y="611299"/>
            <a:ext cx="829204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1、为什么要学习正则表达式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2、正则表达式</a:t>
            </a:r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r>
              <a:rPr lang="en-US" altLang="zh-CN">
                <a:sym typeface="+mn-ea"/>
              </a:rPr>
              <a:t>RegExp(regular expression)</a:t>
            </a:r>
            <a:r>
              <a:rPr lang="zh-CN" altLang="en-US">
                <a:sym typeface="+mn-ea"/>
              </a:rPr>
              <a:t>对象就是正则表达式</a:t>
            </a:r>
            <a:endParaRPr lang="zh-CN" altLang="en-US"/>
          </a:p>
          <a:p>
            <a:r>
              <a:rPr lang="zh-CN" altLang="en-US">
                <a:sym typeface="+mn-ea"/>
              </a:rPr>
              <a:t>正则表达式并不是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的专利产品，很多语言（</a:t>
            </a:r>
            <a:r>
              <a:rPr lang="en-US" altLang="zh-CN">
                <a:sym typeface="+mn-ea"/>
              </a:rPr>
              <a:t>java , php……</a:t>
            </a:r>
            <a:r>
              <a:rPr lang="zh-CN" altLang="en-US">
                <a:sym typeface="+mn-ea"/>
              </a:rPr>
              <a:t>）都支持正则表达式进行字符串操作</a:t>
            </a:r>
            <a:endParaRPr lang="zh-CN" altLang="en-US">
              <a:sym typeface="+mn-ea"/>
            </a:endParaRPr>
          </a:p>
          <a:p>
            <a:r>
              <a:t>RegExp 对象用于规定在文本中检索的内容。</a:t>
            </a:r>
          </a:p>
          <a:p>
            <a:r>
              <a:t>RegExp 是正则表达式的缩写</a:t>
            </a:r>
            <a:endParaRPr sz="1800">
              <a:solidFill>
                <a:srgbClr val="5F5F5F"/>
              </a:solidFill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4524</Words>
  <Application>WPS 演示</Application>
  <PresentationFormat/>
  <Paragraphs>473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Times New Roman</vt:lpstr>
      <vt:lpstr>方正超粗黑简体</vt:lpstr>
      <vt:lpstr>Arial Black</vt:lpstr>
      <vt:lpstr>Arial</vt:lpstr>
      <vt:lpstr>Arial Unicode MS</vt:lpstr>
      <vt:lpstr>Yuanti SC Regular</vt:lpstr>
      <vt:lpstr>黑体</vt:lpstr>
      <vt:lpstr>Segoe Print</vt:lpstr>
      <vt:lpstr>Calibri</vt:lpstr>
      <vt:lpstr>A000120140530A99PPBG</vt:lpstr>
      <vt:lpstr>1_A000120140530A99PPBG</vt:lpstr>
      <vt:lpstr>PowerPoint 演示文稿</vt:lpstr>
      <vt:lpstr>PowerPoint 演示文稿</vt:lpstr>
      <vt:lpstr>PowerPoint 演示文稿</vt:lpstr>
      <vt:lpstr>PowerPoint 演示文稿</vt:lpstr>
      <vt:lpstr>入门案例</vt:lpstr>
      <vt:lpstr>入门案例</vt:lpstr>
      <vt:lpstr>1、为什么要学习正则表达式</vt:lpstr>
      <vt:lpstr>PowerPoint 演示文稿</vt:lpstr>
      <vt:lpstr>2、正则表达式</vt:lpstr>
      <vt:lpstr>2、正则表达式</vt:lpstr>
      <vt:lpstr>3、正则对象的创建</vt:lpstr>
      <vt:lpstr>正则对象的创建</vt:lpstr>
      <vt:lpstr>4、正则对象的方法</vt:lpstr>
      <vt:lpstr>5、字符串正则匹配的方法</vt:lpstr>
      <vt:lpstr>5、字符串正则匹配的方法</vt:lpstr>
      <vt:lpstr>5、字符串正则匹配的方法</vt:lpstr>
      <vt:lpstr>反向引用</vt:lpstr>
      <vt:lpstr>6、匹配规则</vt:lpstr>
      <vt:lpstr>元字符</vt:lpstr>
      <vt:lpstr>限定符 {n}</vt:lpstr>
      <vt:lpstr>限定符 {n}</vt:lpstr>
      <vt:lpstr>限定符 {n,m}</vt:lpstr>
      <vt:lpstr>限定符 {n,m}</vt:lpstr>
      <vt:lpstr>限定符 +</vt:lpstr>
      <vt:lpstr>限定符 +</vt:lpstr>
      <vt:lpstr>限定符 *(不常用)</vt:lpstr>
      <vt:lpstr>限定符？</vt:lpstr>
      <vt:lpstr>限定符？</vt:lpstr>
      <vt:lpstr>限定符+</vt:lpstr>
      <vt:lpstr>字符匹配符 [a-z]</vt:lpstr>
      <vt:lpstr>或 |</vt:lpstr>
      <vt:lpstr>6、匹配规则</vt:lpstr>
      <vt:lpstr>例子</vt:lpstr>
      <vt:lpstr>6、匹配规则</vt:lpstr>
      <vt:lpstr>例子</vt:lpstr>
      <vt:lpstr>6、匹配规则</vt:lpstr>
      <vt:lpstr>6、匹配规则</vt:lpstr>
      <vt:lpstr>7、练习</vt:lpstr>
      <vt:lpstr>8、匹配QQ号</vt:lpstr>
      <vt:lpstr>8、匹配手机号</vt:lpstr>
      <vt:lpstr>10、匹配邮箱</vt:lpstr>
      <vt:lpstr>11、检测网址</vt:lpstr>
      <vt:lpstr>12、检测网址</vt:lpstr>
      <vt:lpstr>12、练习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王争</cp:lastModifiedBy>
  <cp:revision>100</cp:revision>
  <dcterms:created xsi:type="dcterms:W3CDTF">2017-06-15T13:46:00Z</dcterms:created>
  <dcterms:modified xsi:type="dcterms:W3CDTF">2018-04-24T08:46:59Z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