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60" r:id="rId12"/>
    <p:sldId id="262" r:id="rId13"/>
    <p:sldId id="264" r:id="rId14"/>
    <p:sldId id="266" r:id="rId15"/>
    <p:sldId id="268" r:id="rId16"/>
    <p:sldId id="270" r:id="rId17"/>
    <p:sldId id="271" r:id="rId18"/>
    <p:sldId id="272" r:id="rId1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F5F5F"/>
        </a:fontRef>
        <a:srgbClr val="5F5F5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D1CC"/>
          </a:solidFill>
        </a:fill>
      </a:tcStyle>
    </a:wholeTbl>
    <a:band2H>
      <a:tcTxStyle/>
      <a:tcStyle>
        <a:tcBdr/>
        <a:fill>
          <a:solidFill>
            <a:srgbClr val="F8E9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F5F5F"/>
        </a:fontRef>
        <a:srgbClr val="5F5F5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D3DA"/>
          </a:solidFill>
        </a:fill>
      </a:tcStyle>
    </a:wholeTbl>
    <a:band2H>
      <a:tcTxStyle/>
      <a:tcStyle>
        <a:tcBdr/>
        <a:fill>
          <a:solidFill>
            <a:srgbClr val="F7EA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F5F5F"/>
        </a:fontRef>
        <a:srgbClr val="5F5F5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D1EF"/>
          </a:solidFill>
        </a:fill>
      </a:tcStyle>
    </a:wholeTbl>
    <a:band2H>
      <a:tcTxStyle/>
      <a:tcStyle>
        <a:tcBdr/>
        <a:fill>
          <a:solidFill>
            <a:srgbClr val="F1E9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F5F5F"/>
        </a:fontRef>
        <a:srgbClr val="5F5F5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5F5F5F"/>
        </a:fontRef>
        <a:srgbClr val="5F5F5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F5F5F"/>
              </a:solidFill>
              <a:prstDash val="solid"/>
              <a:round/>
            </a:ln>
          </a:top>
          <a:bottom>
            <a:ln w="25400" cap="flat">
              <a:solidFill>
                <a:srgbClr val="5F5F5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5F5F"/>
              </a:solidFill>
              <a:prstDash val="solid"/>
              <a:round/>
            </a:ln>
          </a:top>
          <a:bottom>
            <a:ln w="25400" cap="flat">
              <a:solidFill>
                <a:srgbClr val="5F5F5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F5F5F"/>
        </a:fontRef>
        <a:srgbClr val="5F5F5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F5F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F5F5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F5F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F5F5F"/>
        </a:fontRef>
        <a:srgbClr val="5F5F5F"/>
      </a:tcTxStyle>
      <a:tcStyle>
        <a:tcBdr>
          <a:left>
            <a:ln w="12700" cap="flat">
              <a:solidFill>
                <a:srgbClr val="5F5F5F"/>
              </a:solidFill>
              <a:prstDash val="solid"/>
              <a:round/>
            </a:ln>
          </a:left>
          <a:right>
            <a:ln w="12700" cap="flat">
              <a:solidFill>
                <a:srgbClr val="5F5F5F"/>
              </a:solidFill>
              <a:prstDash val="solid"/>
              <a:round/>
            </a:ln>
          </a:right>
          <a:top>
            <a:ln w="12700" cap="flat">
              <a:solidFill>
                <a:srgbClr val="5F5F5F"/>
              </a:solidFill>
              <a:prstDash val="solid"/>
              <a:round/>
            </a:ln>
          </a:top>
          <a:bottom>
            <a:ln w="12700" cap="flat">
              <a:solidFill>
                <a:srgbClr val="5F5F5F"/>
              </a:solidFill>
              <a:prstDash val="solid"/>
              <a:round/>
            </a:ln>
          </a:bottom>
          <a:insideH>
            <a:ln w="12700" cap="flat">
              <a:solidFill>
                <a:srgbClr val="5F5F5F"/>
              </a:solidFill>
              <a:prstDash val="solid"/>
              <a:round/>
            </a:ln>
          </a:insideH>
          <a:insideV>
            <a:ln w="12700" cap="flat">
              <a:solidFill>
                <a:srgbClr val="5F5F5F"/>
              </a:solidFill>
              <a:prstDash val="solid"/>
              <a:round/>
            </a:ln>
          </a:insideV>
        </a:tcBdr>
        <a:fill>
          <a:solidFill>
            <a:srgbClr val="5F5F5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5F5F5F"/>
        </a:fontRef>
        <a:srgbClr val="5F5F5F"/>
      </a:tcTxStyle>
      <a:tcStyle>
        <a:tcBdr>
          <a:left>
            <a:ln w="12700" cap="flat">
              <a:solidFill>
                <a:srgbClr val="5F5F5F"/>
              </a:solidFill>
              <a:prstDash val="solid"/>
              <a:round/>
            </a:ln>
          </a:left>
          <a:right>
            <a:ln w="12700" cap="flat">
              <a:solidFill>
                <a:srgbClr val="5F5F5F"/>
              </a:solidFill>
              <a:prstDash val="solid"/>
              <a:round/>
            </a:ln>
          </a:right>
          <a:top>
            <a:ln w="12700" cap="flat">
              <a:solidFill>
                <a:srgbClr val="5F5F5F"/>
              </a:solidFill>
              <a:prstDash val="solid"/>
              <a:round/>
            </a:ln>
          </a:top>
          <a:bottom>
            <a:ln w="12700" cap="flat">
              <a:solidFill>
                <a:srgbClr val="5F5F5F"/>
              </a:solidFill>
              <a:prstDash val="solid"/>
              <a:round/>
            </a:ln>
          </a:bottom>
          <a:insideH>
            <a:ln w="12700" cap="flat">
              <a:solidFill>
                <a:srgbClr val="5F5F5F"/>
              </a:solidFill>
              <a:prstDash val="solid"/>
              <a:round/>
            </a:ln>
          </a:insideH>
          <a:insideV>
            <a:ln w="12700" cap="flat">
              <a:solidFill>
                <a:srgbClr val="5F5F5F"/>
              </a:solidFill>
              <a:prstDash val="solid"/>
              <a:round/>
            </a:ln>
          </a:insideV>
        </a:tcBdr>
        <a:fill>
          <a:solidFill>
            <a:srgbClr val="5F5F5F">
              <a:alpha val="20000"/>
            </a:srgbClr>
          </a:solidFill>
        </a:fill>
      </a:tcStyle>
    </a:firstCol>
    <a:lastRow>
      <a:tcTxStyle b="on" i="off">
        <a:fontRef idx="minor">
          <a:srgbClr val="5F5F5F"/>
        </a:fontRef>
        <a:srgbClr val="5F5F5F"/>
      </a:tcTxStyle>
      <a:tcStyle>
        <a:tcBdr>
          <a:left>
            <a:ln w="12700" cap="flat">
              <a:solidFill>
                <a:srgbClr val="5F5F5F"/>
              </a:solidFill>
              <a:prstDash val="solid"/>
              <a:round/>
            </a:ln>
          </a:left>
          <a:right>
            <a:ln w="12700" cap="flat">
              <a:solidFill>
                <a:srgbClr val="5F5F5F"/>
              </a:solidFill>
              <a:prstDash val="solid"/>
              <a:round/>
            </a:ln>
          </a:right>
          <a:top>
            <a:ln w="50800" cap="flat">
              <a:solidFill>
                <a:srgbClr val="5F5F5F"/>
              </a:solidFill>
              <a:prstDash val="solid"/>
              <a:round/>
            </a:ln>
          </a:top>
          <a:bottom>
            <a:ln w="12700" cap="flat">
              <a:solidFill>
                <a:srgbClr val="5F5F5F"/>
              </a:solidFill>
              <a:prstDash val="solid"/>
              <a:round/>
            </a:ln>
          </a:bottom>
          <a:insideH>
            <a:ln w="12700" cap="flat">
              <a:solidFill>
                <a:srgbClr val="5F5F5F"/>
              </a:solidFill>
              <a:prstDash val="solid"/>
              <a:round/>
            </a:ln>
          </a:insideH>
          <a:insideV>
            <a:ln w="12700" cap="flat">
              <a:solidFill>
                <a:srgbClr val="5F5F5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5F5F5F"/>
        </a:fontRef>
        <a:srgbClr val="5F5F5F"/>
      </a:tcTxStyle>
      <a:tcStyle>
        <a:tcBdr>
          <a:left>
            <a:ln w="12700" cap="flat">
              <a:solidFill>
                <a:srgbClr val="5F5F5F"/>
              </a:solidFill>
              <a:prstDash val="solid"/>
              <a:round/>
            </a:ln>
          </a:left>
          <a:right>
            <a:ln w="12700" cap="flat">
              <a:solidFill>
                <a:srgbClr val="5F5F5F"/>
              </a:solidFill>
              <a:prstDash val="solid"/>
              <a:round/>
            </a:ln>
          </a:right>
          <a:top>
            <a:ln w="12700" cap="flat">
              <a:solidFill>
                <a:srgbClr val="5F5F5F"/>
              </a:solidFill>
              <a:prstDash val="solid"/>
              <a:round/>
            </a:ln>
          </a:top>
          <a:bottom>
            <a:ln w="25400" cap="flat">
              <a:solidFill>
                <a:srgbClr val="5F5F5F"/>
              </a:solidFill>
              <a:prstDash val="solid"/>
              <a:round/>
            </a:ln>
          </a:bottom>
          <a:insideH>
            <a:ln w="12700" cap="flat">
              <a:solidFill>
                <a:srgbClr val="5F5F5F"/>
              </a:solidFill>
              <a:prstDash val="solid"/>
              <a:round/>
            </a:ln>
          </a:insideH>
          <a:insideV>
            <a:ln w="12700" cap="flat">
              <a:solidFill>
                <a:srgbClr val="5F5F5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255"/>
    <p:restoredTop sz="50000"/>
  </p:normalViewPr>
  <p:slideViewPr>
    <p:cSldViewPr snapToGrid="0" snapToObjects="1">
      <p:cViewPr varScale="1">
        <p:scale>
          <a:sx n="108" d="100"/>
          <a:sy n="108" d="100"/>
        </p:scale>
        <p:origin x="7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3" name="Shape 16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3702979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-1" y="6445250"/>
            <a:ext cx="1691682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-4745"/>
            <a:ext cx="9144001" cy="16335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8940" y="21600"/>
                </a:lnTo>
                <a:lnTo>
                  <a:pt x="8894" y="20109"/>
                </a:lnTo>
                <a:cubicBezTo>
                  <a:pt x="8637" y="16043"/>
                  <a:pt x="7524" y="12984"/>
                  <a:pt x="6191" y="12984"/>
                </a:cubicBezTo>
                <a:cubicBezTo>
                  <a:pt x="4858" y="12984"/>
                  <a:pt x="3746" y="16043"/>
                  <a:pt x="3488" y="20109"/>
                </a:cubicBezTo>
                <a:lnTo>
                  <a:pt x="3442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5203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3767689" y="2882950"/>
            <a:ext cx="4525411" cy="131804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t>单击此处添加您的标题文字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sz="quarter" idx="1"/>
          </p:nvPr>
        </p:nvSpPr>
        <p:spPr>
          <a:xfrm>
            <a:off x="3767687" y="4270838"/>
            <a:ext cx="4525413" cy="467212"/>
          </a:xfrm>
          <a:prstGeom prst="rect">
            <a:avLst/>
          </a:prstGeom>
        </p:spPr>
        <p:txBody>
          <a:bodyPr/>
          <a:lstStyle>
            <a:lvl1pPr marL="0" indent="0" algn="l">
              <a:buClrTx/>
              <a:buSzTx/>
              <a:buFontTx/>
              <a:buNone/>
              <a:defRPr sz="1800">
                <a:solidFill>
                  <a:srgbClr val="5F5F5F"/>
                </a:solidFill>
                <a:latin typeface="幼圆"/>
                <a:ea typeface="幼圆"/>
                <a:cs typeface="幼圆"/>
                <a:sym typeface="幼圆"/>
              </a:defRPr>
            </a:lvl1pPr>
          </a:lstStyle>
          <a:p>
            <a:r>
              <a:t>单击此处添加您的副标题</a:t>
            </a:r>
          </a:p>
        </p:txBody>
      </p:sp>
      <p:sp>
        <p:nvSpPr>
          <p:cNvPr id="24" name="Shape 24"/>
          <p:cNvSpPr/>
          <p:nvPr/>
        </p:nvSpPr>
        <p:spPr>
          <a:xfrm>
            <a:off x="1331639" y="620687"/>
            <a:ext cx="2520282" cy="2520282"/>
          </a:xfrm>
          <a:prstGeom prst="ellipse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5" name="image2.png" descr="E:\0-ly\20160301积云课件35G\03-广告设计\积云标志透明\标志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8259" y="1052736"/>
            <a:ext cx="1377597" cy="1063714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37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139" name="Shape 1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357504" indent="-357504">
              <a:defRPr sz="2400"/>
            </a:lvl1pPr>
            <a:lvl2pPr marL="536257" indent="-536257">
              <a:defRPr sz="2400"/>
            </a:lvl2pPr>
          </a:lstStyle>
          <a:p>
            <a:r>
              <a:t>单击此处编辑母版文本样式</a:t>
            </a:r>
          </a:p>
          <a:p>
            <a:pPr lvl="1"/>
            <a:r>
              <a:t>第二级</a:t>
            </a:r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-2" y="6445250"/>
            <a:ext cx="1619676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0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3927" y="5923203"/>
            <a:ext cx="1368154" cy="436357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xfrm>
            <a:off x="425977" y="339792"/>
            <a:ext cx="8292046" cy="65355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>
            <a:lvl2pPr marL="357505" indent="-357505"/>
            <a:lvl4pPr marL="1698170" indent="-32657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grpSp>
        <p:nvGrpSpPr>
          <p:cNvPr id="155" name="Group 155"/>
          <p:cNvGrpSpPr/>
          <p:nvPr/>
        </p:nvGrpSpPr>
        <p:grpSpPr>
          <a:xfrm>
            <a:off x="-2" y="6445250"/>
            <a:ext cx="1619676" cy="412750"/>
            <a:chOff x="0" y="0"/>
            <a:chExt cx="1619675" cy="412750"/>
          </a:xfrm>
        </p:grpSpPr>
        <p:sp>
          <p:nvSpPr>
            <p:cNvPr id="153" name="Shape 153"/>
            <p:cNvSpPr/>
            <p:nvPr/>
          </p:nvSpPr>
          <p:spPr>
            <a:xfrm>
              <a:off x="-1" y="0"/>
              <a:ext cx="1619676" cy="412750"/>
            </a:xfrm>
            <a:prstGeom prst="rect">
              <a:avLst/>
            </a:prstGeom>
            <a:solidFill>
              <a:srgbClr val="FF00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-1" y="20955"/>
              <a:ext cx="161967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课后作业</a:t>
              </a:r>
            </a:p>
          </p:txBody>
        </p:sp>
      </p:grpSp>
      <p:sp>
        <p:nvSpPr>
          <p:cNvPr id="156" name="Shape 156"/>
          <p:cNvSpPr>
            <a:spLocks noGrp="1"/>
          </p:cNvSpPr>
          <p:nvPr>
            <p:ph type="sldNum" sz="quarter" idx="2"/>
          </p:nvPr>
        </p:nvSpPr>
        <p:spPr>
          <a:xfrm>
            <a:off x="8251369" y="6404294"/>
            <a:ext cx="263982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5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grpSp>
        <p:nvGrpSpPr>
          <p:cNvPr id="50" name="Group 50"/>
          <p:cNvGrpSpPr/>
          <p:nvPr/>
        </p:nvGrpSpPr>
        <p:grpSpPr>
          <a:xfrm>
            <a:off x="-1" y="6445250"/>
            <a:ext cx="1619674" cy="412750"/>
            <a:chOff x="0" y="0"/>
            <a:chExt cx="1619672" cy="412750"/>
          </a:xfrm>
        </p:grpSpPr>
        <p:sp>
          <p:nvSpPr>
            <p:cNvPr id="48" name="Shape 48"/>
            <p:cNvSpPr/>
            <p:nvPr/>
          </p:nvSpPr>
          <p:spPr>
            <a:xfrm>
              <a:off x="-1" y="0"/>
              <a:ext cx="1619674" cy="412750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-1" y="20955"/>
              <a:ext cx="161967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课堂练习</a:t>
              </a:r>
            </a:p>
          </p:txBody>
        </p:sp>
      </p:grp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1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397227" indent="-397227"/>
          </a:lstStyle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grpSp>
        <p:nvGrpSpPr>
          <p:cNvPr id="66" name="Group 66"/>
          <p:cNvGrpSpPr/>
          <p:nvPr/>
        </p:nvGrpSpPr>
        <p:grpSpPr>
          <a:xfrm>
            <a:off x="-1" y="6445250"/>
            <a:ext cx="1619674" cy="412750"/>
            <a:chOff x="0" y="0"/>
            <a:chExt cx="1619672" cy="412750"/>
          </a:xfrm>
        </p:grpSpPr>
        <p:sp>
          <p:nvSpPr>
            <p:cNvPr id="64" name="Shape 64"/>
            <p:cNvSpPr/>
            <p:nvPr/>
          </p:nvSpPr>
          <p:spPr>
            <a:xfrm>
              <a:off x="-1" y="0"/>
              <a:ext cx="1619674" cy="412750"/>
            </a:xfrm>
            <a:prstGeom prst="rect">
              <a:avLst/>
            </a:prstGeom>
            <a:solidFill>
              <a:srgbClr val="592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-1" y="20955"/>
              <a:ext cx="161967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代码实现</a:t>
              </a:r>
            </a:p>
          </p:txBody>
        </p:sp>
      </p:grpSp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77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357505" indent="-357505"/>
          </a:lstStyle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grpSp>
        <p:nvGrpSpPr>
          <p:cNvPr id="82" name="Group 82"/>
          <p:cNvGrpSpPr/>
          <p:nvPr/>
        </p:nvGrpSpPr>
        <p:grpSpPr>
          <a:xfrm>
            <a:off x="-1" y="6445250"/>
            <a:ext cx="1619674" cy="412750"/>
            <a:chOff x="0" y="0"/>
            <a:chExt cx="1619672" cy="412750"/>
          </a:xfrm>
        </p:grpSpPr>
        <p:sp>
          <p:nvSpPr>
            <p:cNvPr id="80" name="Shape 80"/>
            <p:cNvSpPr/>
            <p:nvPr/>
          </p:nvSpPr>
          <p:spPr>
            <a:xfrm>
              <a:off x="-1" y="0"/>
              <a:ext cx="1619674" cy="412750"/>
            </a:xfrm>
            <a:prstGeom prst="rect">
              <a:avLst/>
            </a:prstGeom>
            <a:solidFill>
              <a:srgbClr val="FF00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-1" y="20955"/>
              <a:ext cx="161967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课后作业</a:t>
              </a:r>
            </a:p>
          </p:txBody>
        </p:sp>
      </p:grpSp>
      <p:sp>
        <p:nvSpPr>
          <p:cNvPr id="83" name="Shape 8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100" name="Shape 100"/>
          <p:cNvSpPr>
            <a:spLocks noGrp="1"/>
          </p:cNvSpPr>
          <p:nvPr>
            <p:ph type="body" sz="half" idx="1"/>
          </p:nvPr>
        </p:nvSpPr>
        <p:spPr>
          <a:xfrm>
            <a:off x="1049867" y="1244600"/>
            <a:ext cx="3810001" cy="4932363"/>
          </a:xfrm>
          <a:prstGeom prst="rect">
            <a:avLst/>
          </a:prstGeom>
        </p:spPr>
        <p:txBody>
          <a:bodyPr/>
          <a:lstStyle>
            <a:lvl1pPr marL="357504" indent="-357504">
              <a:defRPr sz="2400"/>
            </a:lvl1pPr>
            <a:lvl2pPr marL="536257" indent="-536257">
              <a:defRPr sz="2400"/>
            </a:lvl2pPr>
          </a:lstStyle>
          <a:p>
            <a:r>
              <a:t>单击此处编辑母版文本样式</a:t>
            </a:r>
          </a:p>
          <a:p>
            <a:pPr lvl="1"/>
            <a:r>
              <a:t>第二级</a:t>
            </a:r>
          </a:p>
        </p:txBody>
      </p:sp>
      <p:sp>
        <p:nvSpPr>
          <p:cNvPr id="101" name="Shape 1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xfrm>
            <a:off x="1727199" y="118531"/>
            <a:ext cx="6984077" cy="717023"/>
          </a:xfrm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109" name="Shape 109"/>
          <p:cNvSpPr>
            <a:spLocks noGrp="1"/>
          </p:cNvSpPr>
          <p:nvPr>
            <p:ph type="body" sz="quarter" idx="1"/>
          </p:nvPr>
        </p:nvSpPr>
        <p:spPr>
          <a:xfrm>
            <a:off x="824576" y="1376362"/>
            <a:ext cx="3868340" cy="82391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1800" b="1"/>
            </a:lvl1pPr>
          </a:lstStyle>
          <a:p>
            <a:r>
              <a:t>单击此处编辑母版文本样式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3"/>
          </p:nvPr>
        </p:nvSpPr>
        <p:spPr>
          <a:xfrm>
            <a:off x="4823883" y="1376362"/>
            <a:ext cx="38873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FontTx/>
              <a:buNone/>
              <a:defRPr sz="1800" b="1"/>
            </a:pPr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425977" y="339793"/>
            <a:ext cx="8292046" cy="653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/>
          <a:p>
            <a:r>
              <a:t>单击此处编辑母版标题样式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-1" y="6445250"/>
            <a:ext cx="1619674" cy="412750"/>
            <a:chOff x="0" y="0"/>
            <a:chExt cx="1619672" cy="412750"/>
          </a:xfrm>
        </p:grpSpPr>
        <p:sp>
          <p:nvSpPr>
            <p:cNvPr id="8" name="Shape 8"/>
            <p:cNvSpPr/>
            <p:nvPr/>
          </p:nvSpPr>
          <p:spPr>
            <a:xfrm>
              <a:off x="-1" y="0"/>
              <a:ext cx="1619674" cy="412750"/>
            </a:xfrm>
            <a:prstGeom prst="rect">
              <a:avLst/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-1" y="20955"/>
              <a:ext cx="161967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知识详解</a:t>
              </a:r>
            </a:p>
          </p:txBody>
        </p:sp>
      </p:grpSp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xfrm>
            <a:off x="8251368" y="6404293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9B9B9B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/>
          <a:ea typeface="微软雅黑"/>
          <a:cs typeface="微软雅黑"/>
          <a:sym typeface="微软雅黑"/>
        </a:defRPr>
      </a:lvl9pPr>
    </p:titleStyle>
    <p:bodyStyle>
      <a:lvl1pPr marL="357505" marR="0" indent="-357505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80000"/>
        <a:buFont typeface="Wingdings"/>
        <a:buChar char="●"/>
        <a:tabLst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446881" marR="0" indent="-446881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/>
        <a:buChar char=" "/>
        <a:tabLst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11684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/>
        <a:buChar char="•"/>
        <a:tabLst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1698171" marR="0" indent="-326571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/>
        <a:buChar char="•"/>
        <a:tabLst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20828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/>
        <a:buChar char="•"/>
        <a:tabLst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25400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/>
        <a:buChar char="•"/>
        <a:tabLst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29972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/>
        <a:buChar char="•"/>
        <a:tabLst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34544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/>
        <a:buChar char="•"/>
        <a:tabLst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39116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/>
        <a:buChar char="•"/>
        <a:tabLst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/>
          <a:ea typeface="微软雅黑"/>
          <a:cs typeface="微软雅黑"/>
          <a:sym typeface="微软雅黑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1331639" y="620687"/>
            <a:ext cx="2520282" cy="2520282"/>
          </a:xfrm>
          <a:prstGeom prst="ellipse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251519" y="2204864"/>
            <a:ext cx="8640962" cy="357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200000"/>
              </a:lnSpc>
              <a:defRPr sz="5400"/>
            </a:pPr>
            <a:r>
              <a:rPr>
                <a:latin typeface="幼圆"/>
                <a:ea typeface="幼圆"/>
                <a:cs typeface="幼圆"/>
                <a:sym typeface="幼圆"/>
              </a:rPr>
              <a:t>二阶段项目</a:t>
            </a:r>
          </a:p>
          <a:p>
            <a:pPr algn="ctr">
              <a:lnSpc>
                <a:spcPct val="200000"/>
              </a:lnSpc>
              <a:defRPr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（项目周期4天）</a:t>
            </a:r>
          </a:p>
          <a:p>
            <a:pPr algn="ctr">
              <a:lnSpc>
                <a:spcPct val="200000"/>
              </a:lnSpc>
              <a:defRPr sz="2000">
                <a:solidFill>
                  <a:srgbClr val="49721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 </a:t>
            </a:r>
          </a:p>
          <a:p>
            <a:pPr algn="ctr">
              <a:lnSpc>
                <a:spcPct val="200000"/>
              </a:lnSpc>
              <a:defRPr sz="22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-2016-10-</a:t>
            </a:r>
          </a:p>
        </p:txBody>
      </p:sp>
      <p:sp>
        <p:nvSpPr>
          <p:cNvPr id="167" name="Shape 167"/>
          <p:cNvSpPr/>
          <p:nvPr/>
        </p:nvSpPr>
        <p:spPr>
          <a:xfrm>
            <a:off x="6228184" y="1031135"/>
            <a:ext cx="288032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30000"/>
              </a:lnSpc>
              <a:defRPr sz="1400" spc="600">
                <a:solidFill>
                  <a:schemeClr val="accent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主讲讲师：</a:t>
            </a:r>
            <a:r>
              <a:rPr sz="2400" b="1"/>
              <a:t>张三丰</a:t>
            </a:r>
          </a:p>
        </p:txBody>
      </p:sp>
      <p:pic>
        <p:nvPicPr>
          <p:cNvPr id="168" name="image2.png" descr="E:\0-ly\20160301积云课件35G\03-广告设计\积云标志透明\标志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8259" y="1052736"/>
            <a:ext cx="1377597" cy="1063714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hape 169"/>
          <p:cNvSpPr/>
          <p:nvPr/>
        </p:nvSpPr>
        <p:spPr>
          <a:xfrm>
            <a:off x="3851919" y="6551765"/>
            <a:ext cx="1800201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讲师Emaill：123456@qq.com</a:t>
            </a:r>
          </a:p>
        </p:txBody>
      </p:sp>
    </p:spTree>
  </p:cSld>
  <p:clrMapOvr>
    <a:masterClrMapping/>
  </p:clrMapOvr>
  <p:transition spd="med" advClick="0" advTm="2000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1" animBg="1" advAuto="0"/>
      <p:bldP spid="167" grpId="2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/>
          </p:cNvSpPr>
          <p:nvPr>
            <p:ph type="title"/>
          </p:nvPr>
        </p:nvSpPr>
        <p:spPr>
          <a:xfrm>
            <a:off x="414100" y="2952365"/>
            <a:ext cx="8292047" cy="653553"/>
          </a:xfrm>
          <a:prstGeom prst="rect">
            <a:avLst/>
          </a:prstGeom>
        </p:spPr>
        <p:txBody>
          <a:bodyPr/>
          <a:lstStyle>
            <a:lvl1pPr defTabSz="896111">
              <a:defRPr sz="3136"/>
            </a:lvl1pPr>
          </a:lstStyle>
          <a:p>
            <a:pPr algn="ctr"/>
            <a:r>
              <a:rPr lang="zh-CN" altLang="en-US" dirty="0">
                <a:solidFill>
                  <a:srgbClr val="C00000"/>
                </a:solidFill>
              </a:rPr>
              <a:t>细心、耐心、慢慢做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41912" y="724395"/>
            <a:ext cx="923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194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/>
          </p:cNvSpPr>
          <p:nvPr>
            <p:ph type="title"/>
          </p:nvPr>
        </p:nvSpPr>
        <p:spPr>
          <a:xfrm>
            <a:off x="539551" y="-1"/>
            <a:ext cx="8292047" cy="653554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1.首页</a:t>
            </a:r>
          </a:p>
        </p:txBody>
      </p:sp>
      <p:sp>
        <p:nvSpPr>
          <p:cNvPr id="205" name="Shape 205"/>
          <p:cNvSpPr>
            <a:spLocks noGrp="1"/>
          </p:cNvSpPr>
          <p:nvPr>
            <p:ph type="body" idx="1"/>
          </p:nvPr>
        </p:nvSpPr>
        <p:spPr>
          <a:xfrm>
            <a:off x="419098" y="1450082"/>
            <a:ext cx="8292046" cy="4211166"/>
          </a:xfrm>
          <a:prstGeom prst="rect">
            <a:avLst/>
          </a:prstGeom>
        </p:spPr>
        <p:txBody>
          <a:bodyPr/>
          <a:lstStyle/>
          <a:p>
            <a:pPr marL="357504" indent="-357504" algn="l">
              <a:defRPr sz="1800">
                <a:solidFill>
                  <a:srgbClr val="C00000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要点:</a:t>
            </a:r>
            <a:br/>
            <a:r>
              <a:t>* 鼠标划过切换背景图片</a:t>
            </a:r>
            <a:br/>
            <a:r>
              <a:t>* 让其居中展示</a:t>
            </a:r>
          </a:p>
        </p:txBody>
      </p:sp>
      <p:pic>
        <p:nvPicPr>
          <p:cNvPr id="206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5655" y="2852935"/>
            <a:ext cx="6120681" cy="28299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:dissolv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/>
          </p:cNvSpPr>
          <p:nvPr>
            <p:ph type="title"/>
          </p:nvPr>
        </p:nvSpPr>
        <p:spPr>
          <a:xfrm>
            <a:off x="467543" y="404664"/>
            <a:ext cx="8292047" cy="653553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2.About页面</a:t>
            </a:r>
          </a:p>
        </p:txBody>
      </p:sp>
      <p:sp>
        <p:nvSpPr>
          <p:cNvPr id="211" name="Shape 211"/>
          <p:cNvSpPr>
            <a:spLocks noGrp="1"/>
          </p:cNvSpPr>
          <p:nvPr>
            <p:ph type="body" idx="1"/>
          </p:nvPr>
        </p:nvSpPr>
        <p:spPr>
          <a:xfrm>
            <a:off x="419098" y="1124743"/>
            <a:ext cx="8292046" cy="4680522"/>
          </a:xfrm>
          <a:prstGeom prst="rect">
            <a:avLst/>
          </a:prstGeom>
        </p:spPr>
        <p:txBody>
          <a:bodyPr/>
          <a:lstStyle/>
          <a:p>
            <a:pPr marL="357504" indent="-357504" algn="l">
              <a:defRPr sz="2800">
                <a:solidFill>
                  <a:srgbClr val="C00000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要点</a:t>
            </a:r>
          </a:p>
          <a:p>
            <a:pPr marL="1143000" lvl="2" indent="-228600" algn="l">
              <a:spcBef>
                <a:spcPts val="500"/>
              </a:spcBef>
              <a:buClrTx/>
              <a:buFont typeface="Arial"/>
              <a:defRPr>
                <a:solidFill>
                  <a:srgbClr val="C00000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文字部分与赞助商图片的布局</a:t>
            </a:r>
          </a:p>
        </p:txBody>
      </p:sp>
      <p:pic>
        <p:nvPicPr>
          <p:cNvPr id="212" name="image4.png" descr="Abou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1599" y="2348881"/>
            <a:ext cx="7236298" cy="31683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:dissolv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/>
          </p:cNvSpPr>
          <p:nvPr>
            <p:ph type="title"/>
          </p:nvPr>
        </p:nvSpPr>
        <p:spPr>
          <a:xfrm>
            <a:off x="467543" y="404664"/>
            <a:ext cx="8292047" cy="653553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2. Rendering页面</a:t>
            </a:r>
          </a:p>
        </p:txBody>
      </p:sp>
      <p:sp>
        <p:nvSpPr>
          <p:cNvPr id="217" name="Shape 217"/>
          <p:cNvSpPr>
            <a:spLocks noGrp="1"/>
          </p:cNvSpPr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/>
          <a:p>
            <a:pPr marL="357504" indent="-357504" algn="l">
              <a:defRPr sz="2400">
                <a:solidFill>
                  <a:srgbClr val="C00000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要点</a:t>
            </a:r>
          </a:p>
          <a:p>
            <a:pPr marL="357504" indent="-357504" algn="l">
              <a:defRPr sz="2400">
                <a:solidFill>
                  <a:srgbClr val="C00000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瀑布流布局</a:t>
            </a:r>
          </a:p>
          <a:p>
            <a:pPr marL="357504" indent="-357504" algn="l">
              <a:defRPr sz="2400">
                <a:solidFill>
                  <a:srgbClr val="C00000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透明度大图轮播</a:t>
            </a:r>
          </a:p>
          <a:p>
            <a:pPr marL="357504" indent="-357504" algn="l">
              <a:defRPr sz="2400">
                <a:solidFill>
                  <a:srgbClr val="C00000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图片的放大</a:t>
            </a:r>
          </a:p>
        </p:txBody>
      </p:sp>
      <p:pic>
        <p:nvPicPr>
          <p:cNvPr id="218" name="image5.png" descr="Render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44008" y="764704"/>
            <a:ext cx="3468948" cy="48245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:dissolv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6111">
              <a:defRPr sz="3136"/>
            </a:pPr>
            <a:r>
              <a:t>4、3D Animation页面</a:t>
            </a:r>
          </a:p>
        </p:txBody>
      </p:sp>
      <p:sp>
        <p:nvSpPr>
          <p:cNvPr id="223" name="Shape 223"/>
          <p:cNvSpPr>
            <a:spLocks noGrp="1"/>
          </p:cNvSpPr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/>
          <a:p>
            <a:r>
              <a:t>要点</a:t>
            </a:r>
          </a:p>
          <a:p>
            <a:r>
              <a:t>点击下方图片更改上部大图的src</a:t>
            </a:r>
          </a:p>
        </p:txBody>
      </p:sp>
      <p:pic>
        <p:nvPicPr>
          <p:cNvPr id="224" name="image6.jpg" descr="3D Anim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9632" y="2780927"/>
            <a:ext cx="6408712" cy="27363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:push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/>
          </p:cNvSpPr>
          <p:nvPr>
            <p:ph type="title"/>
          </p:nvPr>
        </p:nvSpPr>
        <p:spPr>
          <a:xfrm>
            <a:off x="467543" y="404664"/>
            <a:ext cx="8292047" cy="653553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5.BIM页面</a:t>
            </a:r>
          </a:p>
        </p:txBody>
      </p:sp>
      <p:sp>
        <p:nvSpPr>
          <p:cNvPr id="229" name="Shape 229"/>
          <p:cNvSpPr>
            <a:spLocks noGrp="1"/>
          </p:cNvSpPr>
          <p:nvPr>
            <p:ph type="body" idx="1"/>
          </p:nvPr>
        </p:nvSpPr>
        <p:spPr>
          <a:xfrm>
            <a:off x="395535" y="1268760"/>
            <a:ext cx="8292047" cy="4355182"/>
          </a:xfrm>
          <a:prstGeom prst="rect">
            <a:avLst/>
          </a:prstGeom>
        </p:spPr>
        <p:txBody>
          <a:bodyPr/>
          <a:lstStyle/>
          <a:p>
            <a:pPr marL="357504" indent="-357504" algn="l">
              <a:defRPr sz="2800">
                <a:solidFill>
                  <a:srgbClr val="C00000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要点</a:t>
            </a:r>
          </a:p>
          <a:p>
            <a:pPr marL="357504" indent="-357504" algn="l">
              <a:defRPr sz="2800">
                <a:solidFill>
                  <a:srgbClr val="C00000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页面布局要精确</a:t>
            </a:r>
          </a:p>
        </p:txBody>
      </p:sp>
      <p:pic>
        <p:nvPicPr>
          <p:cNvPr id="230" name="image7.png" descr="Bi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83967" y="1412775"/>
            <a:ext cx="2952329" cy="40324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:dissolv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/>
          </p:cNvSpPr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6111">
              <a:defRPr sz="3136"/>
            </a:pPr>
            <a:r>
              <a:t>6.Contact页面</a:t>
            </a:r>
          </a:p>
        </p:txBody>
      </p:sp>
      <p:sp>
        <p:nvSpPr>
          <p:cNvPr id="235" name="Shape 235"/>
          <p:cNvSpPr>
            <a:spLocks noGrp="1"/>
          </p:cNvSpPr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/>
          <a:p>
            <a:pPr marL="357504" indent="-357504">
              <a:defRPr sz="2400">
                <a:solidFill>
                  <a:srgbClr val="C00000"/>
                </a:solidFill>
              </a:defRPr>
            </a:pPr>
            <a:r>
              <a:t>要点</a:t>
            </a:r>
          </a:p>
          <a:p>
            <a:pPr marL="357504" indent="-357504">
              <a:defRPr sz="2400">
                <a:solidFill>
                  <a:srgbClr val="C00000"/>
                </a:solidFill>
              </a:defRPr>
            </a:pPr>
            <a:r>
              <a:t>背景图的位置</a:t>
            </a:r>
          </a:p>
          <a:p>
            <a:pPr marL="357504" indent="-357504">
              <a:defRPr sz="2400">
                <a:solidFill>
                  <a:srgbClr val="C00000"/>
                </a:solidFill>
              </a:defRPr>
            </a:pPr>
            <a:r>
              <a:t>文本的位置</a:t>
            </a:r>
          </a:p>
          <a:p>
            <a:pPr marL="357504" indent="-357504">
              <a:defRPr sz="2400">
                <a:solidFill>
                  <a:srgbClr val="C00000"/>
                </a:solidFill>
              </a:defRPr>
            </a:pPr>
            <a:endParaRPr/>
          </a:p>
          <a:p>
            <a:pPr marL="357504" indent="-357504">
              <a:buSzTx/>
              <a:buNone/>
              <a:defRPr sz="2400">
                <a:solidFill>
                  <a:srgbClr val="C00000"/>
                </a:solidFill>
              </a:defRPr>
            </a:pPr>
            <a:r>
              <a:t>	</a:t>
            </a:r>
          </a:p>
        </p:txBody>
      </p:sp>
      <p:pic>
        <p:nvPicPr>
          <p:cNvPr id="236" name="image8.png" descr="Contac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07903" y="764704"/>
            <a:ext cx="4747745" cy="47971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:blinds dir="ver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/>
          </p:cNvSpPr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>
            <a:lvl1pPr defTabSz="896111">
              <a:defRPr sz="3136"/>
            </a:lvl1pPr>
          </a:lstStyle>
          <a:p>
            <a:r>
              <a:t>分组</a:t>
            </a:r>
          </a:p>
        </p:txBody>
      </p:sp>
      <p:sp>
        <p:nvSpPr>
          <p:cNvPr id="239" name="Shape 239"/>
          <p:cNvSpPr>
            <a:spLocks noGrp="1"/>
          </p:cNvSpPr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/>
          <a:p>
            <a:r>
              <a:t>由组长安排每日任务</a:t>
            </a:r>
          </a:p>
          <a:p>
            <a:r>
              <a:t>每天早上组长检查组员完成情况，并分析今日任务中的要点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3591111" y="2729228"/>
            <a:ext cx="1961780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/>
            </a:lvl1pPr>
          </a:lstStyle>
          <a:p>
            <a:r>
              <a:t>谢谢观赏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2123727" y="1916832"/>
            <a:ext cx="4900614" cy="18018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01" y="0"/>
                </a:moveTo>
                <a:lnTo>
                  <a:pt x="21600" y="0"/>
                </a:lnTo>
                <a:lnTo>
                  <a:pt x="21600" y="12090"/>
                </a:lnTo>
                <a:lnTo>
                  <a:pt x="16744" y="21600"/>
                </a:lnTo>
                <a:lnTo>
                  <a:pt x="0" y="21600"/>
                </a:lnTo>
                <a:lnTo>
                  <a:pt x="0" y="959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2" name="Shape 172"/>
          <p:cNvSpPr/>
          <p:nvPr/>
        </p:nvSpPr>
        <p:spPr>
          <a:xfrm flipH="1">
            <a:off x="1646238" y="1556791"/>
            <a:ext cx="2103437" cy="1517652"/>
          </a:xfrm>
          <a:prstGeom prst="line">
            <a:avLst/>
          </a:prstGeom>
          <a:ln w="12700">
            <a:solidFill>
              <a:srgbClr val="AC411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3" name="Shape 173"/>
          <p:cNvSpPr/>
          <p:nvPr/>
        </p:nvSpPr>
        <p:spPr>
          <a:xfrm flipH="1">
            <a:off x="5403850" y="2590253"/>
            <a:ext cx="2103439" cy="1517651"/>
          </a:xfrm>
          <a:prstGeom prst="line">
            <a:avLst/>
          </a:prstGeom>
          <a:ln w="12700">
            <a:solidFill>
              <a:srgbClr val="AC411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4788024" y="1916832"/>
            <a:ext cx="1222237" cy="1170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0" spc="400">
                <a:solidFill>
                  <a:srgbClr val="FFFFFF"/>
                </a:solidFill>
                <a:effectLst>
                  <a:outerShdw dist="25400" dir="2700000" rotWithShape="0">
                    <a:srgbClr val="000000">
                      <a:alpha val="29000"/>
                    </a:srgbClr>
                  </a:outerShdw>
                </a:effectLst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17</a:t>
            </a:r>
          </a:p>
        </p:txBody>
      </p:sp>
      <p:sp>
        <p:nvSpPr>
          <p:cNvPr id="175" name="Shape 175"/>
          <p:cNvSpPr/>
          <p:nvPr/>
        </p:nvSpPr>
        <p:spPr>
          <a:xfrm>
            <a:off x="2195735" y="2780927"/>
            <a:ext cx="4270376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z="32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写意英文网仿写</a:t>
            </a:r>
          </a:p>
        </p:txBody>
      </p:sp>
      <p:sp>
        <p:nvSpPr>
          <p:cNvPr id="176" name="Shape 176"/>
          <p:cNvSpPr/>
          <p:nvPr/>
        </p:nvSpPr>
        <p:spPr>
          <a:xfrm>
            <a:off x="4211959" y="2204864"/>
            <a:ext cx="561341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 spc="400">
                <a:solidFill>
                  <a:srgbClr val="FFFFFF"/>
                </a:solidFill>
                <a:effectLst>
                  <a:outerShdw dist="25400" dir="2700000" rotWithShape="0">
                    <a:srgbClr val="000000">
                      <a:alpha val="29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第</a:t>
            </a:r>
          </a:p>
        </p:txBody>
      </p:sp>
      <p:sp>
        <p:nvSpPr>
          <p:cNvPr id="177" name="Shape 177"/>
          <p:cNvSpPr/>
          <p:nvPr/>
        </p:nvSpPr>
        <p:spPr>
          <a:xfrm>
            <a:off x="6057899" y="2179091"/>
            <a:ext cx="561341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 spc="400">
                <a:solidFill>
                  <a:srgbClr val="FFFFFF"/>
                </a:solidFill>
                <a:effectLst>
                  <a:outerShdw dist="25400" dir="2700000" rotWithShape="0">
                    <a:srgbClr val="000000">
                      <a:alpha val="29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/>
          </p:cNvSpPr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>
            <a:lvl1pPr defTabSz="896111">
              <a:defRPr sz="3136"/>
            </a:lvl1pPr>
          </a:lstStyle>
          <a:p>
            <a:r>
              <a:t>本章重点与难点</a:t>
            </a:r>
          </a:p>
        </p:txBody>
      </p:sp>
      <p:sp>
        <p:nvSpPr>
          <p:cNvPr id="180" name="Shape 180"/>
          <p:cNvSpPr/>
          <p:nvPr/>
        </p:nvSpPr>
        <p:spPr>
          <a:xfrm>
            <a:off x="5435600" y="2420515"/>
            <a:ext cx="2952750" cy="874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000" tIns="72000" rIns="72000" bIns="72000">
            <a:spAutoFit/>
          </a:bodyPr>
          <a:lstStyle>
            <a:lvl1pPr algn="just">
              <a:lnSpc>
                <a:spcPct val="130000"/>
              </a:lnSpc>
              <a:defRPr>
                <a:solidFill>
                  <a:srgbClr val="49721E"/>
                </a:solidFill>
                <a:latin typeface="幼圆"/>
                <a:ea typeface="幼圆"/>
                <a:cs typeface="幼圆"/>
                <a:sym typeface="幼圆"/>
              </a:defRPr>
            </a:lvl1pPr>
          </a:lstStyle>
          <a:p>
            <a:r>
              <a:t>现在让我们一起开始新的学习里程吧！</a:t>
            </a:r>
          </a:p>
        </p:txBody>
      </p:sp>
      <p:sp>
        <p:nvSpPr>
          <p:cNvPr id="181" name="Shape 181"/>
          <p:cNvSpPr/>
          <p:nvPr/>
        </p:nvSpPr>
        <p:spPr>
          <a:xfrm>
            <a:off x="1587" y="1772815"/>
            <a:ext cx="1562101" cy="785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6" y="0"/>
                </a:moveTo>
                <a:lnTo>
                  <a:pt x="21600" y="10074"/>
                </a:lnTo>
                <a:lnTo>
                  <a:pt x="21600" y="21600"/>
                </a:lnTo>
                <a:lnTo>
                  <a:pt x="0" y="11535"/>
                </a:lnTo>
                <a:cubicBezTo>
                  <a:pt x="0" y="8519"/>
                  <a:pt x="66" y="3016"/>
                  <a:pt x="6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1565274" y="1955379"/>
            <a:ext cx="881064" cy="598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14995"/>
                </a:lnTo>
                <a:lnTo>
                  <a:pt x="0" y="21600"/>
                </a:lnTo>
                <a:lnTo>
                  <a:pt x="0" y="6590"/>
                </a:lnTo>
                <a:lnTo>
                  <a:pt x="21600" y="0"/>
                </a:lnTo>
                <a:close/>
              </a:path>
            </a:pathLst>
          </a:custGeom>
          <a:solidFill>
            <a:srgbClr val="AC41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2447924" y="1955379"/>
            <a:ext cx="2495552" cy="8794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11411"/>
                </a:lnTo>
                <a:lnTo>
                  <a:pt x="21600" y="21600"/>
                </a:lnTo>
                <a:lnTo>
                  <a:pt x="0" y="102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  <a:latin typeface="幼圆"/>
                <a:ea typeface="幼圆"/>
                <a:cs typeface="幼圆"/>
                <a:sym typeface="幼圆"/>
              </a:defRPr>
            </a:pP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1751764" y="2132111"/>
            <a:ext cx="515980" cy="264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algn="ctr" defTabSz="704087">
              <a:defRPr sz="154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重点1</a:t>
            </a:r>
          </a:p>
        </p:txBody>
      </p:sp>
      <p:sp>
        <p:nvSpPr>
          <p:cNvPr id="185" name="Shape 185"/>
          <p:cNvSpPr/>
          <p:nvPr/>
        </p:nvSpPr>
        <p:spPr>
          <a:xfrm>
            <a:off x="2743651" y="2115884"/>
            <a:ext cx="1806793" cy="528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defTabSz="374904">
              <a:defRPr sz="1681" b="1">
                <a:solidFill>
                  <a:srgbClr val="FFFFFF"/>
                </a:solidFill>
              </a:defRPr>
            </a:pPr>
            <a:r>
              <a:rPr>
                <a:latin typeface="幼圆"/>
                <a:ea typeface="幼圆"/>
                <a:cs typeface="幼圆"/>
                <a:sym typeface="幼圆"/>
              </a:rPr>
              <a:t>实现</a:t>
            </a:r>
            <a:r>
              <a:t>100%</a:t>
            </a:r>
            <a:r>
              <a:rPr>
                <a:latin typeface="幼圆"/>
                <a:ea typeface="幼圆"/>
                <a:cs typeface="幼圆"/>
                <a:sym typeface="幼圆"/>
              </a:rPr>
              <a:t>还原页面</a:t>
            </a:r>
          </a:p>
        </p:txBody>
      </p:sp>
      <p:sp>
        <p:nvSpPr>
          <p:cNvPr id="186" name="Shape 186"/>
          <p:cNvSpPr/>
          <p:nvPr/>
        </p:nvSpPr>
        <p:spPr>
          <a:xfrm>
            <a:off x="1587" y="2509415"/>
            <a:ext cx="1562101" cy="785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6" y="0"/>
                </a:moveTo>
                <a:lnTo>
                  <a:pt x="21600" y="10074"/>
                </a:lnTo>
                <a:lnTo>
                  <a:pt x="21600" y="21600"/>
                </a:lnTo>
                <a:lnTo>
                  <a:pt x="0" y="11535"/>
                </a:lnTo>
                <a:cubicBezTo>
                  <a:pt x="0" y="8519"/>
                  <a:pt x="66" y="3016"/>
                  <a:pt x="66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1565274" y="2691979"/>
            <a:ext cx="881064" cy="598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14995"/>
                </a:lnTo>
                <a:lnTo>
                  <a:pt x="0" y="21600"/>
                </a:lnTo>
                <a:lnTo>
                  <a:pt x="0" y="6590"/>
                </a:lnTo>
                <a:lnTo>
                  <a:pt x="21600" y="0"/>
                </a:lnTo>
                <a:close/>
              </a:path>
            </a:pathLst>
          </a:custGeom>
          <a:solidFill>
            <a:srgbClr val="BA761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2411759" y="2636911"/>
            <a:ext cx="2495551" cy="881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11411"/>
                </a:lnTo>
                <a:lnTo>
                  <a:pt x="21600" y="21600"/>
                </a:lnTo>
                <a:lnTo>
                  <a:pt x="0" y="102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  <a:latin typeface="幼圆"/>
                <a:ea typeface="幼圆"/>
                <a:cs typeface="幼圆"/>
                <a:sym typeface="幼圆"/>
              </a:defRPr>
            </a:pP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2743651" y="2852551"/>
            <a:ext cx="1806793" cy="528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85000" lnSpcReduction="10000"/>
          </a:bodyPr>
          <a:lstStyle>
            <a:lvl1pPr defTabSz="365760">
              <a:defRPr sz="1640" b="1">
                <a:solidFill>
                  <a:srgbClr val="FFFFFF"/>
                </a:solidFill>
                <a:latin typeface="幼圆"/>
                <a:ea typeface="幼圆"/>
                <a:cs typeface="幼圆"/>
                <a:sym typeface="幼圆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幼圆"/>
                <a:ea typeface="幼圆"/>
                <a:cs typeface="幼圆"/>
                <a:sym typeface="幼圆"/>
              </a:rPr>
              <a:t>独立自主，形成自己的边写代码的思维习惯</a:t>
            </a:r>
          </a:p>
        </p:txBody>
      </p:sp>
      <p:sp>
        <p:nvSpPr>
          <p:cNvPr id="190" name="Shape 190"/>
          <p:cNvSpPr/>
          <p:nvPr/>
        </p:nvSpPr>
        <p:spPr>
          <a:xfrm>
            <a:off x="1587" y="3246015"/>
            <a:ext cx="1562101" cy="785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6" y="0"/>
                </a:moveTo>
                <a:lnTo>
                  <a:pt x="21600" y="10074"/>
                </a:lnTo>
                <a:lnTo>
                  <a:pt x="21600" y="21600"/>
                </a:lnTo>
                <a:lnTo>
                  <a:pt x="0" y="11535"/>
                </a:lnTo>
                <a:cubicBezTo>
                  <a:pt x="0" y="8519"/>
                  <a:pt x="66" y="3016"/>
                  <a:pt x="66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1565274" y="3428579"/>
            <a:ext cx="881064" cy="598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14995"/>
                </a:lnTo>
                <a:lnTo>
                  <a:pt x="0" y="21600"/>
                </a:lnTo>
                <a:lnTo>
                  <a:pt x="0" y="6590"/>
                </a:lnTo>
                <a:lnTo>
                  <a:pt x="21600" y="0"/>
                </a:lnTo>
                <a:close/>
              </a:path>
            </a:pathLst>
          </a:custGeom>
          <a:solidFill>
            <a:srgbClr val="B838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2447924" y="3428579"/>
            <a:ext cx="2495552" cy="881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11411"/>
                </a:lnTo>
                <a:lnTo>
                  <a:pt x="21600" y="21600"/>
                </a:lnTo>
                <a:lnTo>
                  <a:pt x="0" y="102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  <a:latin typeface="幼圆"/>
                <a:ea typeface="幼圆"/>
                <a:cs typeface="幼圆"/>
                <a:sym typeface="幼圆"/>
              </a:defRPr>
            </a:pP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2743651" y="3589218"/>
            <a:ext cx="1806793" cy="528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448055">
              <a:defRPr sz="2009" b="1">
                <a:solidFill>
                  <a:srgbClr val="FFFFFF"/>
                </a:solidFill>
                <a:latin typeface="幼圆"/>
                <a:ea typeface="幼圆"/>
                <a:cs typeface="幼圆"/>
                <a:sym typeface="幼圆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幼圆"/>
                <a:ea typeface="幼圆"/>
                <a:cs typeface="幼圆"/>
                <a:sym typeface="幼圆"/>
              </a:rPr>
              <a:t>大图轮播的还原</a:t>
            </a:r>
          </a:p>
        </p:txBody>
      </p:sp>
      <p:sp>
        <p:nvSpPr>
          <p:cNvPr id="194" name="Shape 194"/>
          <p:cNvSpPr/>
          <p:nvPr/>
        </p:nvSpPr>
        <p:spPr>
          <a:xfrm>
            <a:off x="1587" y="3982615"/>
            <a:ext cx="1562101" cy="785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6" y="0"/>
                </a:moveTo>
                <a:lnTo>
                  <a:pt x="21600" y="10074"/>
                </a:lnTo>
                <a:lnTo>
                  <a:pt x="21600" y="21600"/>
                </a:lnTo>
                <a:lnTo>
                  <a:pt x="0" y="11535"/>
                </a:lnTo>
                <a:cubicBezTo>
                  <a:pt x="0" y="8519"/>
                  <a:pt x="66" y="3016"/>
                  <a:pt x="66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1565274" y="4165179"/>
            <a:ext cx="881064" cy="598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14995"/>
                </a:lnTo>
                <a:lnTo>
                  <a:pt x="0" y="21600"/>
                </a:lnTo>
                <a:lnTo>
                  <a:pt x="0" y="6590"/>
                </a:lnTo>
                <a:lnTo>
                  <a:pt x="21600" y="0"/>
                </a:lnTo>
                <a:close/>
              </a:path>
            </a:pathLst>
          </a:custGeom>
          <a:solidFill>
            <a:srgbClr val="B838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2447924" y="4165179"/>
            <a:ext cx="2495552" cy="881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11411"/>
                </a:lnTo>
                <a:lnTo>
                  <a:pt x="21600" y="21600"/>
                </a:lnTo>
                <a:lnTo>
                  <a:pt x="0" y="102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  <a:latin typeface="幼圆"/>
                <a:ea typeface="幼圆"/>
                <a:cs typeface="幼圆"/>
                <a:sym typeface="幼圆"/>
              </a:defRPr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2743651" y="4325885"/>
            <a:ext cx="1806793" cy="528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393192">
              <a:defRPr sz="1763" b="1">
                <a:solidFill>
                  <a:srgbClr val="FFFFFF"/>
                </a:solidFill>
                <a:latin typeface="幼圆"/>
                <a:ea typeface="幼圆"/>
                <a:cs typeface="幼圆"/>
                <a:sym typeface="幼圆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幼圆"/>
                <a:ea typeface="幼圆"/>
                <a:cs typeface="幼圆"/>
                <a:sym typeface="幼圆"/>
              </a:rPr>
              <a:t>瀑布流页面的还原</a:t>
            </a:r>
          </a:p>
        </p:txBody>
      </p:sp>
      <p:sp>
        <p:nvSpPr>
          <p:cNvPr id="198" name="Shape 198"/>
          <p:cNvSpPr/>
          <p:nvPr/>
        </p:nvSpPr>
        <p:spPr>
          <a:xfrm>
            <a:off x="1751764" y="2852551"/>
            <a:ext cx="515980" cy="264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algn="ctr" defTabSz="704087">
              <a:defRPr sz="154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重点2</a:t>
            </a:r>
          </a:p>
        </p:txBody>
      </p:sp>
      <p:sp>
        <p:nvSpPr>
          <p:cNvPr id="199" name="Shape 199"/>
          <p:cNvSpPr/>
          <p:nvPr/>
        </p:nvSpPr>
        <p:spPr>
          <a:xfrm>
            <a:off x="1751764" y="3589218"/>
            <a:ext cx="515980" cy="264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algn="ctr" defTabSz="704087">
              <a:defRPr sz="154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难点1</a:t>
            </a:r>
          </a:p>
        </p:txBody>
      </p:sp>
      <p:sp>
        <p:nvSpPr>
          <p:cNvPr id="200" name="Shape 200"/>
          <p:cNvSpPr/>
          <p:nvPr/>
        </p:nvSpPr>
        <p:spPr>
          <a:xfrm>
            <a:off x="1751764" y="4325885"/>
            <a:ext cx="515980" cy="264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algn="ctr" defTabSz="704087">
              <a:defRPr sz="154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难点2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9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/>
          </p:cNvSpPr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>
            <a:lvl1pPr defTabSz="896111">
              <a:defRPr sz="3136"/>
            </a:lvl1pPr>
          </a:lstStyle>
          <a:p>
            <a:r>
              <a:rPr lang="zh-CN" altLang="en-US" dirty="0" smtClean="0"/>
              <a:t>完成目标</a:t>
            </a:r>
            <a:endParaRPr dirty="0"/>
          </a:p>
        </p:txBody>
      </p:sp>
      <p:sp>
        <p:nvSpPr>
          <p:cNvPr id="239" name="Shape 239"/>
          <p:cNvSpPr>
            <a:spLocks noGrp="1"/>
          </p:cNvSpPr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掌握</a:t>
            </a:r>
            <a:r>
              <a:rPr lang="en-US" altLang="zh-CN" dirty="0"/>
              <a:t>PC</a:t>
            </a:r>
            <a:r>
              <a:rPr lang="zh-CN" altLang="en-US" dirty="0"/>
              <a:t>端与移动端网站开发基本流程和技巧</a:t>
            </a:r>
          </a:p>
          <a:p>
            <a:r>
              <a:rPr lang="zh-CN" altLang="en-US" dirty="0"/>
              <a:t>掌握浏览器</a:t>
            </a:r>
            <a:r>
              <a:rPr lang="en-US" altLang="zh-CN" dirty="0"/>
              <a:t>/</a:t>
            </a:r>
            <a:r>
              <a:rPr lang="zh-CN" altLang="en-US" dirty="0"/>
              <a:t>服务器的交互模型</a:t>
            </a:r>
          </a:p>
          <a:p>
            <a:r>
              <a:rPr lang="zh-CN" altLang="en-US" dirty="0"/>
              <a:t>掌握项目周期与技术评估</a:t>
            </a:r>
          </a:p>
          <a:p>
            <a:r>
              <a:rPr lang="zh-CN" altLang="en-US" dirty="0"/>
              <a:t>掌握行业网站项目开发与迭代</a:t>
            </a:r>
          </a:p>
          <a:p>
            <a:r>
              <a:rPr lang="zh-CN" altLang="en-US" dirty="0"/>
              <a:t>培养良好的沟通、表达和团队协作能力</a:t>
            </a:r>
          </a:p>
          <a:p>
            <a:r>
              <a:rPr lang="zh-CN" altLang="en-US" dirty="0"/>
              <a:t>掌握快速学习方法，初步养成有竞争力的职业习惯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1072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/>
          </p:cNvSpPr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>
            <a:lvl1pPr defTabSz="896111">
              <a:defRPr sz="3136"/>
            </a:lvl1pPr>
          </a:lstStyle>
          <a:p>
            <a:r>
              <a:rPr lang="zh-CN" altLang="en-US" dirty="0" smtClean="0"/>
              <a:t>学习方法</a:t>
            </a:r>
            <a:endParaRPr dirty="0"/>
          </a:p>
        </p:txBody>
      </p:sp>
      <p:sp>
        <p:nvSpPr>
          <p:cNvPr id="239" name="Shape 239"/>
          <p:cNvSpPr>
            <a:spLocks noGrp="1"/>
          </p:cNvSpPr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综合应用所学知识点</a:t>
            </a:r>
          </a:p>
          <a:p>
            <a:r>
              <a:rPr lang="zh-CN" altLang="en-US" dirty="0"/>
              <a:t>独立思考</a:t>
            </a:r>
          </a:p>
          <a:p>
            <a:r>
              <a:rPr lang="zh-CN" altLang="en-US" dirty="0"/>
              <a:t>反复练习，重构代码</a:t>
            </a:r>
          </a:p>
          <a:p>
            <a:r>
              <a:rPr lang="zh-CN" altLang="en-US" dirty="0"/>
              <a:t>碰到问题要努力克服</a:t>
            </a:r>
          </a:p>
          <a:p>
            <a:r>
              <a:rPr lang="zh-CN" altLang="en-US" dirty="0"/>
              <a:t>查</a:t>
            </a:r>
            <a:r>
              <a:rPr lang="en-US" altLang="zh-CN" dirty="0"/>
              <a:t>API</a:t>
            </a:r>
            <a:r>
              <a:rPr lang="zh-CN" altLang="en-US" dirty="0"/>
              <a:t>，阅读</a:t>
            </a:r>
            <a:r>
              <a:rPr lang="en-US" altLang="zh-CN" dirty="0"/>
              <a:t>API</a:t>
            </a:r>
            <a:r>
              <a:rPr lang="zh-CN" altLang="en-US" dirty="0"/>
              <a:t>，解决问题</a:t>
            </a:r>
          </a:p>
          <a:p>
            <a:r>
              <a:rPr lang="zh-CN" altLang="en-US" dirty="0"/>
              <a:t>整体规划自己的每日计划</a:t>
            </a:r>
          </a:p>
          <a:p>
            <a:r>
              <a:rPr lang="zh-CN" altLang="en-US" dirty="0"/>
              <a:t>不懂先自己思考</a:t>
            </a:r>
            <a:r>
              <a:rPr lang="en-US" altLang="zh-CN" dirty="0"/>
              <a:t>-&gt;</a:t>
            </a:r>
            <a:r>
              <a:rPr lang="zh-CN" altLang="en-US" dirty="0"/>
              <a:t>周围同学交流</a:t>
            </a:r>
            <a:r>
              <a:rPr lang="en-US" altLang="zh-CN" dirty="0"/>
              <a:t>-&gt;</a:t>
            </a:r>
            <a:r>
              <a:rPr lang="zh-CN" altLang="en-US" dirty="0"/>
              <a:t>组长商讨解决方案</a:t>
            </a:r>
            <a:r>
              <a:rPr lang="en-US" altLang="zh-CN" dirty="0"/>
              <a:t>-&gt;</a:t>
            </a:r>
            <a:r>
              <a:rPr lang="zh-CN" altLang="en-US" dirty="0"/>
              <a:t>老师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436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/>
          </p:cNvSpPr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>
            <a:lvl1pPr defTabSz="896111">
              <a:defRPr sz="3136"/>
            </a:lvl1pPr>
          </a:lstStyle>
          <a:p>
            <a:r>
              <a:rPr lang="zh-CN" altLang="en-US" dirty="0" smtClean="0"/>
              <a:t>关键技术点</a:t>
            </a:r>
            <a:endParaRPr dirty="0"/>
          </a:p>
        </p:txBody>
      </p:sp>
      <p:sp>
        <p:nvSpPr>
          <p:cNvPr id="239" name="Shape 239"/>
          <p:cNvSpPr>
            <a:spLocks noGrp="1"/>
          </p:cNvSpPr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页面布局与瀑布流</a:t>
            </a:r>
          </a:p>
          <a:p>
            <a:r>
              <a:rPr lang="zh-CN" altLang="en-US" dirty="0"/>
              <a:t>熟练使用开发</a:t>
            </a:r>
            <a:r>
              <a:rPr lang="en-US" altLang="zh-CN" dirty="0"/>
              <a:t>API</a:t>
            </a:r>
          </a:p>
          <a:p>
            <a:r>
              <a:rPr lang="zh-CN" altLang="en-US" dirty="0"/>
              <a:t>各种组件（</a:t>
            </a:r>
            <a:r>
              <a:rPr lang="en-US" altLang="zh-CN" dirty="0" err="1"/>
              <a:t>swiper</a:t>
            </a:r>
            <a:r>
              <a:rPr lang="zh-CN" altLang="en-US" dirty="0"/>
              <a:t>、</a:t>
            </a:r>
            <a:r>
              <a:rPr lang="en-US" altLang="zh-CN" dirty="0" err="1"/>
              <a:t>animate.css</a:t>
            </a:r>
            <a:r>
              <a:rPr lang="zh-CN" altLang="en-US" dirty="0"/>
              <a:t>、</a:t>
            </a:r>
            <a:r>
              <a:rPr lang="en-US" altLang="zh-CN" dirty="0" err="1" smtClean="0"/>
              <a:t>touchjs</a:t>
            </a:r>
            <a:r>
              <a:rPr lang="zh-CN" altLang="en-US" dirty="0" smtClean="0"/>
              <a:t>、</a:t>
            </a:r>
            <a:r>
              <a:rPr lang="zh-CN" altLang="en-US" dirty="0" smtClean="0"/>
              <a:t>等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r>
              <a:rPr lang="zh-CN" altLang="en-US" dirty="0"/>
              <a:t>图片</a:t>
            </a:r>
            <a:r>
              <a:rPr lang="zh-CN" altLang="en-US" dirty="0" smtClean="0"/>
              <a:t>压缩</a:t>
            </a:r>
          </a:p>
          <a:p>
            <a:r>
              <a:rPr lang="zh-CN" altLang="en-US" dirty="0" smtClean="0"/>
              <a:t>拖放上传图片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1875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/>
          </p:cNvSpPr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>
            <a:lvl1pPr defTabSz="896111">
              <a:defRPr sz="3136"/>
            </a:lvl1pPr>
          </a:lstStyle>
          <a:p>
            <a:r>
              <a:rPr lang="zh-CN" altLang="en-US" dirty="0"/>
              <a:t>项目结构搭建</a:t>
            </a:r>
            <a:endParaRPr dirty="0"/>
          </a:p>
        </p:txBody>
      </p:sp>
      <p:sp>
        <p:nvSpPr>
          <p:cNvPr id="239" name="Shape 239"/>
          <p:cNvSpPr>
            <a:spLocks noGrp="1"/>
          </p:cNvSpPr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/>
          <a:p>
            <a:r>
              <a:rPr lang="cs-CZ" altLang="zh-CN" dirty="0"/>
              <a:t>CSS</a:t>
            </a:r>
            <a:r>
              <a:rPr lang="zh-CN" altLang="cs-CZ" dirty="0"/>
              <a:t>文件</a:t>
            </a:r>
          </a:p>
          <a:p>
            <a:r>
              <a:rPr lang="en-US" altLang="zh-CN" dirty="0"/>
              <a:t>JavaScript</a:t>
            </a:r>
            <a:r>
              <a:rPr lang="zh-CN" altLang="en-US" dirty="0"/>
              <a:t>文件</a:t>
            </a:r>
          </a:p>
          <a:p>
            <a:r>
              <a:rPr lang="zh-CN" altLang="en-US" dirty="0"/>
              <a:t>资源文件</a:t>
            </a:r>
          </a:p>
          <a:p>
            <a:r>
              <a:rPr lang="en-US" altLang="zh-CN" dirty="0" err="1" smtClean="0"/>
              <a:t>reset.css</a:t>
            </a:r>
            <a:endParaRPr lang="zh-CN" altLang="en-US" dirty="0" smtClean="0"/>
          </a:p>
          <a:p>
            <a:r>
              <a:rPr lang="zh-CN" altLang="en-US" dirty="0" smtClean="0"/>
              <a:t>等</a:t>
            </a: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1341912" y="724395"/>
            <a:ext cx="923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3458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/>
          </p:cNvSpPr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>
            <a:lvl1pPr defTabSz="896111">
              <a:defRPr sz="3136"/>
            </a:lvl1pPr>
          </a:lstStyle>
          <a:p>
            <a:r>
              <a:rPr lang="zh-CN" altLang="en-US" dirty="0" smtClean="0"/>
              <a:t>新知识点研究</a:t>
            </a:r>
            <a:endParaRPr dirty="0"/>
          </a:p>
        </p:txBody>
      </p:sp>
      <p:sp>
        <p:nvSpPr>
          <p:cNvPr id="239" name="Shape 239"/>
          <p:cNvSpPr>
            <a:spLocks noGrp="1"/>
          </p:cNvSpPr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网站站标实现</a:t>
            </a:r>
          </a:p>
          <a:p>
            <a:r>
              <a:rPr lang="zh-CN" altLang="en-US" dirty="0"/>
              <a:t>什么是</a:t>
            </a:r>
            <a:r>
              <a:rPr lang="en-US" altLang="zh-CN" dirty="0" err="1" smtClean="0"/>
              <a:t>reset.css</a:t>
            </a:r>
            <a:endParaRPr lang="zh-CN" altLang="en-US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H5</a:t>
            </a:r>
            <a:r>
              <a:rPr lang="zh-CN" altLang="en-US" dirty="0" smtClean="0"/>
              <a:t>中怎么拖放图片到浏览器</a:t>
            </a: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1341912" y="724395"/>
            <a:ext cx="923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9754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/>
          </p:cNvSpPr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>
            <a:lvl1pPr defTabSz="896111">
              <a:defRPr sz="3136"/>
            </a:lvl1pPr>
          </a:lstStyle>
          <a:p>
            <a:r>
              <a:rPr lang="zh-CN" altLang="en-US" dirty="0"/>
              <a:t>时间任务安排</a:t>
            </a:r>
            <a:endParaRPr dirty="0"/>
          </a:p>
        </p:txBody>
      </p:sp>
      <p:sp>
        <p:nvSpPr>
          <p:cNvPr id="239" name="Shape 239"/>
          <p:cNvSpPr>
            <a:spLocks noGrp="1"/>
          </p:cNvSpPr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工作日</a:t>
            </a:r>
            <a:r>
              <a:rPr lang="en-US" altLang="zh-CN" dirty="0"/>
              <a:t>5</a:t>
            </a:r>
            <a:r>
              <a:rPr lang="zh-CN" altLang="en-US" dirty="0"/>
              <a:t>天，周末</a:t>
            </a:r>
            <a:r>
              <a:rPr lang="en-US" altLang="zh-CN" dirty="0"/>
              <a:t>2</a:t>
            </a:r>
            <a:r>
              <a:rPr lang="zh-CN" altLang="en-US" dirty="0"/>
              <a:t>天，共</a:t>
            </a:r>
            <a:r>
              <a:rPr lang="en-US" altLang="zh-CN" dirty="0"/>
              <a:t>7</a:t>
            </a:r>
            <a:r>
              <a:rPr lang="zh-CN" altLang="en-US" dirty="0"/>
              <a:t>天</a:t>
            </a:r>
          </a:p>
          <a:p>
            <a:r>
              <a:rPr lang="zh-CN" altLang="en-US" dirty="0"/>
              <a:t>每天早上制定今天计划，晚上完成放学回家</a:t>
            </a:r>
          </a:p>
          <a:p>
            <a:r>
              <a:rPr lang="zh-CN" altLang="en-US" dirty="0"/>
              <a:t>记录问题笔记，新知识点笔记（每天）</a:t>
            </a: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1341912" y="724395"/>
            <a:ext cx="923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4254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A000120140530A99PPBG">
  <a:themeElements>
    <a:clrScheme name="A000120140530A99PPBG">
      <a:dk1>
        <a:srgbClr val="5F5F5F"/>
      </a:dk1>
      <a:lt1>
        <a:srgbClr val="FFFFFF"/>
      </a:lt1>
      <a:dk2>
        <a:srgbClr val="A7A7A7"/>
      </a:dk2>
      <a:lt2>
        <a:srgbClr val="535353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92D050"/>
      </a:accent5>
      <a:accent6>
        <a:srgbClr val="AA5ED4"/>
      </a:accent6>
      <a:hlink>
        <a:srgbClr val="0000FF"/>
      </a:hlink>
      <a:folHlink>
        <a:srgbClr val="FF00FF"/>
      </a:folHlink>
    </a:clrScheme>
    <a:fontScheme name="A000120140530A99PPBG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A000120140530A99PPB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A000120140530A99PPBG">
  <a:themeElements>
    <a:clrScheme name="A000120140530A99PPBG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92D050"/>
      </a:accent5>
      <a:accent6>
        <a:srgbClr val="AA5ED4"/>
      </a:accent6>
      <a:hlink>
        <a:srgbClr val="0000FF"/>
      </a:hlink>
      <a:folHlink>
        <a:srgbClr val="FF00FF"/>
      </a:folHlink>
    </a:clrScheme>
    <a:fontScheme name="A000120140530A99PPBG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A000120140530A99PPB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277</Words>
  <Application>Microsoft Macintosh PowerPoint</Application>
  <PresentationFormat>全屏显示(4:3)</PresentationFormat>
  <Paragraphs>82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 Black</vt:lpstr>
      <vt:lpstr>Calibri</vt:lpstr>
      <vt:lpstr>Wingdings</vt:lpstr>
      <vt:lpstr>Yuanti SC Regular</vt:lpstr>
      <vt:lpstr>微软雅黑</vt:lpstr>
      <vt:lpstr>幼圆</vt:lpstr>
      <vt:lpstr>Arial</vt:lpstr>
      <vt:lpstr>A000120140530A99PPBG</vt:lpstr>
      <vt:lpstr>PowerPoint 演示文稿</vt:lpstr>
      <vt:lpstr>PowerPoint 演示文稿</vt:lpstr>
      <vt:lpstr>本章重点与难点</vt:lpstr>
      <vt:lpstr>完成目标</vt:lpstr>
      <vt:lpstr>学习方法</vt:lpstr>
      <vt:lpstr>关键技术点</vt:lpstr>
      <vt:lpstr>项目结构搭建</vt:lpstr>
      <vt:lpstr>新知识点研究</vt:lpstr>
      <vt:lpstr>时间任务安排</vt:lpstr>
      <vt:lpstr>细心、耐心、慢慢做</vt:lpstr>
      <vt:lpstr>1.首页</vt:lpstr>
      <vt:lpstr>2.About页面</vt:lpstr>
      <vt:lpstr>2. Rendering页面</vt:lpstr>
      <vt:lpstr>4、3D Animation页面</vt:lpstr>
      <vt:lpstr>5.BIM页面</vt:lpstr>
      <vt:lpstr>6.Contact页面</vt:lpstr>
      <vt:lpstr>分组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用户</cp:lastModifiedBy>
  <cp:revision>11</cp:revision>
  <dcterms:modified xsi:type="dcterms:W3CDTF">2016-11-27T10:43:25Z</dcterms:modified>
</cp:coreProperties>
</file>