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29"/>
  </p:notesMasterIdLst>
  <p:sldIdLst>
    <p:sldId id="256" r:id="rId4"/>
    <p:sldId id="257" r:id="rId5"/>
    <p:sldId id="258" r:id="rId6"/>
    <p:sldId id="275" r:id="rId7"/>
    <p:sldId id="276" r:id="rId8"/>
    <p:sldId id="277" r:id="rId9"/>
    <p:sldId id="260" r:id="rId10"/>
    <p:sldId id="278" r:id="rId11"/>
    <p:sldId id="296" r:id="rId12"/>
    <p:sldId id="297" r:id="rId13"/>
    <p:sldId id="279" r:id="rId14"/>
    <p:sldId id="312" r:id="rId15"/>
    <p:sldId id="295" r:id="rId16"/>
    <p:sldId id="325" r:id="rId17"/>
    <p:sldId id="286" r:id="rId18"/>
    <p:sldId id="280" r:id="rId19"/>
    <p:sldId id="287" r:id="rId20"/>
    <p:sldId id="288" r:id="rId21"/>
    <p:sldId id="293" r:id="rId22"/>
    <p:sldId id="281" r:id="rId23"/>
    <p:sldId id="294" r:id="rId24"/>
    <p:sldId id="309" r:id="rId25"/>
    <p:sldId id="310" r:id="rId26"/>
    <p:sldId id="326" r:id="rId27"/>
    <p:sldId id="274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55"/>
    <p:restoredTop sz="50000"/>
  </p:normalViewPr>
  <p:slideViewPr>
    <p:cSldViewPr snapToGrid="0" snapToObjects="1">
      <p:cViewPr varScale="1">
        <p:scale>
          <a:sx n="108" d="100"/>
          <a:sy n="108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hasCustomPrompt="1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" hasCustomPrompt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>
            <a:spLocks noGrp="1"/>
          </p:cNvSpPr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180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hasCustomPrompt="1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" hasCustomPrompt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>
            <a:spLocks noGrp="1"/>
          </p:cNvSpPr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1800"/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4"/>
            <a:ext cx="8640962" cy="3037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DOM（一）</a:t>
            </a: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DOM概览/ 选取文档元素/ 节点和节点层次关系/节点属性/节点操作</a:t>
            </a:r>
          </a:p>
          <a:p>
            <a:pPr algn="ctr">
              <a:lnSpc>
                <a:spcPct val="200000"/>
              </a:lnSpc>
              <a:def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-2016-10-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主讲讲师：</a:t>
            </a:r>
            <a:r>
              <a:rPr sz="2400" b="1"/>
              <a:t>张三丰</a:t>
            </a:r>
            <a:endParaRPr sz="2400" b="1"/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  <p:bldP spid="167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获取下一个兄弟节点的兼容写法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993140"/>
            <a:ext cx="7493635" cy="56000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zh-CN" altLang="en-US" dirty="0" smtClean="0"/>
              <a:t>常见操作节点方法</a:t>
            </a:r>
            <a:endParaRPr dirty="0"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19100" y="993140"/>
            <a:ext cx="8291830" cy="5173345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342900" indent="-342900" defTabSz="877570">
              <a:lnSpc>
                <a:spcPct val="160000"/>
              </a:lnSpc>
              <a:spcBef>
                <a:spcPts val="500"/>
              </a:spcBef>
              <a:defRPr sz="1920"/>
            </a:pPr>
            <a:r>
              <a:rPr lang="zh-CN" altLang="en-US" dirty="0" smtClean="0"/>
              <a:t>操作节点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lvl="2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document.createElement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("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") 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创建新元素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dirty="0" err="1">
                <a:solidFill>
                  <a:srgbClr val="FF0000"/>
                </a:solidFill>
                <a:sym typeface="+mn-ea"/>
              </a:rPr>
              <a:t>父节点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.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appendChild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(node)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向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childNodes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末尾插入一个节点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node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dirty="0" err="1">
                <a:solidFill>
                  <a:srgbClr val="FF0000"/>
                </a:solidFill>
                <a:sym typeface="+mn-ea"/>
              </a:rPr>
              <a:t>父节点 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.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insertBefore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node,targetNode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向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targetNode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之前插入节点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node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父节点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 replaceChild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newNode,oldNode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newNode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替换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oldNode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父节点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 removeChild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(node)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移除父节点的某个子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节点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子节点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.remove()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将子节点从父节点当中移除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DOM1.cloneNode</a:t>
            </a:r>
            <a:r>
              <a:rPr lang="zh-CN" altLang="en-US" dirty="0" err="1">
                <a:solidFill>
                  <a:srgbClr val="FF0000"/>
                </a:solidFill>
                <a:sym typeface="+mn-ea"/>
              </a:rPr>
              <a:t>（）</a:t>
            </a:r>
            <a:endParaRPr lang="zh-CN" altLang="en-US" dirty="0" err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document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document.title  </a:t>
            </a:r>
            <a:r>
              <a:rPr lang="zh-CN" altLang="en-US"/>
              <a:t>返回或设置文档的标题</a:t>
            </a:r>
            <a:endParaRPr lang="zh-CN" altLang="en-US"/>
          </a:p>
          <a:p>
            <a:r>
              <a:rPr lang="en-US" altLang="zh-CN"/>
              <a:t>document.URL  </a:t>
            </a:r>
            <a:r>
              <a:rPr lang="zh-CN" altLang="en-US"/>
              <a:t>获得文档完整的</a:t>
            </a:r>
            <a:r>
              <a:rPr lang="en-US" altLang="zh-CN"/>
              <a:t>URL</a:t>
            </a:r>
            <a:endParaRPr lang="en-US" altLang="zh-CN"/>
          </a:p>
          <a:p>
            <a:r>
              <a:rPr lang="en-US" altLang="zh-CN"/>
              <a:t>document.domain  </a:t>
            </a:r>
            <a:r>
              <a:rPr lang="zh-CN" altLang="en-US"/>
              <a:t>获得文档的域名</a:t>
            </a:r>
            <a:endParaRPr lang="zh-CN" altLang="en-US"/>
          </a:p>
          <a:p>
            <a:r>
              <a:rPr lang="en-US" altLang="zh-CN"/>
              <a:t>document.write( )  </a:t>
            </a:r>
            <a:r>
              <a:rPr lang="zh-CN" altLang="en-US"/>
              <a:t>向文档写入内容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节点操作练习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140" y="1371600"/>
            <a:ext cx="3767455" cy="43573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节点操作练习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2524760"/>
            <a:ext cx="5674360" cy="2865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1510" y="1234440"/>
            <a:ext cx="8031480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将如下数据展示到页面上（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id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放在标签属性当中，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name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和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age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展示到页面上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）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zh-CN" altLang="en-US" dirty="0" smtClean="0"/>
              <a:t>常见操作节点方法</a:t>
            </a:r>
            <a:endParaRPr dirty="0"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19100" y="1103630"/>
            <a:ext cx="8291830" cy="5031105"/>
          </a:xfrm>
          <a:prstGeom prst="rect">
            <a:avLst/>
          </a:prstGeom>
        </p:spPr>
        <p:txBody>
          <a:bodyPr>
            <a:normAutofit fontScale="65000" lnSpcReduction="20000"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查找方法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10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document.getElementById</a:t>
            </a:r>
            <a:r>
              <a:rPr lang="en-US" altLang="zh-CN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('');</a:t>
            </a:r>
            <a:endParaRPr lang="en-US" altLang="zh-CN" sz="21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10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document.getElementsByTagName</a:t>
            </a:r>
            <a:r>
              <a:rPr lang="en-US" altLang="zh-CN" sz="21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(‘’);</a:t>
            </a:r>
            <a:endParaRPr lang="zh-CN" altLang="en-US" sz="2100" dirty="0" smtClean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/>
            <a:r>
              <a:rPr lang="en-US" altLang="zh-CN" sz="2100" dirty="0" err="1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document.getElementsByName</a:t>
            </a:r>
            <a:r>
              <a:rPr lang="en-US" altLang="zh-CN" sz="2100" dirty="0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(‘’);</a:t>
            </a:r>
            <a:endParaRPr lang="en-US" altLang="zh-CN" sz="2100" dirty="0" smtClean="0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lvl="2"/>
            <a:r>
              <a:rPr lang="en-US" altLang="zh-CN" sz="2100" dirty="0" err="1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document.getElementsByClassName</a:t>
            </a:r>
            <a:r>
              <a:rPr lang="en-US" altLang="zh-CN" sz="2100" dirty="0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(‘’);</a:t>
            </a:r>
            <a:r>
              <a:rPr lang="zh-CN" altLang="en-US" sz="2100" dirty="0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（新）</a:t>
            </a:r>
            <a:endParaRPr lang="en-US" altLang="zh-CN" sz="2100" dirty="0" smtClean="0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lvl="2"/>
            <a:r>
              <a:rPr lang="en-US" altLang="zh-CN" sz="2100" dirty="0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document.querySelector( )(</a:t>
            </a:r>
            <a:r>
              <a:rPr lang="zh-CN" altLang="en-US" sz="2100" dirty="0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新</a:t>
            </a:r>
            <a:r>
              <a:rPr lang="en-US" altLang="zh-CN" sz="2100" dirty="0" smtClean="0">
                <a:solidFill>
                  <a:schemeClr val="tx1">
                    <a:lumMod val="75000"/>
                  </a:schemeClr>
                </a:solidFill>
                <a:sym typeface="+mn-ea"/>
              </a:rPr>
              <a:t>)</a:t>
            </a:r>
            <a:endParaRPr lang="en-US" altLang="zh-CN" sz="2100" dirty="0" smtClean="0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 lvl="2"/>
            <a:r>
              <a:rPr lang="en-US" altLang="zh-CN" sz="21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document.querySelectorAll( )</a:t>
            </a:r>
            <a:r>
              <a:rPr lang="zh-CN" altLang="en-US" sz="21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（新）</a:t>
            </a:r>
            <a:endParaRPr lang="zh-CN" altLang="en-US" sz="2100" dirty="0" smtClean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/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注意：带有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标识符的只在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IE8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（含）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可以使用</a:t>
            </a:r>
            <a:endParaRPr lang="zh-CN" altLang="en-US" sz="24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1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DOM1.cloneNode</a:t>
            </a:r>
            <a:r>
              <a:rPr lang="en-US" altLang="zh-CN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1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en-US" altLang="zh-CN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 : </a:t>
            </a:r>
            <a:r>
              <a:rPr lang="zh-CN" altLang="en-US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复制一个节点</a:t>
            </a:r>
            <a:endParaRPr lang="en-US" altLang="zh-CN" sz="21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1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：深复制，复制节点及其整个子节点树</a:t>
            </a:r>
            <a:endParaRPr lang="en-US" altLang="zh-CN" sz="21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sz="21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 </a:t>
            </a:r>
            <a:r>
              <a:rPr lang="en-US" altLang="zh-CN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浅复制，只复制节点本身</a:t>
            </a:r>
            <a:r>
              <a:rPr lang="zh-CN" altLang="en-US" sz="21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100" dirty="0" smtClean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注意：</a:t>
            </a:r>
            <a:r>
              <a:rPr lang="en-US" altLang="zh-CN" sz="21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cloneNode</a:t>
            </a:r>
            <a:r>
              <a:rPr lang="zh-CN" altLang="en-US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（）方法不会复制添加到</a:t>
            </a:r>
            <a:r>
              <a:rPr lang="en-US" altLang="zh-CN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节点中的</a:t>
            </a:r>
            <a:r>
              <a:rPr lang="en-US" altLang="zh-CN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1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属性，例如事件处理程序等。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2" indent="0">
              <a:buNone/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zh-CN" altLang="en-US" dirty="0">
                <a:ea typeface="微软雅黑" panose="020B0503020204020204" charset="-122"/>
              </a:rPr>
              <a:t>属性常见操作方法</a:t>
            </a:r>
            <a:endParaRPr dirty="0"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getAttribute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(name)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：获取节点上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属性的值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setAttribute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name,value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：设置节点上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属性的值为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removeAttribute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(name)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：删除节点上的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877570">
              <a:lnSpc>
                <a:spcPct val="160000"/>
              </a:lnSpc>
              <a:spcBef>
                <a:spcPts val="500"/>
              </a:spcBef>
              <a:buSzTx/>
              <a:buNone/>
              <a:defRPr sz="1920"/>
            </a:pPr>
            <a:endParaRPr dirty="0"/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思考：如何创建一个新的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div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元素，设置其属性，并将其添加到文档的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&lt;body&gt;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元素中，又如何把它移除？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zh-CN" altLang="en-US" dirty="0">
                <a:ea typeface="微软雅黑" panose="020B0503020204020204" charset="-122"/>
              </a:rPr>
              <a:t>属性常见操作方法</a:t>
            </a:r>
            <a:endParaRPr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42" y="1089025"/>
            <a:ext cx="6615113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zh-CN" altLang="en-US" dirty="0" smtClean="0"/>
              <a:t>获取计算后的样式</a:t>
            </a:r>
            <a:endParaRPr dirty="0"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 err="1">
                <a:latin typeface="微软雅黑" panose="020B0503020204020204" charset="-122"/>
                <a:ea typeface="微软雅黑" panose="020B0503020204020204" charset="-122"/>
              </a:rPr>
              <a:t>currentStyle</a:t>
            </a:r>
            <a:endParaRPr lang="en-US" altLang="zh-CN" sz="2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sz="19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所支持的获取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非行间样式</a:t>
            </a:r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的方法</a:t>
            </a:r>
            <a:endParaRPr lang="zh-CN" altLang="en-US" sz="19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用法：对象.currentStyle.样式名</a:t>
            </a:r>
            <a:endParaRPr lang="zh-CN" altLang="en-US" sz="19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例：oDiv.currentStyle.width</a:t>
            </a:r>
            <a:endParaRPr lang="zh-CN" altLang="en-US" sz="19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877570">
              <a:lnSpc>
                <a:spcPct val="160000"/>
              </a:lnSpc>
              <a:spcBef>
                <a:spcPts val="500"/>
              </a:spcBef>
              <a:buSzTx/>
              <a:buNone/>
              <a:defRPr sz="1920"/>
            </a:pPr>
            <a:endParaRPr dirty="0"/>
          </a:p>
          <a:p>
            <a:r>
              <a:rPr lang="en-US" altLang="zh-CN" sz="2200" dirty="0" err="1" smtClean="0">
                <a:latin typeface="微软雅黑" panose="020B0503020204020204" charset="-122"/>
                <a:ea typeface="微软雅黑" panose="020B0503020204020204" charset="-122"/>
              </a:rPr>
              <a:t>getComputedStyle</a:t>
            </a:r>
            <a:endParaRPr lang="zh-CN" altLang="en-US" sz="2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非ie所支持的获取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非行间样式</a:t>
            </a:r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的方法</a:t>
            </a:r>
            <a:endParaRPr lang="zh-CN" altLang="en-US" sz="19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用法：getComputedStyle(对象，伪类).样式名</a:t>
            </a:r>
            <a:endParaRPr lang="zh-CN" altLang="en-US" sz="19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sz="1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例：getComputedStyle(oDiv,null).color</a:t>
            </a:r>
            <a:endParaRPr lang="zh-CN" altLang="en-US" sz="19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获取计算后的样式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800" b="1"/>
              <a:t>兼容性写法</a:t>
            </a:r>
            <a:endParaRPr lang="zh-CN" altLang="en-US" sz="2800" b="1"/>
          </a:p>
          <a:p>
            <a:pPr marL="0" indent="0">
              <a:buNone/>
            </a:pPr>
            <a:r>
              <a:rPr lang="zh-CN" altLang="en-US"/>
              <a:t>function getStyle(obj, name)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if(obj.currentStyle)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return obj.currentStyle[name];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} else {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return  getComputedStyle(obj, false)[name];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}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4" name="Shape 174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3</a:t>
            </a:r>
          </a:p>
        </p:txBody>
      </p:sp>
      <p:sp>
        <p:nvSpPr>
          <p:cNvPr id="175" name="Shape 175"/>
          <p:cNvSpPr/>
          <p:nvPr/>
        </p:nvSpPr>
        <p:spPr>
          <a:xfrm>
            <a:off x="2339751" y="2780753"/>
            <a:ext cx="4270376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DOM（一）</a:t>
            </a:r>
          </a:p>
        </p:txBody>
      </p:sp>
      <p:sp>
        <p:nvSpPr>
          <p:cNvPr id="176" name="Shape 176"/>
          <p:cNvSpPr/>
          <p:nvPr/>
        </p:nvSpPr>
        <p:spPr>
          <a:xfrm>
            <a:off x="5011737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9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zh-CN" altLang="en-US" dirty="0" smtClean="0"/>
              <a:t>课程总结</a:t>
            </a:r>
            <a:endParaRPr dirty="0"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理解包含不同层次节点的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DOM</a:t>
            </a:r>
            <a:endParaRPr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常见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节点操作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添加、删除、替换、遍历（增删改查</a:t>
            </a:r>
            <a:r>
              <a:rPr lang="zh-CN" altLang="en-US" sz="18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常见操作方法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latinLnBrk="1">
              <a:spcAft>
                <a:spcPts val="600"/>
              </a:spcAft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获取节点上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属性：</a:t>
            </a:r>
            <a:r>
              <a:rPr lang="en-US" altLang="zh-CN" sz="18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getAttribute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(name)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latinLnBrk="1">
              <a:spcAft>
                <a:spcPts val="600"/>
              </a:spcAft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设置节点上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属性为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setAttribute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8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name,value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latinLnBrk="1">
              <a:spcAft>
                <a:spcPts val="600"/>
              </a:spcAft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删除节点上的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属性：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removeAttribute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(name)</a:t>
            </a:r>
            <a:endParaRPr lang="en-US" altLang="zh-CN" sz="18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535" y="518795"/>
            <a:ext cx="5491480" cy="53378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731520"/>
            <a:ext cx="8331200" cy="2995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112895"/>
            <a:ext cx="5390515" cy="385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737100"/>
            <a:ext cx="4752340" cy="1447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555" y="702310"/>
            <a:ext cx="5651500" cy="43700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0" y="1843405"/>
            <a:ext cx="5607685" cy="3549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3995" y="750570"/>
            <a:ext cx="716470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在输入框敲回车添加任务，点击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all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按钮显示全部任务，点击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Active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按钮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显示激活状态的任务，点击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Complete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按钮显示已完成的任务，勾选的任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务可以删除，点击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Clear completed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按钮删除全部任务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本章重点与难点</a:t>
            </a:r>
          </a:p>
        </p:txBody>
      </p:sp>
      <p:sp>
        <p:nvSpPr>
          <p:cNvPr id="181" name="Shape 181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186" name="Shape 186"/>
          <p:cNvSpPr/>
          <p:nvPr/>
        </p:nvSpPr>
        <p:spPr>
          <a:xfrm>
            <a:off x="1835696" y="3854630"/>
            <a:ext cx="1082053" cy="88519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节点操作</a:t>
            </a:r>
          </a:p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常用方法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3850221" y="2537001"/>
            <a:ext cx="1152129" cy="1152129"/>
            <a:chOff x="0" y="0"/>
            <a:chExt cx="1152128" cy="1152128"/>
          </a:xfrm>
        </p:grpSpPr>
        <p:sp>
          <p:nvSpPr>
            <p:cNvPr id="187" name="Shape 187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90" name="Shape 190"/>
          <p:cNvSpPr/>
          <p:nvPr/>
        </p:nvSpPr>
        <p:spPr>
          <a:xfrm>
            <a:off x="4028728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191" name="Shape 191"/>
          <p:cNvSpPr/>
          <p:nvPr/>
        </p:nvSpPr>
        <p:spPr>
          <a:xfrm>
            <a:off x="3905796" y="3854631"/>
            <a:ext cx="1082053" cy="88519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属性操作</a:t>
            </a:r>
          </a:p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常用方法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192" name="Shape 19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难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难点</a:t>
            </a:r>
          </a:p>
        </p:txBody>
      </p:sp>
      <p:sp>
        <p:nvSpPr>
          <p:cNvPr id="196" name="Shape 196"/>
          <p:cNvSpPr/>
          <p:nvPr/>
        </p:nvSpPr>
        <p:spPr>
          <a:xfrm>
            <a:off x="5925096" y="3854630"/>
            <a:ext cx="1082053" cy="88519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节点操作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常用方法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dirty="0" smtClean="0"/>
              <a:t>1、DOM概览</a:t>
            </a:r>
            <a:endParaRPr dirty="0"/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5" indent="-357505">
              <a:lnSpc>
                <a:spcPct val="160000"/>
              </a:lnSpc>
              <a:defRPr sz="1800"/>
            </a:pPr>
            <a:r>
              <a:rPr dirty="0" smtClean="0"/>
              <a:t>Document Object Model（文档对象模型）</a:t>
            </a:r>
            <a:endParaRPr dirty="0" smtClean="0"/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dirty="0" smtClean="0"/>
              <a:t>DOM是针对HTML文档的一个API（Application Programming Interface应用程序编程接口）。</a:t>
            </a:r>
            <a:endParaRPr dirty="0" smtClean="0"/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dirty="0" smtClean="0"/>
              <a:t>HTML DOM 定义了访问和操作HTML文档的标准方法。</a:t>
            </a:r>
            <a:endParaRPr dirty="0" smtClean="0"/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dirty="0" smtClean="0"/>
              <a:t>DOM描绘了一个层次化的节点树，允许开发人员添加、移除和修改页面的某一部分。</a:t>
            </a:r>
            <a:endParaRPr dirty="0" smtClean="0"/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r>
              <a:rPr dirty="0" smtClean="0"/>
              <a:t>要改变页面的某个东西，JavaScript 就需要获得对 HTML 文档中元素进行访问的入口。这个入口，连同对 HTML 元素进行添加、移动、改变或移除的方法和属性，都是通过文档对象模型来获得的（DOM）。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DOM</a:t>
            </a:r>
            <a:endParaRPr dirty="0"/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5" indent="-357505">
              <a:lnSpc>
                <a:spcPct val="160000"/>
              </a:lnSpc>
              <a:defRPr sz="1800"/>
            </a:pPr>
            <a:r>
              <a:rPr dirty="0" smtClean="0"/>
              <a:t>Document Object Model（文档对象模型）</a:t>
            </a:r>
            <a:endParaRPr dirty="0" smtClean="0"/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Char char="•"/>
              <a:defRPr sz="1600">
                <a:solidFill>
                  <a:srgbClr val="5F5F5F"/>
                </a:solidFill>
              </a:defRPr>
            </a:pP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是针对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文档的一个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（应用程序编程接口）。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描绘了一个层次化的节点树，允许开发人员添加、移除和修改页面的某一部分。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Char char="•"/>
              <a:defRPr sz="1600">
                <a:solidFill>
                  <a:srgbClr val="5F5F5F"/>
                </a:solidFill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DOM的作用是将网页元素转为一个javascript对象，从而可以使用javascript对网页进行各种操作(比如增删内容)。浏览器会根据DOM模型，将HTML文档解析成一系列的节点，再由这些节点组成一个树状结构。DOM的最小组成单位叫做节点(node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buChar char="•"/>
              <a:defRPr sz="1600">
                <a:solidFill>
                  <a:srgbClr val="5F5F5F"/>
                </a:solidFill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600">
                <a:solidFill>
                  <a:srgbClr val="5F5F5F"/>
                </a:solidFill>
              </a:defRPr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41" y="1128156"/>
            <a:ext cx="5238915" cy="469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dirty="0" smtClean="0"/>
              <a:t>节点类型</a:t>
            </a:r>
            <a:endParaRPr dirty="0"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标签属于节点的一种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节点是包含了标签、注释、文本、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doctype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等在内的多种组合。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defTabSz="877570">
              <a:lnSpc>
                <a:spcPct val="160000"/>
              </a:lnSpc>
              <a:spcBef>
                <a:spcPts val="500"/>
              </a:spcBef>
              <a:defRPr sz="1920"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nodeType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属性，用于表明节点的类型。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SzPct val="10800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标签节点：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可以使用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nodeName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查看标签名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+mn-ea"/>
              </a:rPr>
              <a:t>oDiv</a:t>
            </a:r>
            <a:r>
              <a:rPr lang="en-US" altLang="zh-CN" dirty="0">
                <a:sym typeface="+mn-ea"/>
              </a:rPr>
              <a:t>.nodeType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)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Wingdings" panose="05000000000000000000" pitchFamily="2" charset="2"/>
            </a:endParaRPr>
          </a:p>
          <a:p>
            <a:pPr lvl="1" indent="0">
              <a:buSzPct val="10800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文本节点：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（oDiv.firstChild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.nodeType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SzPct val="10800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注释节点：８（oDiv.firstChild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.nodeType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0">
              <a:buSzPct val="108000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文档碎片节点：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153795" lvl="2" indent="-342900" defTabSz="877570">
              <a:lnSpc>
                <a:spcPct val="160000"/>
              </a:lnSpc>
              <a:spcBef>
                <a:spcPts val="500"/>
              </a:spcBef>
              <a:defRPr sz="1920"/>
            </a:pP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5053330"/>
            <a:ext cx="5974715" cy="1325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rPr dirty="0" smtClean="0"/>
              <a:t>节点</a:t>
            </a:r>
            <a:r>
              <a:rPr lang="zh-CN" altLang="en-US" dirty="0" smtClean="0"/>
              <a:t>关系</a:t>
            </a:r>
            <a:endParaRPr dirty="0"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nodeName : </a:t>
            </a:r>
            <a:r>
              <a:rPr lang="zh-CN" altLang="en-US" sz="1800" dirty="0" err="1">
                <a:latin typeface="微软雅黑" panose="020B0503020204020204" charset="-122"/>
                <a:ea typeface="微软雅黑" panose="020B0503020204020204" charset="-122"/>
              </a:rPr>
              <a:t>节点的名字</a:t>
            </a:r>
            <a:endParaRPr lang="zh-CN" altLang="en-US" sz="1800" dirty="0" err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childNodes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：所有子节点（包括空格和换行）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children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：所有是标签类型的子节点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nextSibling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：下一个兄弟节点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previousSibling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：上一个兄弟节点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parentNode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：父节点</a:t>
            </a: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firstChild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: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第一个子节点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lastChild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：最后一个子节点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注意：dom将元素后的换行也看成一个元素（TextNode），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childNodes,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nextSibling，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previousSibling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指向该TextNode元素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而不是下面的兄弟元素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defTabSz="877570">
              <a:lnSpc>
                <a:spcPct val="160000"/>
              </a:lnSpc>
              <a:spcBef>
                <a:spcPts val="500"/>
              </a:spcBef>
              <a:defRPr sz="192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mtClean="0">
                <a:sym typeface="+mn-ea"/>
              </a:rPr>
              <a:t>节点</a:t>
            </a:r>
            <a:r>
              <a:rPr lang="zh-CN" altLang="en-US" dirty="0" smtClean="0">
                <a:sym typeface="+mn-ea"/>
              </a:rPr>
              <a:t>关系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firstElementChild,</a:t>
            </a:r>
            <a:endParaRPr lang="zh-CN" altLang="en-US"/>
          </a:p>
          <a:p>
            <a:r>
              <a:rPr lang="zh-CN" altLang="en-US"/>
              <a:t>lastElementChild,</a:t>
            </a:r>
            <a:endParaRPr lang="zh-CN" altLang="en-US"/>
          </a:p>
          <a:p>
            <a:r>
              <a:rPr lang="zh-CN" altLang="en-US"/>
              <a:t>nextElementSibling,</a:t>
            </a:r>
            <a:endParaRPr lang="zh-CN" altLang="en-US"/>
          </a:p>
          <a:p>
            <a:r>
              <a:rPr lang="zh-CN" altLang="en-US"/>
              <a:t>previousElementSibling</a:t>
            </a:r>
            <a:endParaRPr lang="zh-CN" altLang="en-US"/>
          </a:p>
          <a:p>
            <a:r>
              <a:rPr lang="en-US" altLang="zh-CN"/>
              <a:t>IE6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不兼容以上属性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2793</Words>
  <Application>WPS 演示</Application>
  <PresentationFormat>全屏显示(4:3)</PresentationFormat>
  <Paragraphs>189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Wingdings</vt:lpstr>
      <vt:lpstr>幼圆</vt:lpstr>
      <vt:lpstr>Arial Black</vt:lpstr>
      <vt:lpstr>方正超粗黑简体</vt:lpstr>
      <vt:lpstr>Arial</vt:lpstr>
      <vt:lpstr>Arial Unicode MS</vt:lpstr>
      <vt:lpstr>黑体</vt:lpstr>
      <vt:lpstr>A000120140530A99PPBG</vt:lpstr>
      <vt:lpstr>1_A000120140530A99PPBG</vt:lpstr>
      <vt:lpstr>PowerPoint 演示文稿</vt:lpstr>
      <vt:lpstr>PowerPoint 演示文稿</vt:lpstr>
      <vt:lpstr>PowerPoint 演示文稿</vt:lpstr>
      <vt:lpstr>1、DOM概览</vt:lpstr>
      <vt:lpstr>什么是DOM</vt:lpstr>
      <vt:lpstr>DOM树</vt:lpstr>
      <vt:lpstr>节点类型</vt:lpstr>
      <vt:lpstr>节点关系</vt:lpstr>
      <vt:lpstr>节点关系</vt:lpstr>
      <vt:lpstr>获取下一个兄弟节点的兼容写法</vt:lpstr>
      <vt:lpstr>常见操作节点方法</vt:lpstr>
      <vt:lpstr>document对象</vt:lpstr>
      <vt:lpstr>节点操作练习</vt:lpstr>
      <vt:lpstr>节点操作练习</vt:lpstr>
      <vt:lpstr>常见操作节点方法</vt:lpstr>
      <vt:lpstr>属性常见操作方法</vt:lpstr>
      <vt:lpstr>属性常见操作方法</vt:lpstr>
      <vt:lpstr>获取计算后的样式</vt:lpstr>
      <vt:lpstr>获取计算后的样式</vt:lpstr>
      <vt:lpstr>课程总结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61</cp:revision>
  <dcterms:created xsi:type="dcterms:W3CDTF">2017-05-20T11:35:00Z</dcterms:created>
  <dcterms:modified xsi:type="dcterms:W3CDTF">2018-03-23T06:18:04Z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