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-1" y="6445250"/>
            <a:ext cx="1691682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0" y="-4745"/>
            <a:ext cx="9144001" cy="163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8940" y="21600"/>
                </a:lnTo>
                <a:lnTo>
                  <a:pt x="8894" y="20109"/>
                </a:lnTo>
                <a:cubicBezTo>
                  <a:pt x="8637" y="16043"/>
                  <a:pt x="7524" y="12984"/>
                  <a:pt x="6191" y="12984"/>
                </a:cubicBezTo>
                <a:cubicBezTo>
                  <a:pt x="4858" y="12984"/>
                  <a:pt x="3746" y="16043"/>
                  <a:pt x="3488" y="20109"/>
                </a:cubicBezTo>
                <a:lnTo>
                  <a:pt x="34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5203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Shape 22"/>
          <p:cNvSpPr/>
          <p:nvPr>
            <p:ph type="title" hasCustomPrompt="1"/>
          </p:nvPr>
        </p:nvSpPr>
        <p:spPr>
          <a:xfrm>
            <a:off x="3767689" y="2882950"/>
            <a:ext cx="4525411" cy="13180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t>单击此处添加您的标题文字</a:t>
            </a:r>
          </a:p>
        </p:txBody>
      </p:sp>
      <p:sp>
        <p:nvSpPr>
          <p:cNvPr id="23" name="Shape 23"/>
          <p:cNvSpPr/>
          <p:nvPr>
            <p:ph type="body" sz="quarter" idx="1" hasCustomPrompt="1"/>
          </p:nvPr>
        </p:nvSpPr>
        <p:spPr>
          <a:xfrm>
            <a:off x="3767687" y="4270838"/>
            <a:ext cx="4525413" cy="467212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FontTx/>
              <a:buNone/>
              <a:defRPr sz="1800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24" name="Shape 24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-2" y="6445250"/>
            <a:ext cx="1619676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0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4" cy="4363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1" name="Shape 151"/>
          <p:cNvSpPr/>
          <p:nvPr>
            <p:ph type="title" hasCustomPrompt="1"/>
          </p:nvPr>
        </p:nvSpPr>
        <p:spPr>
          <a:xfrm>
            <a:off x="425977" y="339792"/>
            <a:ext cx="8292046" cy="6535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2" name="Shape 152"/>
          <p:cNvSpPr/>
          <p:nvPr>
            <p:ph type="body" idx="1" hasCustomPrompt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>
            <a:lvl2pPr marL="357505" indent="-357505"/>
            <a:lvl4pPr marL="1697990" indent="-32639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-2" y="6445250"/>
            <a:ext cx="1619676" cy="412750"/>
            <a:chOff x="0" y="0"/>
            <a:chExt cx="1619675" cy="412750"/>
          </a:xfrm>
        </p:grpSpPr>
        <p:sp>
          <p:nvSpPr>
            <p:cNvPr id="153" name="Shape 153"/>
            <p:cNvSpPr/>
            <p:nvPr/>
          </p:nvSpPr>
          <p:spPr>
            <a:xfrm>
              <a:off x="-1" y="0"/>
              <a:ext cx="1619676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>
              <a:off x="-1" y="20955"/>
              <a:ext cx="161967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156" name="Shape 156"/>
          <p:cNvSpPr/>
          <p:nvPr>
            <p:ph type="sldNum" sz="quarter" idx="2"/>
          </p:nvPr>
        </p:nvSpPr>
        <p:spPr>
          <a:xfrm>
            <a:off x="8251369" y="6404294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48" name="Shape 4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课堂练习</a:t>
              </a:r>
            </a:p>
          </p:txBody>
        </p:sp>
      </p:grp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97510" indent="-397510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64" name="Shape 64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592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代码实现</a:t>
              </a:r>
            </a:p>
          </p:txBody>
        </p:sp>
      </p:grp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7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57505" indent="-357505"/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0" name="Shape 80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FF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81" name="Shape 81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课后作业</a:t>
              </a:r>
            </a:p>
          </p:txBody>
        </p:sp>
      </p:grp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 hasCustomPrompt="1"/>
          </p:nvPr>
        </p:nvSpPr>
        <p:spPr>
          <a:xfrm>
            <a:off x="1574005" y="2108199"/>
            <a:ext cx="5995989" cy="1235076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5F5F5F"/>
                </a:solidFill>
              </a:defRPr>
            </a:lvl1pPr>
          </a:lstStyle>
          <a:p>
            <a:r>
              <a:t>此处添加您的标题</a:t>
            </a:r>
          </a:p>
        </p:txBody>
      </p:sp>
      <p:sp>
        <p:nvSpPr>
          <p:cNvPr id="91" name="Shape 91"/>
          <p:cNvSpPr/>
          <p:nvPr>
            <p:ph type="body" sz="quarter" idx="1" hasCustomPrompt="1"/>
          </p:nvPr>
        </p:nvSpPr>
        <p:spPr>
          <a:xfrm>
            <a:off x="1619671" y="3400423"/>
            <a:ext cx="5904658" cy="67664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t>单击此处添加您的副标题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0" name="Shape 100"/>
          <p:cNvSpPr/>
          <p:nvPr>
            <p:ph type="body" sz="half" idx="1"/>
          </p:nvPr>
        </p:nvSpPr>
        <p:spPr>
          <a:xfrm>
            <a:off x="1049867" y="1244600"/>
            <a:ext cx="3810001" cy="4932363"/>
          </a:xfrm>
          <a:prstGeom prst="rect">
            <a:avLst/>
          </a:prstGeom>
        </p:spPr>
        <p:txBody>
          <a:bodyPr/>
          <a:lstStyle>
            <a:lvl1pPr marL="357505" indent="-357505">
              <a:defRPr sz="2400"/>
            </a:lvl1pPr>
            <a:lvl2pPr marL="535940" indent="-535940">
              <a:defRPr sz="2400"/>
            </a:lvl2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727199" y="118531"/>
            <a:ext cx="6984077" cy="717023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824576" y="1376362"/>
            <a:ext cx="3868340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8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10" name="Shape 110"/>
          <p:cNvSpPr/>
          <p:nvPr>
            <p:ph type="body" sz="quarter" idx="13"/>
          </p:nvPr>
        </p:nvSpPr>
        <p:spPr>
          <a:xfrm>
            <a:off x="4823883" y="1376362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800" b="1"/>
            </a:pP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-1" y="6445250"/>
            <a:ext cx="1619674" cy="419100"/>
          </a:xfrm>
          <a:prstGeom prst="rect">
            <a:avLst/>
          </a:prstGeom>
          <a:solidFill>
            <a:srgbClr val="1314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image1.png" descr="E:\0-ly\20160301积云课件35G\03-广告设计\积云标志透明\标志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3927" y="5923203"/>
            <a:ext cx="1368153" cy="4363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425977" y="339793"/>
            <a:ext cx="8292046" cy="653554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1" y="6445250"/>
            <a:ext cx="1619674" cy="412750"/>
            <a:chOff x="0" y="0"/>
            <a:chExt cx="1619672" cy="412750"/>
          </a:xfrm>
        </p:grpSpPr>
        <p:sp>
          <p:nvSpPr>
            <p:cNvPr id="8" name="Shape 8"/>
            <p:cNvSpPr/>
            <p:nvPr/>
          </p:nvSpPr>
          <p:spPr>
            <a:xfrm>
              <a:off x="-1" y="0"/>
              <a:ext cx="1619674" cy="412750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-1" y="20955"/>
              <a:ext cx="161967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知识详解</a:t>
              </a:r>
            </a:p>
          </p:txBody>
        </p:sp>
      </p:grpSp>
      <p:sp>
        <p:nvSpPr>
          <p:cNvPr id="11" name="Shape 11"/>
          <p:cNvSpPr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B9B9B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ln>
            <a:noFill/>
          </a:ln>
          <a:solidFill>
            <a:srgbClr val="0070C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57505" marR="0" indent="-357505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/>
        <a:buChar char="●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47040" marR="0" indent="-44704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 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68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97990" marR="0" indent="-32639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0828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400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72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44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11600" marR="0" indent="-254000" algn="just" defTabSz="914400" rtl="0" latinLnBrk="0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/>
        <a:buChar char="•"/>
        <a:defRPr sz="2000" b="0" i="0" u="none" strike="noStrike" cap="none" spc="0" baseline="0">
          <a:ln>
            <a:noFill/>
          </a:ln>
          <a:solidFill>
            <a:schemeClr val="accent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331639" y="620687"/>
            <a:ext cx="2520282" cy="2520282"/>
          </a:xfrm>
          <a:prstGeom prst="ellipse">
            <a:avLst/>
          </a:prstGeom>
          <a:solidFill>
            <a:srgbClr val="FCF8E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51519" y="2204864"/>
            <a:ext cx="8640962" cy="3037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200000"/>
              </a:lnSpc>
              <a:defRPr sz="5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DOM（二）</a:t>
            </a:r>
          </a:p>
          <a:p>
            <a:pPr algn="ctr">
              <a:lnSpc>
                <a:spcPct val="200000"/>
              </a:lnSpc>
              <a:defRPr sz="2000">
                <a:solidFill>
                  <a:srgbClr val="49721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文档坐标和视口坐标/元素偏移和大小/案例</a:t>
            </a:r>
          </a:p>
          <a:p>
            <a:pPr algn="ctr">
              <a:lnSpc>
                <a:spcPct val="200000"/>
              </a:lnSpc>
              <a:defRPr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-2016-10-</a:t>
            </a:r>
          </a:p>
        </p:txBody>
      </p:sp>
      <p:sp>
        <p:nvSpPr>
          <p:cNvPr id="167" name="Shape 167"/>
          <p:cNvSpPr/>
          <p:nvPr/>
        </p:nvSpPr>
        <p:spPr>
          <a:xfrm>
            <a:off x="6228184" y="1031135"/>
            <a:ext cx="2880321" cy="510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1400" spc="6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主讲讲师：</a:t>
            </a:r>
            <a:r>
              <a:rPr sz="2400" b="1"/>
              <a:t>张三丰</a:t>
            </a:r>
            <a:endParaRPr sz="2400" b="1"/>
          </a:p>
        </p:txBody>
      </p:sp>
      <p:pic>
        <p:nvPicPr>
          <p:cNvPr id="168" name="image2.png" descr="E:\0-ly\20160301积云课件35G\03-广告设计\积云标志透明\标志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259" y="1052736"/>
            <a:ext cx="1377597" cy="10637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3851919" y="6551765"/>
            <a:ext cx="18002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讲师Emaill：123456@qq.com</a:t>
            </a:r>
          </a:p>
        </p:txBody>
      </p:sp>
    </p:spTree>
  </p:cSld>
  <p:clrMapOvr>
    <a:masterClrMapping/>
  </p:clrMapOvr>
  <p:transition spd="med" advClick="0" advTm="200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  <p:bldP spid="167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跟随页面滚动的侧边栏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0575" y="1586230"/>
            <a:ext cx="1695450" cy="3685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705" y="1800225"/>
            <a:ext cx="350710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滚动条滚动，侧边栏也随之滚动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3591111" y="2729228"/>
            <a:ext cx="1961780" cy="726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600"/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2149474" y="1921916"/>
            <a:ext cx="4900614" cy="1801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01" y="0"/>
                </a:moveTo>
                <a:lnTo>
                  <a:pt x="21600" y="0"/>
                </a:lnTo>
                <a:lnTo>
                  <a:pt x="21600" y="12090"/>
                </a:lnTo>
                <a:lnTo>
                  <a:pt x="16744" y="21600"/>
                </a:lnTo>
                <a:lnTo>
                  <a:pt x="0" y="21600"/>
                </a:lnTo>
                <a:lnTo>
                  <a:pt x="0" y="959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1646238" y="1556791"/>
            <a:ext cx="2103437" cy="1517652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3" name="Shape 173"/>
          <p:cNvSpPr/>
          <p:nvPr/>
        </p:nvSpPr>
        <p:spPr>
          <a:xfrm flipH="1">
            <a:off x="5403850" y="2590253"/>
            <a:ext cx="2103439" cy="1517651"/>
          </a:xfrm>
          <a:prstGeom prst="line">
            <a:avLst/>
          </a:prstGeom>
          <a:ln w="12700">
            <a:solidFill>
              <a:srgbClr val="AC411D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4" name="Shape 174"/>
          <p:cNvSpPr/>
          <p:nvPr/>
        </p:nvSpPr>
        <p:spPr>
          <a:xfrm>
            <a:off x="5469806" y="1921916"/>
            <a:ext cx="663189" cy="1170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6000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t>4</a:t>
            </a:r>
          </a:p>
        </p:txBody>
      </p:sp>
      <p:sp>
        <p:nvSpPr>
          <p:cNvPr id="175" name="Shape 175"/>
          <p:cNvSpPr/>
          <p:nvPr/>
        </p:nvSpPr>
        <p:spPr>
          <a:xfrm>
            <a:off x="2339751" y="2780753"/>
            <a:ext cx="4270376" cy="662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DOM（二）</a:t>
            </a:r>
          </a:p>
        </p:txBody>
      </p:sp>
      <p:sp>
        <p:nvSpPr>
          <p:cNvPr id="176" name="Shape 176"/>
          <p:cNvSpPr/>
          <p:nvPr/>
        </p:nvSpPr>
        <p:spPr>
          <a:xfrm>
            <a:off x="5011737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第</a:t>
            </a:r>
          </a:p>
        </p:txBody>
      </p:sp>
      <p:sp>
        <p:nvSpPr>
          <p:cNvPr id="177" name="Shape 177"/>
          <p:cNvSpPr/>
          <p:nvPr/>
        </p:nvSpPr>
        <p:spPr>
          <a:xfrm>
            <a:off x="6057899" y="2179091"/>
            <a:ext cx="5613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 b="1" spc="400">
                <a:solidFill>
                  <a:srgbClr val="FFFFFF"/>
                </a:solidFill>
                <a:effectLst>
                  <a:outerShdw dist="25400" dir="2700000" rotWithShape="0">
                    <a:srgbClr val="000000">
                      <a:alpha val="29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14:ripple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2" y="332655"/>
            <a:ext cx="2843810" cy="613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79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92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83299" y="442318"/>
            <a:ext cx="237247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本章重点与难点</a:t>
            </a:r>
          </a:p>
        </p:txBody>
      </p:sp>
      <p:sp>
        <p:nvSpPr>
          <p:cNvPr id="181" name="Shape 181"/>
          <p:cNvSpPr/>
          <p:nvPr/>
        </p:nvSpPr>
        <p:spPr>
          <a:xfrm>
            <a:off x="797689" y="2861037"/>
            <a:ext cx="7411452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691" y="0"/>
                </a:lnTo>
                <a:lnTo>
                  <a:pt x="21600" y="10555"/>
                </a:lnTo>
                <a:lnTo>
                  <a:pt x="2069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2C3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1792113" y="2537001"/>
            <a:ext cx="1152129" cy="1152129"/>
            <a:chOff x="0" y="0"/>
            <a:chExt cx="1152128" cy="1152128"/>
          </a:xfrm>
        </p:grpSpPr>
        <p:sp>
          <p:nvSpPr>
            <p:cNvPr id="182" name="Shape 18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2009427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86" name="Shape 186"/>
          <p:cNvSpPr/>
          <p:nvPr/>
        </p:nvSpPr>
        <p:spPr>
          <a:xfrm>
            <a:off x="1835696" y="3854631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元素偏移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3850221" y="2537001"/>
            <a:ext cx="1152129" cy="1152129"/>
            <a:chOff x="0" y="0"/>
            <a:chExt cx="1152128" cy="1152128"/>
          </a:xfrm>
        </p:grpSpPr>
        <p:sp>
          <p:nvSpPr>
            <p:cNvPr id="187" name="Shape 187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chemeClr val="accent2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68725" y="314443"/>
              <a:ext cx="81467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4028728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重点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3905796" y="3854631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元素大小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5908328" y="2537001"/>
            <a:ext cx="1152129" cy="1152129"/>
            <a:chOff x="0" y="0"/>
            <a:chExt cx="1152128" cy="1152128"/>
          </a:xfrm>
        </p:grpSpPr>
        <p:sp>
          <p:nvSpPr>
            <p:cNvPr id="192" name="Shape 192"/>
            <p:cNvSpPr/>
            <p:nvPr/>
          </p:nvSpPr>
          <p:spPr>
            <a:xfrm>
              <a:off x="-1" y="-1"/>
              <a:ext cx="1152130" cy="1152130"/>
            </a:xfrm>
            <a:prstGeom prst="ellipse">
              <a:avLst/>
            </a:prstGeom>
            <a:solidFill>
              <a:srgbClr val="B83860"/>
            </a:solidFill>
            <a:ln w="762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68725" y="276344"/>
              <a:ext cx="814678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  <a:latin typeface="方正超粗黑简体"/>
                  <a:ea typeface="方正超粗黑简体"/>
                  <a:cs typeface="方正超粗黑简体"/>
                  <a:sym typeface="方正超粗黑简体"/>
                </a:defRPr>
              </a:lvl1pPr>
            </a:lstStyle>
            <a:p>
              <a:r>
                <a:t>难</a:t>
              </a:r>
            </a:p>
          </p:txBody>
        </p:sp>
      </p:grpSp>
      <p:sp>
        <p:nvSpPr>
          <p:cNvPr id="195" name="Shape 195"/>
          <p:cNvSpPr/>
          <p:nvPr/>
        </p:nvSpPr>
        <p:spPr>
          <a:xfrm>
            <a:off x="6078789" y="1988840"/>
            <a:ext cx="5613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B838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难点</a:t>
            </a:r>
          </a:p>
        </p:txBody>
      </p:sp>
      <p:sp>
        <p:nvSpPr>
          <p:cNvPr id="196" name="Shape 196"/>
          <p:cNvSpPr/>
          <p:nvPr/>
        </p:nvSpPr>
        <p:spPr>
          <a:xfrm>
            <a:off x="5925096" y="3854630"/>
            <a:ext cx="10185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defRPr>
            </a:lvl1pPr>
          </a:lstStyle>
          <a:p>
            <a: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元素偏移</a:t>
            </a:r>
            <a:endParaRPr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1、文档坐标和视口坐标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19100" y="1130300"/>
            <a:ext cx="8291830" cy="49396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t>窗口滚动条的位置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t>scrollTop</a:t>
            </a:r>
          </a:p>
          <a:p>
            <a:pPr marL="357505" lvl="2" indent="-357505">
              <a:lnSpc>
                <a:spcPct val="160000"/>
              </a:lnSpc>
              <a:buSzPct val="80000"/>
              <a:buChar char="●"/>
            </a:pPr>
            <a:r>
              <a:t>获得屏幕可视区域的宽高</a:t>
            </a: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SzPct val="80000"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000">
                <a:sym typeface="+mn-ea"/>
              </a:rPr>
              <a:t>宽度：document.documentElement.clientWidth</a:t>
            </a:r>
            <a:endParaRPr sz="2000">
              <a:sym typeface="+mn-ea"/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SzPct val="80000"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rPr sz="2000">
                <a:sym typeface="+mn-ea"/>
              </a:rPr>
              <a:t>高度：document.documentElement.clientHeight</a:t>
            </a:r>
            <a:endParaRPr sz="2000">
              <a:sym typeface="+mn-ea"/>
            </a:endParaRPr>
          </a:p>
          <a:p>
            <a:pPr marL="357505" lvl="2" indent="-357505">
              <a:lnSpc>
                <a:spcPct val="160000"/>
              </a:lnSpc>
              <a:buSzPct val="80000"/>
              <a:buChar char="●"/>
            </a:pPr>
            <a:r>
              <a:rPr lang="zh-CN"/>
              <a:t>获得body的宽高</a:t>
            </a:r>
            <a:endParaRPr lang="zh-CN"/>
          </a:p>
          <a:p>
            <a:pPr marL="0" lvl="2" indent="0">
              <a:lnSpc>
                <a:spcPct val="160000"/>
              </a:lnSpc>
              <a:buSzPct val="80000"/>
              <a:buNone/>
            </a:pPr>
            <a:r>
              <a:t>              </a:t>
            </a:r>
            <a:r>
              <a:rPr sz="1800">
                <a:solidFill>
                  <a:srgbClr val="5F5F5F"/>
                </a:solidFill>
              </a:rPr>
              <a:t> document.body.clientWidth </a:t>
            </a:r>
            <a:r>
              <a:rPr lang="en-US" sz="1800">
                <a:solidFill>
                  <a:srgbClr val="5F5F5F"/>
                </a:solidFill>
              </a:rPr>
              <a:t>(</a:t>
            </a:r>
            <a:r>
              <a:rPr lang="zh-CN" altLang="en-US" sz="1800">
                <a:solidFill>
                  <a:srgbClr val="5F5F5F"/>
                </a:solidFill>
              </a:rPr>
              <a:t>可视区宽度</a:t>
            </a:r>
            <a:r>
              <a:rPr lang="en-US" sz="1800">
                <a:solidFill>
                  <a:srgbClr val="5F5F5F"/>
                </a:solidFill>
              </a:rPr>
              <a:t>)</a:t>
            </a:r>
            <a:endParaRPr lang="en-US" sz="1800">
              <a:solidFill>
                <a:srgbClr val="5F5F5F"/>
              </a:solidFill>
            </a:endParaRPr>
          </a:p>
          <a:p>
            <a:pPr marL="1143000" lvl="2" indent="-228600" algn="l">
              <a:lnSpc>
                <a:spcPct val="160000"/>
              </a:lnSpc>
              <a:spcBef>
                <a:spcPts val="500"/>
              </a:spcBef>
              <a:buClrTx/>
              <a:buFont typeface="Arial" panose="020B0604020202020204"/>
              <a:defRPr sz="1800">
                <a:solidFill>
                  <a:srgbClr val="5F5F5F"/>
                </a:solidFill>
              </a:defRPr>
            </a:pPr>
            <a:r>
              <a:t>document.body.clientHeight</a:t>
            </a:r>
            <a:r>
              <a:rPr lang="zh-CN"/>
              <a:t>（内容区的高度）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"/>
          </p:nvPr>
        </p:nvSpPr>
        <p:spPr>
          <a:xfrm>
            <a:off x="209550" y="128905"/>
            <a:ext cx="8724900" cy="6259830"/>
          </a:xfrm>
          <a:prstGeom prst="rect">
            <a:avLst/>
          </a:prstGeom>
        </p:spPr>
        <p:txBody>
          <a:bodyPr>
            <a:normAutofit lnSpcReduction="20000"/>
          </a:bodyPr>
          <a:lstStyle/>
          <a:p>
            <a:pPr marL="357505" indent="-357505">
              <a:lnSpc>
                <a:spcPct val="144000"/>
              </a:lnSpc>
              <a:defRPr sz="1700"/>
            </a:pPr>
            <a:r>
              <a:t>元素在屏幕上占用的所有可见空间。以像素为单位。int，整型</a:t>
            </a:r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t>offsetWidth     元素自身的宽度   width+border+padding</a:t>
            </a:r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t>offsetHeight    元素自身的高度   height+border+padding</a:t>
            </a:r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lang="en-US"/>
              <a:t>clientWidth/clientHeight  </a:t>
            </a:r>
            <a:r>
              <a:rPr lang="zh-CN" altLang="en-US"/>
              <a:t>表示</a:t>
            </a:r>
            <a:r>
              <a:rPr lang="zh-CN" altLang="en-US"/>
              <a:t>某个盒子的宽高时，不包括边框</a:t>
            </a:r>
            <a:endParaRPr lang="zh-CN" altLang="en-US"/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lang="en-US"/>
              <a:t>scrollWidth/scrollHeight  </a:t>
            </a:r>
            <a:r>
              <a:rPr lang="zh-CN" altLang="en-US"/>
              <a:t>表示父元素被子元素撑起的高度（父元素出现滚动条时）</a:t>
            </a:r>
            <a:endParaRPr lang="zh-CN" altLang="en-US"/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lang="zh-CN" altLang="en-US"/>
              <a:t>如何获得整个文档的高度？</a:t>
            </a:r>
            <a:r>
              <a:rPr lang="en-US" altLang="zh-CN"/>
              <a:t>document.documentElement.scrollHeight</a:t>
            </a:r>
            <a:endParaRPr lang="en-US" altLang="zh-CN"/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rPr lang="zh-CN" altLang="en-US"/>
              <a:t>滚动条的位置？</a:t>
            </a:r>
            <a:r>
              <a:rPr lang="en-US" altLang="zh-CN"/>
              <a:t>document.body.scrollTop</a:t>
            </a:r>
            <a:endParaRPr lang="zh-CN" altLang="en-US"/>
          </a:p>
          <a:p>
            <a:pPr marL="357505" indent="-357505">
              <a:lnSpc>
                <a:spcPct val="135000"/>
              </a:lnSpc>
              <a:defRPr sz="1700"/>
            </a:pPr>
            <a:r>
              <a:t>返回当前元素的边界到它的包含元素的边界的偏移量，以像素为单位，只读，整型。</a:t>
            </a:r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t>offsetLeft     元素左边框距离父元素的距离（如果没有定位，就是相对于浏览器窗口。如果有定位，是对有定位的父级元素）</a:t>
            </a:r>
            <a:r>
              <a:rPr lang="zh-CN"/>
              <a:t>与</a:t>
            </a:r>
            <a:r>
              <a:rPr lang="en-US" altLang="zh-CN"/>
              <a:t>style.left</a:t>
            </a:r>
            <a:r>
              <a:rPr lang="zh-CN" altLang="en-US"/>
              <a:t>的区别</a:t>
            </a:r>
            <a:endParaRPr lang="zh-CN" altLang="en-US"/>
          </a:p>
          <a:p>
            <a:pPr marL="1143000" lvl="2" indent="-228600" algn="l">
              <a:lnSpc>
                <a:spcPct val="144000"/>
              </a:lnSpc>
              <a:spcBef>
                <a:spcPts val="500"/>
              </a:spcBef>
              <a:buClrTx/>
              <a:buFont typeface="Arial" panose="020B0604020202020204"/>
              <a:defRPr sz="1500">
                <a:solidFill>
                  <a:srgbClr val="5F5F5F"/>
                </a:solidFill>
              </a:defRPr>
            </a:pPr>
            <a:r>
              <a:t>offsetTop      元素上边框距离父元素的距离</a:t>
            </a:r>
          </a:p>
          <a:p>
            <a:pPr marL="357505" indent="-357505">
              <a:lnSpc>
                <a:spcPct val="144000"/>
              </a:lnSpc>
              <a:defRPr sz="1700"/>
            </a:pPr>
            <a:r>
              <a:t>offsetParent </a:t>
            </a:r>
          </a:p>
          <a:p>
            <a:pPr marL="0" lvl="2" indent="914400" algn="l">
              <a:lnSpc>
                <a:spcPct val="144000"/>
              </a:lnSpc>
              <a:spcBef>
                <a:spcPts val="500"/>
              </a:spcBef>
              <a:buSzTx/>
              <a:buNone/>
              <a:defRPr sz="1500">
                <a:solidFill>
                  <a:srgbClr val="5F5F5F"/>
                </a:solidFill>
              </a:defRPr>
            </a:pPr>
            <a:r>
              <a:t>返回对最近的</a:t>
            </a:r>
            <a:r>
              <a:rPr>
                <a:solidFill>
                  <a:srgbClr val="FF0000"/>
                </a:solidFill>
              </a:rPr>
              <a:t>动态定位</a:t>
            </a:r>
            <a:r>
              <a:t>的</a:t>
            </a:r>
            <a:r>
              <a:rPr lang="zh-CN"/>
              <a:t>父</a:t>
            </a:r>
            <a:r>
              <a:t>元素的引用，所有的偏移量都根据该元素来决定。如果元素的 style.display 设置为 none，则该属性返回 null。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3、元素的其他属性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19097" y="1450082"/>
            <a:ext cx="8724904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lnSpc>
                <a:spcPct val="120000"/>
              </a:lnSpc>
              <a:defRPr sz="1700"/>
            </a:pPr>
            <a:r>
              <a:t>className </a:t>
            </a: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t>     规定元素的 class 属性。注意：该属性名不是 "class"，因为 "class" 是 JavaScript 中的保留字。类型：String。状态：可写。</a:t>
            </a:r>
          </a:p>
          <a:p>
            <a:pPr marL="357505" indent="-357505">
              <a:lnSpc>
                <a:spcPct val="120000"/>
              </a:lnSpc>
              <a:defRPr sz="1700"/>
            </a:pPr>
          </a:p>
          <a:p>
            <a:pPr marL="357505" indent="-357505">
              <a:lnSpc>
                <a:spcPct val="120000"/>
              </a:lnSpc>
              <a:defRPr sz="1700"/>
            </a:pPr>
            <a:r>
              <a:t>style </a:t>
            </a: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  <a:r>
              <a:t>      返回为当前元素设置</a:t>
            </a:r>
            <a:r>
              <a:rPr>
                <a:solidFill>
                  <a:srgbClr val="FF0000"/>
                </a:solidFill>
              </a:rPr>
              <a:t>内联 CSS 样式</a:t>
            </a:r>
            <a:r>
              <a:t>的 style 属性的值。注意，这个属性的值不是一个字符串。</a:t>
            </a:r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</a:p>
          <a:p>
            <a:pPr marL="357505" indent="-357505">
              <a:lnSpc>
                <a:spcPct val="120000"/>
              </a:lnSpc>
              <a:defRPr sz="1700"/>
            </a:pPr>
            <a:r>
              <a:t>innerHTML </a:t>
            </a:r>
            <a:r>
              <a:rPr lang="zh-CN"/>
              <a:t>与  </a:t>
            </a:r>
            <a:r>
              <a:rPr lang="en-US" altLang="zh-CN"/>
              <a:t>innerText</a:t>
            </a:r>
            <a:endParaRPr lang="en-US" altLang="zh-CN"/>
          </a:p>
          <a:p>
            <a:pPr marL="0" indent="0">
              <a:lnSpc>
                <a:spcPct val="120000"/>
              </a:lnSpc>
              <a:buSzTx/>
              <a:buNone/>
              <a:defRPr sz="17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4、返回顶部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 marL="357505" indent="-357505">
              <a:lnSpc>
                <a:spcPct val="120000"/>
              </a:lnSpc>
              <a:defRPr sz="1700"/>
            </a:pPr>
            <a:r>
              <a:t>scrollHeight, scrollWidth </a:t>
            </a:r>
            <a:endParaRPr sz="1500"/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     </a:t>
            </a:r>
            <a:r>
              <a:rPr>
                <a:sym typeface="+mn-ea"/>
              </a:rPr>
              <a:t>当一个元素拥有滚动条时</a:t>
            </a:r>
            <a:r>
              <a:t> </a:t>
            </a:r>
            <a:r>
              <a:rPr lang="zh-CN"/>
              <a:t>，</a:t>
            </a:r>
            <a:r>
              <a:t>返回元素的完整的高度和宽度，以像素为单位。这些属性和 offsetHeight 与 offsetWidth 不同，offsetHeight 和 offsetWidth 只是报告元素的可见部分的大小。</a:t>
            </a:r>
            <a:r>
              <a:rPr lang="zh-CN"/>
              <a:t>例如想获取文档的真实高度：</a:t>
            </a:r>
            <a:r>
              <a:rPr lang="en-US" altLang="zh-CN"/>
              <a:t>document.documentElement.scrollHeight</a:t>
            </a:r>
            <a:endParaRPr lang="en-US" altLang="zh-CN"/>
          </a:p>
          <a:p>
            <a:pPr marL="357505" indent="-357505">
              <a:lnSpc>
                <a:spcPct val="120000"/>
              </a:lnSpc>
              <a:defRPr sz="1700"/>
            </a:pPr>
            <a:r>
              <a:t>scrollTop, scrollLeft </a:t>
            </a:r>
            <a:endParaRPr sz="1500"/>
          </a:p>
          <a:p>
            <a:pPr marL="0" indent="0">
              <a:lnSpc>
                <a:spcPct val="128000"/>
              </a:lnSpc>
              <a:buSzTx/>
              <a:buNone/>
              <a:defRPr sz="1500"/>
            </a:pPr>
            <a:r>
              <a:t>      返回已经滚</a:t>
            </a:r>
            <a:r>
              <a:rPr lang="zh-CN"/>
              <a:t>过去</a:t>
            </a:r>
            <a:r>
              <a:t>元素的左边界或上边界的像素数。只有在元素有滚动条的时候</a:t>
            </a:r>
            <a:r>
              <a:rPr lang="zh-CN"/>
              <a:t>才生效</a:t>
            </a:r>
            <a:r>
              <a:t>，例如，元素的 CSS overflow 属性设置为 auto 的时候。</a:t>
            </a:r>
            <a:r>
              <a:rPr lang="zh-CN"/>
              <a:t>例如可以通过</a:t>
            </a:r>
            <a:r>
              <a:rPr lang="en-US" altLang="zh-CN"/>
              <a:t>scrollTop</a:t>
            </a:r>
            <a:r>
              <a:rPr lang="zh-CN" altLang="en-US"/>
              <a:t>属性获得滚动条的位置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0" y="1230946"/>
            <a:ext cx="4184651" cy="3686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1" name="Shape 211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4、返回顶部</a:t>
            </a:r>
          </a:p>
        </p:txBody>
      </p:sp>
      <p:pic>
        <p:nvPicPr>
          <p:cNvPr id="212" name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97" y="2464841"/>
            <a:ext cx="4572001" cy="39036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4672965" y="541655"/>
            <a:ext cx="4147185" cy="70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clientHeight(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不包括边框的宽度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)</a:t>
            </a:r>
            <a:endParaRPr kumimoji="0" lang="en-US" altLang="zh-CN" sz="2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offsetHeight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Calibri" panose="020F0502020204030204"/>
              </a:rPr>
              <a:t>（包括边框的宽度）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25976" y="339793"/>
            <a:ext cx="8292047" cy="653553"/>
          </a:xfrm>
          <a:prstGeom prst="rect">
            <a:avLst/>
          </a:prstGeom>
        </p:spPr>
        <p:txBody>
          <a:bodyPr/>
          <a:lstStyle/>
          <a:p>
            <a:pPr defTabSz="895985">
              <a:defRPr sz="3135"/>
            </a:pPr>
            <a:r>
              <a:t>4、返回顶部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19098" y="1450082"/>
            <a:ext cx="8292046" cy="43551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</a:pPr>
            <a:r>
              <a:t>实现过程：</a:t>
            </a:r>
          </a:p>
          <a:p>
            <a:pPr>
              <a:lnSpc>
                <a:spcPct val="160000"/>
              </a:lnSpc>
            </a:pPr>
            <a:r>
              <a:t>1.在窗口的某个角落用fixed定位一个btn</a:t>
            </a:r>
          </a:p>
          <a:p>
            <a:pPr>
              <a:lnSpc>
                <a:spcPct val="160000"/>
              </a:lnSpc>
            </a:pPr>
            <a:r>
              <a:t>2.通过点击btn设置scrollTop＝0就可以实现返回顶部功能</a:t>
            </a:r>
          </a:p>
          <a:p>
            <a:pPr>
              <a:lnSpc>
                <a:spcPct val="160000"/>
              </a:lnSpc>
            </a:pPr>
            <a:r>
              <a:rPr lang="en-US"/>
              <a:t>3.</a:t>
            </a:r>
            <a:r>
              <a:rPr lang="zh-CN" altLang="en-US"/>
              <a:t>返回顶部功能实现缓冲效果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000">
        <p:dissolve/>
      </p:transition>
    </mc:Choice>
    <mc:Fallback>
      <p:transition spd="slow" advClick="0" advTm="2000">
        <p:dissolve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WPS 演示</Application>
  <PresentationFormat/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Wingdings</vt:lpstr>
      <vt:lpstr>幼圆</vt:lpstr>
      <vt:lpstr>Arial Black</vt:lpstr>
      <vt:lpstr>方正超粗黑简体</vt:lpstr>
      <vt:lpstr>Arial</vt:lpstr>
      <vt:lpstr>Arial Unicode MS</vt:lpstr>
      <vt:lpstr>黑体</vt:lpstr>
      <vt:lpstr>A000120140530A99PPBG</vt:lpstr>
      <vt:lpstr>PowerPoint 演示文稿</vt:lpstr>
      <vt:lpstr>PowerPoint 演示文稿</vt:lpstr>
      <vt:lpstr>PowerPoint 演示文稿</vt:lpstr>
      <vt:lpstr>1、文档坐标和视口坐标</vt:lpstr>
      <vt:lpstr>2、元素的偏移和大小</vt:lpstr>
      <vt:lpstr>3、元素的其他属性</vt:lpstr>
      <vt:lpstr>4、返回顶部</vt:lpstr>
      <vt:lpstr>4、返回顶部</vt:lpstr>
      <vt:lpstr>4、返回顶部</vt:lpstr>
      <vt:lpstr>跟随页面滚动的侧边栏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王争</cp:lastModifiedBy>
  <cp:revision>17</cp:revision>
  <dcterms:created xsi:type="dcterms:W3CDTF">2017-06-13T21:42:00Z</dcterms:created>
  <dcterms:modified xsi:type="dcterms:W3CDTF">2017-06-21T02:27:31Z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