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1CC"/>
          </a:solidFill>
        </a:fill>
      </a:tcStyle>
    </a:wholeTbl>
    <a:band2H>
      <a:tcTxStyle b="def" i="def"/>
      <a:tcStyle>
        <a:tcBdr/>
        <a:fill>
          <a:solidFill>
            <a:srgbClr val="F8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DA"/>
          </a:solidFill>
        </a:fill>
      </a:tcStyle>
    </a:wholeTbl>
    <a:band2H>
      <a:tcTxStyle b="def" i="def"/>
      <a:tcStyle>
        <a:tcBdr/>
        <a:fill>
          <a:solidFill>
            <a:srgbClr val="F7EA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1EF"/>
          </a:solidFill>
        </a:fill>
      </a:tcStyle>
    </a:wholeTbl>
    <a:band2H>
      <a:tcTxStyle b="def" i="def"/>
      <a:tcStyle>
        <a:tcBdr/>
        <a:fill>
          <a:solidFill>
            <a:srgbClr val="F1E9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firstCol>
    <a:la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>
            <p:ph type="title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8170" indent="-32657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课后作业</a:t>
              </a:r>
            </a:p>
          </p:txBody>
        </p:sp>
      </p:grpSp>
      <p:sp>
        <p:nvSpPr>
          <p:cNvPr id="156" name="Shape 156"/>
          <p:cNvSpPr/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227" indent="-397227"/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pPr/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1800"/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知识详解</a:t>
              </a:r>
            </a:p>
          </p:txBody>
        </p:sp>
      </p:grp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/>
        <a:buChar char="●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446881" marR="0" indent="-44688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 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98171" marR="0" indent="-32657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4"/>
            <a:ext cx="8640962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b="1" sz="5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DOM</a:t>
            </a:r>
            <a:r>
              <a:t>（三）</a:t>
            </a: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图片懒加载</a:t>
            </a:r>
            <a:r>
              <a:t>/ </a:t>
            </a:r>
            <a:r>
              <a:t>图片对象</a:t>
            </a:r>
            <a:r>
              <a:t>/ </a:t>
            </a:r>
            <a:r>
              <a:t>图片预加载</a:t>
            </a:r>
            <a:r>
              <a:t>/</a:t>
            </a:r>
            <a:r>
              <a:t>瀑布流</a:t>
            </a:r>
          </a:p>
          <a:p>
            <a:pPr algn="ctr">
              <a:lnSpc>
                <a:spcPct val="200000"/>
              </a:lnSpc>
              <a:defRPr sz="2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-2016-10-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pc="600" sz="14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主讲讲师：</a:t>
            </a:r>
            <a:r>
              <a:rPr b="1" sz="2400"/>
              <a:t>张三丰</a:t>
            </a:r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讲师</a:t>
            </a:r>
            <a:r>
              <a:t>Emaill</a:t>
            </a:r>
            <a:r>
              <a:t>：</a:t>
            </a:r>
            <a:r>
              <a:t>123456@qq.com</a:t>
            </a:r>
          </a:p>
        </p:txBody>
      </p:sp>
    </p:spTree>
  </p:cSld>
  <p:clrMapOvr>
    <a:masterClrMapping/>
  </p:clrMapOvr>
  <p:transition xmlns:p14="http://schemas.microsoft.com/office/powerpoint/2010/main" spd="med" advClick="0" advTm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7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6</a:t>
            </a:r>
            <a:r>
              <a:t>、瀑布流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使用情况：</a:t>
            </a:r>
          </a:p>
          <a:p>
            <a:pPr lvl="2" marL="1143000" indent="-228600" algn="l">
              <a:lnSpc>
                <a:spcPct val="160000"/>
              </a:lnSpc>
              <a:spcBef>
                <a:spcPts val="500"/>
              </a:spcBef>
              <a:buClrTx/>
              <a:buFont typeface="Arial"/>
              <a:defRPr sz="1800">
                <a:solidFill>
                  <a:srgbClr val="5F5F5F"/>
                </a:solidFill>
              </a:defRPr>
            </a:pPr>
            <a:r>
              <a:t>列表的高度不一</a:t>
            </a:r>
          </a:p>
          <a:p>
            <a:pPr marL="357504" indent="-357504">
              <a:lnSpc>
                <a:spcPct val="160000"/>
              </a:lnSpc>
              <a:defRPr sz="1800"/>
            </a:pPr>
            <a:r>
              <a:t>使用原理：</a:t>
            </a:r>
          </a:p>
          <a:p>
            <a:pPr lvl="2" marL="1143000" indent="-228600" algn="l">
              <a:lnSpc>
                <a:spcPct val="160000"/>
              </a:lnSpc>
              <a:spcBef>
                <a:spcPts val="500"/>
              </a:spcBef>
              <a:buClrTx/>
              <a:buFont typeface="Arial"/>
              <a:defRPr sz="1800">
                <a:solidFill>
                  <a:srgbClr val="5F5F5F"/>
                </a:solidFill>
              </a:defRPr>
            </a:pPr>
            <a:r>
              <a:t>计算容器的高度，然后判断最小的高度，选择在最矮的容器中插入新创建的列表项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7</a:t>
            </a:r>
            <a:r>
              <a:t>、案例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1pPr>
              <a:lnSpc>
                <a:spcPct val="160000"/>
              </a:lnSpc>
            </a:lvl1pPr>
          </a:lstStyle>
          <a:p>
            <a:pPr/>
            <a:r>
              <a:t>寻找房祖名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Shape 174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400" sz="60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5" name="Shape 175"/>
          <p:cNvSpPr/>
          <p:nvPr/>
        </p:nvSpPr>
        <p:spPr>
          <a:xfrm>
            <a:off x="2339751" y="2780753"/>
            <a:ext cx="427037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DOM</a:t>
            </a:r>
            <a:r>
              <a:t>（三）</a:t>
            </a:r>
          </a:p>
        </p:txBody>
      </p:sp>
      <p:sp>
        <p:nvSpPr>
          <p:cNvPr id="176" name="Shape 176"/>
          <p:cNvSpPr/>
          <p:nvPr/>
        </p:nvSpPr>
        <p:spPr>
          <a:xfrm>
            <a:off x="5011737" y="2179091"/>
            <a:ext cx="561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400" sz="32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9" y="2179091"/>
            <a:ext cx="561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400" sz="32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14:ripp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本章重点与难点</a:t>
            </a:r>
          </a:p>
        </p:txBody>
      </p:sp>
      <p:sp>
        <p:nvSpPr>
          <p:cNvPr id="181" name="Shape 181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重点</a:t>
            </a:r>
          </a:p>
        </p:txBody>
      </p:sp>
      <p:sp>
        <p:nvSpPr>
          <p:cNvPr id="186" name="Shape 186"/>
          <p:cNvSpPr/>
          <p:nvPr/>
        </p:nvSpPr>
        <p:spPr>
          <a:xfrm>
            <a:off x="1835696" y="3854631"/>
            <a:ext cx="853453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懒加载</a:t>
            </a:r>
          </a:p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预加载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3850221" y="2537001"/>
            <a:ext cx="1152129" cy="1152129"/>
            <a:chOff x="0" y="0"/>
            <a:chExt cx="1152128" cy="1152128"/>
          </a:xfrm>
        </p:grpSpPr>
        <p:sp>
          <p:nvSpPr>
            <p:cNvPr id="187" name="Shape 187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90" name="Shape 190"/>
          <p:cNvSpPr/>
          <p:nvPr/>
        </p:nvSpPr>
        <p:spPr>
          <a:xfrm>
            <a:off x="4028728" y="1988840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重点</a:t>
            </a:r>
          </a:p>
        </p:txBody>
      </p:sp>
      <p:sp>
        <p:nvSpPr>
          <p:cNvPr id="191" name="Shape 191"/>
          <p:cNvSpPr/>
          <p:nvPr/>
        </p:nvSpPr>
        <p:spPr>
          <a:xfrm>
            <a:off x="3905796" y="3854631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瀑布流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192" name="Shape 19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pPr/>
              <a:r>
                <a:t>难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难点</a:t>
            </a:r>
          </a:p>
        </p:txBody>
      </p:sp>
      <p:sp>
        <p:nvSpPr>
          <p:cNvPr id="196" name="Shape 196"/>
          <p:cNvSpPr/>
          <p:nvPr/>
        </p:nvSpPr>
        <p:spPr>
          <a:xfrm>
            <a:off x="5925096" y="3854630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幼圆"/>
                <a:ea typeface="幼圆"/>
                <a:cs typeface="幼圆"/>
                <a:sym typeface="幼圆"/>
              </a:rPr>
              <a:t>瀑布流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1</a:t>
            </a:r>
            <a:r>
              <a:t>、图片懒加载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25329" indent="-325329" defTabSz="832104">
              <a:lnSpc>
                <a:spcPct val="160000"/>
              </a:lnSpc>
              <a:spcBef>
                <a:spcPts val="500"/>
              </a:spcBef>
              <a:defRPr sz="1820"/>
            </a:pPr>
            <a:r>
              <a:t>什么是懒加载？</a:t>
            </a:r>
          </a:p>
          <a:p>
            <a:pPr lvl="2" marL="1040130" indent="-208026" algn="l" defTabSz="832104">
              <a:lnSpc>
                <a:spcPct val="160000"/>
              </a:lnSpc>
              <a:spcBef>
                <a:spcPts val="400"/>
              </a:spcBef>
              <a:buClrTx/>
              <a:buFont typeface="Arial"/>
              <a:defRPr sz="1638">
                <a:solidFill>
                  <a:srgbClr val="5F5F5F"/>
                </a:solidFill>
              </a:defRPr>
            </a:pPr>
            <a:r>
              <a:t>图片延迟加载也称 “懒加载”，通常应用于图片比较多的网页，比如 “蘑菇街” 或者淘宝</a:t>
            </a:r>
            <a:r>
              <a:t>,</a:t>
            </a:r>
            <a:r>
              <a:t>京东等电子商务网站，因为页面加载时候，假如我们没有用延迟加载的话 那么页面上很多图片，首先要发</a:t>
            </a:r>
            <a:r>
              <a:t>n</a:t>
            </a:r>
            <a:r>
              <a:t>多个请求，性能肯定不怎么好，而我们用延迟加载技术，页面打开时候 只加载第一屏数据，第二屏以上都用延迟加载 滚动的时候进行加载，这样的话 假如页面不管他有</a:t>
            </a:r>
            <a:r>
              <a:t>n</a:t>
            </a:r>
            <a:r>
              <a:t>屏的话 那么我们只管加载第一屏的数据，后面不做操作。这样就可以显著的提高页面的加载速度，提升用户体验，减轻服务器的压力，而且如果用户只浏览首屏的话，还可以节省流量。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2</a:t>
            </a:r>
            <a:r>
              <a:t>、懒加载实现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原理：在图片没有出现在视区之前，不设置它的</a:t>
            </a:r>
            <a:r>
              <a:t>src</a:t>
            </a:r>
            <a:r>
              <a:t>属性，只是用一个自定义属性把图片路径储存起来，当图片出现在视区之后获取指定属性里的路径，给图片添加</a:t>
            </a:r>
            <a:r>
              <a:t>src</a:t>
            </a:r>
            <a:r>
              <a:t>属性 </a:t>
            </a:r>
          </a:p>
          <a:p>
            <a:pPr>
              <a:lnSpc>
                <a:spcPct val="160000"/>
              </a:lnSpc>
            </a:pPr>
          </a:p>
          <a:p>
            <a:pPr>
              <a:lnSpc>
                <a:spcPct val="160000"/>
              </a:lnSpc>
            </a:pPr>
            <a:r>
              <a:t>懒加载实现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3</a:t>
            </a:r>
            <a:r>
              <a:t>、图片对象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创建一个图片对象</a:t>
            </a:r>
          </a:p>
          <a:p>
            <a:pPr marL="0" indent="0">
              <a:lnSpc>
                <a:spcPct val="160000"/>
              </a:lnSpc>
              <a:buSzTx/>
              <a:buNone/>
            </a:pPr>
            <a:r>
              <a:t>	var img = new Image();</a:t>
            </a:r>
          </a:p>
          <a:p>
            <a:pPr>
              <a:lnSpc>
                <a:spcPct val="160000"/>
              </a:lnSpc>
            </a:pPr>
            <a:r>
              <a:t>图片对象的属性</a:t>
            </a:r>
          </a:p>
          <a:p>
            <a:pPr lvl="2" marL="1143000" indent="-228600" algn="l">
              <a:lnSpc>
                <a:spcPct val="160000"/>
              </a:lnSpc>
              <a:spcBef>
                <a:spcPts val="500"/>
              </a:spcBef>
              <a:buClrTx/>
              <a:buFont typeface="Arial"/>
              <a:defRPr sz="1800">
                <a:solidFill>
                  <a:srgbClr val="5F5F5F"/>
                </a:solidFill>
              </a:defRPr>
            </a:pPr>
            <a:r>
              <a:t>img.src,img.alt , img.width,img.height</a:t>
            </a:r>
          </a:p>
          <a:p>
            <a:pPr lvl="2" marL="357505" indent="-357505">
              <a:lnSpc>
                <a:spcPct val="160000"/>
              </a:lnSpc>
              <a:buSzPct val="80000"/>
              <a:buChar char="●"/>
            </a:pPr>
            <a:r>
              <a:t>图片对象的加载事件</a:t>
            </a:r>
            <a:endParaRPr sz="1800">
              <a:solidFill>
                <a:srgbClr val="5F5F5F"/>
              </a:solidFill>
            </a:endParaRPr>
          </a:p>
          <a:p>
            <a:pPr lvl="2" marL="1143000" indent="-228600" algn="l">
              <a:lnSpc>
                <a:spcPct val="160000"/>
              </a:lnSpc>
              <a:spcBef>
                <a:spcPts val="500"/>
              </a:spcBef>
              <a:buClrTx/>
              <a:buFont typeface="Arial"/>
              <a:defRPr sz="1800">
                <a:solidFill>
                  <a:srgbClr val="5F5F5F"/>
                </a:solidFill>
              </a:defRPr>
            </a:pPr>
            <a:r>
              <a:t>img.onload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4</a:t>
            </a:r>
            <a:r>
              <a:t>、图片的预加载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4" indent="-357504">
              <a:lnSpc>
                <a:spcPct val="160000"/>
              </a:lnSpc>
              <a:defRPr sz="1800"/>
            </a:pPr>
            <a:r>
              <a:t>预，就是提前</a:t>
            </a:r>
          </a:p>
          <a:p>
            <a:pPr marL="357504" indent="-357504">
              <a:lnSpc>
                <a:spcPct val="160000"/>
              </a:lnSpc>
              <a:defRPr sz="1800"/>
            </a:pPr>
            <a:r>
              <a:t>因为图片需要一个加载的过程，在加载过程中图片的宽高都为</a:t>
            </a:r>
            <a:r>
              <a:t>0</a:t>
            </a:r>
            <a:r>
              <a:t>，这就导致加载过程中视觉效果不佳，促使我们需要提前把图片加载出来</a:t>
            </a:r>
          </a:p>
          <a:p>
            <a:pPr marL="357504" indent="-357504">
              <a:lnSpc>
                <a:spcPct val="160000"/>
              </a:lnSpc>
              <a:defRPr sz="1800"/>
            </a:pPr>
          </a:p>
          <a:p>
            <a:pPr marL="357504" indent="-357504">
              <a:lnSpc>
                <a:spcPct val="160000"/>
              </a:lnSpc>
              <a:defRPr sz="1800"/>
            </a:pPr>
            <a:r>
              <a:t>多用于有特殊效果的情况下，如游戏界面、瀑布流等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blind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5</a:t>
            </a:r>
            <a:r>
              <a:t>、预加载实现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4" indent="-357504">
              <a:lnSpc>
                <a:spcPct val="128000"/>
              </a:lnSpc>
              <a:defRPr sz="1800"/>
            </a:pPr>
            <a:r>
              <a:t>创建一个数组 </a:t>
            </a:r>
            <a:r>
              <a:t>var imgArr = [];</a:t>
            </a:r>
          </a:p>
          <a:p>
            <a:pPr marL="357504" indent="-357504">
              <a:lnSpc>
                <a:spcPct val="128000"/>
              </a:lnSpc>
              <a:defRPr sz="1800"/>
            </a:pPr>
            <a:r>
              <a:t>创建图片对象 </a:t>
            </a:r>
            <a:r>
              <a:t>var img = new Image();</a:t>
            </a:r>
          </a:p>
          <a:p>
            <a:pPr marL="357504" indent="-357504">
              <a:lnSpc>
                <a:spcPct val="128000"/>
              </a:lnSpc>
              <a:defRPr sz="1800"/>
            </a:pPr>
            <a:r>
              <a:t>赋予图片对象路径 </a:t>
            </a:r>
            <a:r>
              <a:t>img.src =“…...”;</a:t>
            </a:r>
          </a:p>
          <a:p>
            <a:pPr marL="357504" indent="-357504">
              <a:lnSpc>
                <a:spcPct val="128000"/>
              </a:lnSpc>
              <a:defRPr sz="1800"/>
            </a:pPr>
            <a:r>
              <a:t>加载图片 </a:t>
            </a:r>
            <a:r>
              <a:t>img.onload = function(){</a:t>
            </a:r>
          </a:p>
          <a:p>
            <a:pPr marL="0" indent="0">
              <a:lnSpc>
                <a:spcPct val="128000"/>
              </a:lnSpc>
              <a:buSzTx/>
              <a:buNone/>
              <a:defRPr sz="1800"/>
            </a:pPr>
            <a:r>
              <a:t>	</a:t>
            </a:r>
          </a:p>
          <a:p>
            <a:pPr marL="357504" indent="-357504">
              <a:lnSpc>
                <a:spcPct val="128000"/>
              </a:lnSpc>
              <a:defRPr sz="1800"/>
            </a:pPr>
            <a:r>
              <a:t>}</a:t>
            </a:r>
          </a:p>
          <a:p>
            <a:pPr marL="357504" indent="-357504">
              <a:lnSpc>
                <a:spcPct val="128000"/>
              </a:lnSpc>
              <a:defRPr sz="1800"/>
            </a:pPr>
          </a:p>
          <a:p>
            <a:pPr marL="0" indent="0">
              <a:lnSpc>
                <a:spcPct val="128000"/>
              </a:lnSpc>
              <a:buSzTx/>
              <a:buNone/>
              <a:defRPr sz="1800"/>
            </a:pPr>
            <a:r>
              <a:t>这样我们就没有在浏览器上显示图片，但是图片其实已经加载出来了，我们再去数组调用时就不需要加载的过程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5</a:t>
            </a:r>
            <a:r>
              <a:t>、预加载实现</a:t>
            </a:r>
          </a:p>
        </p:txBody>
      </p:sp>
      <p:pic>
        <p:nvPicPr>
          <p:cNvPr id="21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624" y="1340767"/>
            <a:ext cx="6658471" cy="4429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