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1CC"/>
          </a:solidFill>
        </a:fill>
      </a:tcStyle>
    </a:wholeTbl>
    <a:band2H>
      <a:tcTxStyle b="def" i="def"/>
      <a:tcStyle>
        <a:tcBdr/>
        <a:fill>
          <a:solidFill>
            <a:srgbClr val="F8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DA"/>
          </a:solidFill>
        </a:fill>
      </a:tcStyle>
    </a:wholeTbl>
    <a:band2H>
      <a:tcTxStyle b="def" i="def"/>
      <a:tcStyle>
        <a:tcBdr/>
        <a:fill>
          <a:solidFill>
            <a:srgbClr val="F7EA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D1EF"/>
          </a:solidFill>
        </a:fill>
      </a:tcStyle>
    </a:wholeTbl>
    <a:band2H>
      <a:tcTxStyle b="def" i="def"/>
      <a:tcStyle>
        <a:tcBdr/>
        <a:fill>
          <a:solidFill>
            <a:srgbClr val="F1E9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solidFill>
            <a:srgbClr val="5F5F5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solidFill>
            <a:srgbClr val="5F5F5F">
              <a:alpha val="20000"/>
            </a:srgbClr>
          </a:solidFill>
        </a:fill>
      </a:tcStyle>
    </a:firstCol>
    <a:lastRow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508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单击此处添加您的标题文字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4" indent="-357504">
              <a:defRPr sz="2400"/>
            </a:lvl1pPr>
            <a:lvl2pPr marL="536257" indent="-536257">
              <a:defRPr sz="2400"/>
            </a:lvl2pPr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>
            <p:ph type="title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8170" indent="-32657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53" name="Shape 153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课后作业</a:t>
              </a:r>
            </a:p>
          </p:txBody>
        </p:sp>
      </p:grpSp>
      <p:sp>
        <p:nvSpPr>
          <p:cNvPr id="156" name="Shape 156"/>
          <p:cNvSpPr/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课堂练习</a:t>
              </a:r>
            </a:p>
          </p:txBody>
        </p:sp>
      </p:grp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227" indent="-397227"/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代码实现</a:t>
              </a:r>
            </a:p>
          </p:txBody>
        </p:sp>
      </p:grp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课后作业</a:t>
              </a:r>
            </a:p>
          </p:txBody>
        </p:sp>
      </p:grp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1574005" y="2108199"/>
            <a:ext cx="5995989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pPr/>
            <a:r>
              <a:t>此处添加您的标题</a:t>
            </a:r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1619671" y="3400423"/>
            <a:ext cx="5904658" cy="67664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单击此处添加您的副标题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00" name="Shape 100"/>
          <p:cNvSpPr/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4" indent="-357504">
              <a:defRPr sz="2400"/>
            </a:lvl1pPr>
            <a:lvl2pPr marL="536257" indent="-536257">
              <a:defRPr sz="2400"/>
            </a:lvl2pPr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1800"/>
            </a:lvl1pPr>
          </a:lstStyle>
          <a:p>
            <a:pPr/>
            <a:r>
              <a:t>单击此处编辑母版文本样式</a:t>
            </a:r>
          </a:p>
        </p:txBody>
      </p:sp>
      <p:sp>
        <p:nvSpPr>
          <p:cNvPr id="110" name="Shape 110"/>
          <p:cNvSpPr/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b="1" sz="1800"/>
            </a:pP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知识详解</a:t>
              </a:r>
            </a:p>
          </p:txBody>
        </p:sp>
      </p:grpSp>
      <p:sp>
        <p:nvSpPr>
          <p:cNvPr id="11" name="Shape 11"/>
          <p:cNvSpPr/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/>
        <a:buChar char="●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446881" marR="0" indent="-446881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 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98171" marR="0" indent="-326571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251519" y="2204864"/>
            <a:ext cx="8640962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b="1" sz="5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DOM</a:t>
            </a:r>
            <a:r>
              <a:t>（五）</a:t>
            </a:r>
          </a:p>
          <a:p>
            <a:pPr algn="ctr">
              <a:lnSpc>
                <a:spcPct val="200000"/>
              </a:lnSpc>
              <a:defRPr sz="2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-2016-10-</a:t>
            </a:r>
          </a:p>
        </p:txBody>
      </p:sp>
      <p:sp>
        <p:nvSpPr>
          <p:cNvPr id="167" name="Shape 167"/>
          <p:cNvSpPr/>
          <p:nvPr/>
        </p:nvSpPr>
        <p:spPr>
          <a:xfrm>
            <a:off x="6228184" y="1031135"/>
            <a:ext cx="288032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pc="600" sz="140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主讲讲师：</a:t>
            </a:r>
            <a:r>
              <a:rPr b="1" sz="2400"/>
              <a:t>张三丰</a:t>
            </a:r>
          </a:p>
        </p:txBody>
      </p:sp>
      <p:pic>
        <p:nvPicPr>
          <p:cNvPr id="168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3851919" y="6551765"/>
            <a:ext cx="180020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讲师</a:t>
            </a:r>
            <a:r>
              <a:t>Emaill</a:t>
            </a:r>
            <a:r>
              <a:t>：</a:t>
            </a:r>
            <a:r>
              <a:t>123456@qq.com</a:t>
            </a:r>
          </a:p>
        </p:txBody>
      </p:sp>
    </p:spTree>
  </p:cSld>
  <p:clrMapOvr>
    <a:masterClrMapping/>
  </p:clrMapOvr>
  <p:transition xmlns:p14="http://schemas.microsoft.com/office/powerpoint/2010/main" spd="med" advClick="0" advTm="2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2"/>
      <p:bldP build="whole" bldLvl="1" animBg="1" rev="0" advAuto="0" spid="16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3</a:t>
            </a:r>
            <a:r>
              <a:t>、狼出现、狼动画、狼响应</a:t>
            </a:r>
          </a:p>
        </p:txBody>
      </p:sp>
      <p:sp>
        <p:nvSpPr>
          <p:cNvPr id="213" name="Shape 213"/>
          <p:cNvSpPr/>
          <p:nvPr/>
        </p:nvSpPr>
        <p:spPr>
          <a:xfrm>
            <a:off x="611559" y="1412775"/>
            <a:ext cx="7488834" cy="280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//</a:t>
            </a:r>
            <a:r>
              <a:rPr>
                <a:latin typeface="幼圆"/>
                <a:ea typeface="幼圆"/>
                <a:cs typeface="幼圆"/>
                <a:sym typeface="幼圆"/>
              </a:rPr>
              <a:t>积分</a:t>
            </a:r>
            <a:endParaRPr>
              <a:latin typeface="幼圆"/>
              <a:ea typeface="幼圆"/>
              <a:cs typeface="幼圆"/>
              <a:sym typeface="幼圆"/>
            </a:endParaRPr>
          </a:p>
          <a:p>
            <a:pPr/>
            <a:r>
              <a:t>				</a:t>
            </a:r>
          </a:p>
          <a:p>
            <a:pPr/>
            <a:r>
              <a:t>	</a:t>
            </a:r>
            <a:r>
              <a:t>var score = document.querySelector("#score");</a:t>
            </a:r>
          </a:p>
          <a:p>
            <a:pPr/>
            <a:r>
              <a:t>	if(type == "h"){</a:t>
            </a:r>
          </a:p>
          <a:p>
            <a:pPr/>
            <a:r>
              <a:t>		jf += 10;</a:t>
            </a:r>
          </a:p>
          <a:p>
            <a:pPr/>
            <a:r>
              <a:t>		}</a:t>
            </a:r>
          </a:p>
          <a:p>
            <a:pPr/>
            <a:r>
              <a:t>	else{</a:t>
            </a:r>
          </a:p>
          <a:p>
            <a:pPr/>
            <a:r>
              <a:t>		jf -= 10;</a:t>
            </a:r>
          </a:p>
          <a:p>
            <a:pPr/>
            <a:r>
              <a:t>	}</a:t>
            </a:r>
          </a:p>
          <a:p>
            <a:pPr/>
            <a:r>
              <a:t>	score.innerHTML = jf;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4</a:t>
            </a:r>
            <a:r>
              <a:t>、多只狼出现及动画</a:t>
            </a:r>
          </a:p>
        </p:txBody>
      </p:sp>
      <p:sp>
        <p:nvSpPr>
          <p:cNvPr id="216" name="Shape 216"/>
          <p:cNvSpPr/>
          <p:nvPr/>
        </p:nvSpPr>
        <p:spPr>
          <a:xfrm>
            <a:off x="611559" y="1412775"/>
            <a:ext cx="7488834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//</a:t>
            </a:r>
            <a:r>
              <a:rPr>
                <a:latin typeface="幼圆"/>
                <a:ea typeface="幼圆"/>
                <a:cs typeface="幼圆"/>
                <a:sym typeface="幼圆"/>
              </a:rPr>
              <a:t>随机狼位置、多只狼动画</a:t>
            </a:r>
            <a:endParaRPr>
              <a:latin typeface="幼圆"/>
              <a:ea typeface="幼圆"/>
              <a:cs typeface="幼圆"/>
              <a:sym typeface="幼圆"/>
            </a:endParaRPr>
          </a:p>
          <a:p>
            <a:pPr/>
            <a:r>
              <a:t>	</a:t>
            </a:r>
            <a:r>
              <a:t>function randWolfs(){</a:t>
            </a:r>
          </a:p>
          <a:p>
            <a:pPr/>
            <a:r>
              <a:t>		var randIndex;</a:t>
            </a:r>
          </a:p>
          <a:p>
            <a:pPr/>
            <a:r>
              <a:t>		var lastIndex = -1;</a:t>
            </a:r>
          </a:p>
          <a:p>
            <a:pPr/>
            <a:r>
              <a:t>		posTimer = setInterval(function(){</a:t>
            </a:r>
          </a:p>
          <a:p>
            <a:pPr/>
            <a:r>
              <a:t>			randIndex = parseInt(Math.random() * 9);</a:t>
            </a:r>
          </a:p>
          <a:p>
            <a:pPr/>
            <a:r>
              <a:t>				if(randIndex != lastIndex){</a:t>
            </a:r>
          </a:p>
          <a:p>
            <a:pPr/>
            <a:r>
              <a:t>				var left = wolfStartArr[randIndex].left;</a:t>
            </a:r>
          </a:p>
          <a:p>
            <a:pPr/>
            <a:r>
              <a:t>				var top = wolfStartArr[randIndex].top;</a:t>
            </a:r>
          </a:p>
          <a:p>
            <a:pPr/>
            <a:r>
              <a:t>				showWolf(left,top);</a:t>
            </a:r>
          </a:p>
          <a:p>
            <a:pPr/>
            <a:r>
              <a:t>				lastIndex = randIndex;}</a:t>
            </a:r>
          </a:p>
          <a:p>
            <a:pPr/>
            <a:r>
              <a:t>			}, 2000)</a:t>
            </a:r>
          </a:p>
          <a:p>
            <a:pPr/>
            <a:r>
              <a:t>			</a:t>
            </a:r>
          </a:p>
          <a:p>
            <a:pPr/>
            <a:r>
              <a:t>		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3591111" y="2729228"/>
            <a:ext cx="196178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谢谢观赏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149474" y="1921916"/>
            <a:ext cx="4900614" cy="180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Shape 173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Shape 174"/>
          <p:cNvSpPr/>
          <p:nvPr/>
        </p:nvSpPr>
        <p:spPr>
          <a:xfrm>
            <a:off x="5469806" y="1921916"/>
            <a:ext cx="663189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400" sz="6000">
                <a:solidFill>
                  <a:srgbClr val="FFFFFF"/>
                </a:solidFill>
                <a:effectLst>
                  <a:outerShdw sx="100000" sy="100000" kx="0" ky="0" algn="b" rotWithShape="0" blurRad="0" dist="25400" dir="2700000">
                    <a:srgbClr val="000000">
                      <a:alpha val="29000"/>
                    </a:srgbClr>
                  </a:outerShdw>
                </a:effectLst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5" name="Shape 175"/>
          <p:cNvSpPr/>
          <p:nvPr/>
        </p:nvSpPr>
        <p:spPr>
          <a:xfrm>
            <a:off x="2339751" y="2780753"/>
            <a:ext cx="427037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DOM</a:t>
            </a:r>
            <a:r>
              <a:t>（五）</a:t>
            </a:r>
          </a:p>
        </p:txBody>
      </p:sp>
      <p:sp>
        <p:nvSpPr>
          <p:cNvPr id="176" name="Shape 176"/>
          <p:cNvSpPr/>
          <p:nvPr/>
        </p:nvSpPr>
        <p:spPr>
          <a:xfrm>
            <a:off x="5011737" y="2179091"/>
            <a:ext cx="5613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400" sz="3200">
                <a:solidFill>
                  <a:srgbClr val="FFFFFF"/>
                </a:solidFill>
                <a:effectLst>
                  <a:outerShdw sx="100000" sy="100000" kx="0" ky="0" algn="b" rotWithShape="0" blurRad="0" dist="25400" dir="2700000">
                    <a:srgbClr val="000000">
                      <a:alpha val="29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第</a:t>
            </a:r>
          </a:p>
        </p:txBody>
      </p:sp>
      <p:sp>
        <p:nvSpPr>
          <p:cNvPr id="177" name="Shape 177"/>
          <p:cNvSpPr/>
          <p:nvPr/>
        </p:nvSpPr>
        <p:spPr>
          <a:xfrm>
            <a:off x="6057899" y="2179091"/>
            <a:ext cx="5613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400" sz="3200">
                <a:solidFill>
                  <a:srgbClr val="FFFFFF"/>
                </a:solidFill>
                <a:effectLst>
                  <a:outerShdw sx="100000" sy="100000" kx="0" ky="0" algn="b" rotWithShape="0" blurRad="0" dist="25400" dir="2700000">
                    <a:srgbClr val="000000">
                      <a:alpha val="29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14:ripp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2" y="332655"/>
            <a:ext cx="2843810" cy="613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279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2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83299" y="442318"/>
            <a:ext cx="23724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本章重点与难点</a:t>
            </a:r>
          </a:p>
        </p:txBody>
      </p:sp>
      <p:sp>
        <p:nvSpPr>
          <p:cNvPr id="181" name="Shape 181"/>
          <p:cNvSpPr/>
          <p:nvPr/>
        </p:nvSpPr>
        <p:spPr>
          <a:xfrm>
            <a:off x="797689" y="2861037"/>
            <a:ext cx="7411452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691" y="0"/>
                </a:lnTo>
                <a:lnTo>
                  <a:pt x="21600" y="10555"/>
                </a:lnTo>
                <a:lnTo>
                  <a:pt x="2069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C3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4" name="Group 184"/>
          <p:cNvGrpSpPr/>
          <p:nvPr/>
        </p:nvGrpSpPr>
        <p:grpSpPr>
          <a:xfrm>
            <a:off x="1792113" y="2537001"/>
            <a:ext cx="1152129" cy="1152129"/>
            <a:chOff x="0" y="0"/>
            <a:chExt cx="1152128" cy="1152128"/>
          </a:xfrm>
        </p:grpSpPr>
        <p:sp>
          <p:nvSpPr>
            <p:cNvPr id="182" name="Shape 182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2009427" y="1988840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重点</a:t>
            </a:r>
          </a:p>
        </p:txBody>
      </p:sp>
      <p:sp>
        <p:nvSpPr>
          <p:cNvPr id="186" name="Shape 186"/>
          <p:cNvSpPr/>
          <p:nvPr/>
        </p:nvSpPr>
        <p:spPr>
          <a:xfrm>
            <a:off x="1835696" y="3854631"/>
            <a:ext cx="1310653" cy="88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锅打灰太狼</a:t>
            </a:r>
          </a:p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项目实现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5908328" y="2537001"/>
            <a:ext cx="1152129" cy="1152129"/>
            <a:chOff x="0" y="0"/>
            <a:chExt cx="1152128" cy="1152128"/>
          </a:xfrm>
        </p:grpSpPr>
        <p:sp>
          <p:nvSpPr>
            <p:cNvPr id="187" name="Shape 187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rgbClr val="B83860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8725" y="276344"/>
              <a:ext cx="814678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pPr/>
              <a:r>
                <a:t>难</a:t>
              </a:r>
            </a:p>
          </p:txBody>
        </p:sp>
      </p:grpSp>
      <p:sp>
        <p:nvSpPr>
          <p:cNvPr id="190" name="Shape 190"/>
          <p:cNvSpPr/>
          <p:nvPr/>
        </p:nvSpPr>
        <p:spPr>
          <a:xfrm>
            <a:off x="6078789" y="1988840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B8386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难点</a:t>
            </a:r>
          </a:p>
        </p:txBody>
      </p:sp>
      <p:sp>
        <p:nvSpPr>
          <p:cNvPr id="191" name="Shape 191"/>
          <p:cNvSpPr/>
          <p:nvPr/>
        </p:nvSpPr>
        <p:spPr>
          <a:xfrm>
            <a:off x="5925096" y="3854630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幼圆"/>
                <a:ea typeface="幼圆"/>
                <a:cs typeface="幼圆"/>
                <a:sym typeface="幼圆"/>
              </a:rPr>
              <a:t>项目实现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1</a:t>
            </a:r>
            <a:r>
              <a:t>、锅打灰太狼项目实现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9425" y="1340767"/>
            <a:ext cx="3105150" cy="4600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2</a:t>
            </a:r>
            <a:r>
              <a:t>、进度条实现</a:t>
            </a:r>
          </a:p>
        </p:txBody>
      </p:sp>
      <p:sp>
        <p:nvSpPr>
          <p:cNvPr id="198" name="Shape 198"/>
          <p:cNvSpPr/>
          <p:nvPr/>
        </p:nvSpPr>
        <p:spPr>
          <a:xfrm>
            <a:off x="179512" y="1052735"/>
            <a:ext cx="8748464" cy="51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function progress(){</a:t>
            </a:r>
          </a:p>
          <a:p>
            <a:pPr/>
            <a:r>
              <a:t>			var menu = document.querySelector("#menu");</a:t>
            </a:r>
          </a:p>
          <a:p>
            <a:pPr/>
            <a:r>
              <a:t>			var over = document.querySelector("#over");</a:t>
            </a:r>
          </a:p>
          <a:p>
            <a:pPr/>
            <a:r>
              <a:t>			var jdt = document.querySelector("#jdt");</a:t>
            </a:r>
          </a:p>
          <a:p>
            <a:pPr/>
            <a:r>
              <a:t>			menu.style.display = "none";</a:t>
            </a:r>
          </a:p>
          <a:p>
            <a:pPr/>
            <a:r>
              <a:t>			var w = jdt.offsetWidth;</a:t>
            </a:r>
          </a:p>
          <a:p>
            <a:pPr/>
            <a:r>
              <a:t>			</a:t>
            </a:r>
          </a:p>
          <a:p>
            <a:pPr/>
            <a:r>
              <a:t>			var jstTimer = setInterval(function(){</a:t>
            </a:r>
          </a:p>
          <a:p>
            <a:pPr/>
            <a:r>
              <a:t>				w--;</a:t>
            </a:r>
          </a:p>
          <a:p>
            <a:pPr/>
            <a:r>
              <a:t>				console.log(w);</a:t>
            </a:r>
          </a:p>
          <a:p>
            <a:pPr/>
            <a:r>
              <a:t>				jdt.style.width = w + "px";</a:t>
            </a:r>
          </a:p>
          <a:p>
            <a:pPr/>
            <a:r>
              <a:t>				if(w &lt;= 0){</a:t>
            </a:r>
          </a:p>
          <a:p>
            <a:pPr/>
            <a:r>
              <a:t>					clearInterval(jstTimer);</a:t>
            </a:r>
          </a:p>
          <a:p>
            <a:pPr/>
            <a:r>
              <a:t>					clearInterval(posTimer);</a:t>
            </a:r>
          </a:p>
          <a:p>
            <a:pPr/>
            <a:r>
              <a:t>					over.style.display = "block";</a:t>
            </a:r>
          </a:p>
          <a:p>
            <a:pPr/>
            <a:r>
              <a:t>				}</a:t>
            </a:r>
          </a:p>
          <a:p>
            <a:pPr/>
            <a:r>
              <a:t>			}, 120);</a:t>
            </a:r>
          </a:p>
          <a:p>
            <a:pPr/>
          </a:p>
          <a:p>
            <a:pPr/>
            <a:r>
              <a:t>		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3</a:t>
            </a:r>
            <a:r>
              <a:t>、狼出现、狼动画、狼响应</a:t>
            </a:r>
          </a:p>
        </p:txBody>
      </p:sp>
      <p:sp>
        <p:nvSpPr>
          <p:cNvPr id="201" name="Shape 201"/>
          <p:cNvSpPr/>
          <p:nvPr/>
        </p:nvSpPr>
        <p:spPr>
          <a:xfrm>
            <a:off x="611559" y="1412775"/>
            <a:ext cx="7488834" cy="227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// </a:t>
            </a:r>
            <a:r>
              <a:rPr>
                <a:latin typeface="幼圆"/>
                <a:ea typeface="幼圆"/>
                <a:cs typeface="幼圆"/>
                <a:sym typeface="幼圆"/>
              </a:rPr>
              <a:t>随机狼的种类</a:t>
            </a:r>
            <a:endParaRPr>
              <a:latin typeface="幼圆"/>
              <a:ea typeface="幼圆"/>
              <a:cs typeface="幼圆"/>
              <a:sym typeface="幼圆"/>
            </a:endParaRPr>
          </a:p>
          <a:p>
            <a:pPr/>
            <a:r>
              <a:t>			</a:t>
            </a:r>
            <a:r>
              <a:t>var randNum = parseInt(Math.random() * 11);</a:t>
            </a:r>
          </a:p>
          <a:p>
            <a:pPr/>
            <a:r>
              <a:t>			var type;</a:t>
            </a:r>
          </a:p>
          <a:p>
            <a:pPr/>
            <a:r>
              <a:t>			if(randNum &lt;= 7){</a:t>
            </a:r>
          </a:p>
          <a:p>
            <a:pPr/>
            <a:r>
              <a:t>				type = "h";</a:t>
            </a:r>
          </a:p>
          <a:p>
            <a:pPr/>
            <a:r>
              <a:t>			}else{</a:t>
            </a:r>
          </a:p>
          <a:p>
            <a:pPr/>
            <a:r>
              <a:t>				type = "x";</a:t>
            </a:r>
          </a:p>
          <a:p>
            <a:pPr/>
            <a:r>
              <a:t>			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3</a:t>
            </a:r>
            <a:r>
              <a:t>、狼出现、狼动画、狼响应</a:t>
            </a:r>
          </a:p>
        </p:txBody>
      </p:sp>
      <p:sp>
        <p:nvSpPr>
          <p:cNvPr id="204" name="Shape 204"/>
          <p:cNvSpPr/>
          <p:nvPr/>
        </p:nvSpPr>
        <p:spPr>
          <a:xfrm>
            <a:off x="611559" y="1412775"/>
            <a:ext cx="7488834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// </a:t>
            </a:r>
            <a:r>
              <a:rPr>
                <a:latin typeface="幼圆"/>
                <a:ea typeface="幼圆"/>
                <a:cs typeface="幼圆"/>
                <a:sym typeface="幼圆"/>
              </a:rPr>
              <a:t>创建狼</a:t>
            </a:r>
            <a:endParaRPr>
              <a:latin typeface="幼圆"/>
              <a:ea typeface="幼圆"/>
              <a:cs typeface="幼圆"/>
              <a:sym typeface="幼圆"/>
            </a:endParaRPr>
          </a:p>
          <a:p>
            <a:pPr/>
            <a:r>
              <a:t>			</a:t>
            </a:r>
            <a:r>
              <a:t>var img = new Image();</a:t>
            </a:r>
          </a:p>
          <a:p>
            <a:pPr/>
            <a:r>
              <a:t>			// img.src = "img/h0.png";</a:t>
            </a:r>
          </a:p>
          <a:p>
            <a:pPr/>
            <a:r>
              <a:t>			img.style.left = left;</a:t>
            </a:r>
          </a:p>
          <a:p>
            <a:pPr/>
            <a:r>
              <a:t>			img.style.top = top;</a:t>
            </a:r>
          </a:p>
          <a:p>
            <a:pPr/>
            <a:r>
              <a:t>			wolfs.appendChild(img);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3</a:t>
            </a:r>
            <a:r>
              <a:t>、狼出现、狼动画、狼响应</a:t>
            </a:r>
          </a:p>
        </p:txBody>
      </p:sp>
      <p:sp>
        <p:nvSpPr>
          <p:cNvPr id="207" name="Shape 207"/>
          <p:cNvSpPr/>
          <p:nvPr/>
        </p:nvSpPr>
        <p:spPr>
          <a:xfrm>
            <a:off x="359023" y="989865"/>
            <a:ext cx="8784978" cy="584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//</a:t>
            </a:r>
            <a:r>
              <a:rPr>
                <a:latin typeface="幼圆"/>
                <a:ea typeface="幼圆"/>
                <a:cs typeface="幼圆"/>
                <a:sym typeface="幼圆"/>
              </a:rPr>
              <a:t>狼动画</a:t>
            </a:r>
            <a:endParaRPr>
              <a:latin typeface="幼圆"/>
              <a:ea typeface="幼圆"/>
              <a:cs typeface="幼圆"/>
              <a:sym typeface="幼圆"/>
            </a:endParaRPr>
          </a:p>
          <a:p>
            <a:pPr/>
            <a:r>
              <a:t>	</a:t>
            </a:r>
            <a:r>
              <a:t>var index = -1;</a:t>
            </a:r>
          </a:p>
          <a:p>
            <a:pPr/>
            <a:r>
              <a:t>	var downTimer;</a:t>
            </a:r>
          </a:p>
          <a:p>
            <a:pPr/>
            <a:r>
              <a:t>//</a:t>
            </a:r>
            <a:r>
              <a:rPr>
                <a:latin typeface="幼圆"/>
                <a:ea typeface="幼圆"/>
                <a:cs typeface="幼圆"/>
                <a:sym typeface="幼圆"/>
              </a:rPr>
              <a:t>狼长大</a:t>
            </a:r>
            <a:endParaRPr>
              <a:latin typeface="幼圆"/>
              <a:ea typeface="幼圆"/>
              <a:cs typeface="幼圆"/>
              <a:sym typeface="幼圆"/>
            </a:endParaRPr>
          </a:p>
          <a:p>
            <a:pPr/>
            <a:r>
              <a:t>	</a:t>
            </a:r>
            <a:r>
              <a:t>var upTimer = setInterval(function(){</a:t>
            </a:r>
          </a:p>
          <a:p>
            <a:pPr/>
            <a:r>
              <a:t>		index++;</a:t>
            </a:r>
          </a:p>
          <a:p>
            <a:pPr/>
            <a:r>
              <a:t>		img.src = "img/" +type + index + ".png";</a:t>
            </a:r>
          </a:p>
          <a:p>
            <a:pPr/>
            <a:r>
              <a:t>		if(index &gt;= 5){</a:t>
            </a:r>
          </a:p>
          <a:p>
            <a:pPr/>
            <a:r>
              <a:t>			clearInterval(upTimer);</a:t>
            </a:r>
          </a:p>
          <a:p>
            <a:pPr/>
            <a:r>
              <a:t>		//</a:t>
            </a:r>
            <a:r>
              <a:rPr>
                <a:latin typeface="幼圆"/>
                <a:ea typeface="幼圆"/>
                <a:cs typeface="幼圆"/>
                <a:sym typeface="幼圆"/>
              </a:rPr>
              <a:t>狼缩小</a:t>
            </a:r>
            <a:endParaRPr>
              <a:latin typeface="幼圆"/>
              <a:ea typeface="幼圆"/>
              <a:cs typeface="幼圆"/>
              <a:sym typeface="幼圆"/>
            </a:endParaRPr>
          </a:p>
          <a:p>
            <a:pPr/>
            <a:r>
              <a:t>		</a:t>
            </a:r>
            <a:r>
              <a:t>downTimer = setInterval(function(){</a:t>
            </a:r>
          </a:p>
          <a:p>
            <a:pPr/>
            <a:r>
              <a:t>			index--;</a:t>
            </a:r>
          </a:p>
          <a:p>
            <a:pPr/>
            <a:r>
              <a:t>			img.src = "img/" +type +index + ".png";</a:t>
            </a:r>
          </a:p>
          <a:p>
            <a:pPr/>
            <a:r>
              <a:t>			if(index &lt;= 0){</a:t>
            </a:r>
          </a:p>
          <a:p>
            <a:pPr/>
            <a:r>
              <a:t>				clearInterval(downTimer);</a:t>
            </a:r>
          </a:p>
          <a:p>
            <a:pPr/>
            <a:r>
              <a:t>				img.style.display = "none";</a:t>
            </a:r>
          </a:p>
          <a:p>
            <a:pPr/>
            <a:r>
              <a:t>			wolfs.removeChild(img);</a:t>
            </a:r>
          </a:p>
          <a:p>
            <a:pPr/>
            <a:r>
              <a:t>						}</a:t>
            </a:r>
          </a:p>
          <a:p>
            <a:pPr/>
            <a:r>
              <a:t>					}, 200)</a:t>
            </a:r>
          </a:p>
          <a:p>
            <a:pPr/>
            <a:r>
              <a:t>				}</a:t>
            </a:r>
          </a:p>
          <a:p>
            <a:pPr/>
            <a:r>
              <a:t>			}, 200);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3</a:t>
            </a:r>
            <a:r>
              <a:t>、狼出现、狼动画、狼响应</a:t>
            </a:r>
          </a:p>
        </p:txBody>
      </p:sp>
      <p:sp>
        <p:nvSpPr>
          <p:cNvPr id="210" name="Shape 210"/>
          <p:cNvSpPr/>
          <p:nvPr/>
        </p:nvSpPr>
        <p:spPr>
          <a:xfrm>
            <a:off x="611559" y="1412776"/>
            <a:ext cx="7488834" cy="499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img.onclick = function(){</a:t>
            </a:r>
          </a:p>
          <a:p>
            <a:pPr/>
            <a:r>
              <a:t>	if(!this.clicked){this.clicked = true;</a:t>
            </a:r>
          </a:p>
          <a:p>
            <a:pPr/>
            <a:r>
              <a:t>//</a:t>
            </a:r>
            <a:r>
              <a:rPr>
                <a:latin typeface="幼圆"/>
                <a:ea typeface="幼圆"/>
                <a:cs typeface="幼圆"/>
                <a:sym typeface="幼圆"/>
              </a:rPr>
              <a:t>清除动画</a:t>
            </a:r>
            <a:endParaRPr>
              <a:latin typeface="幼圆"/>
              <a:ea typeface="幼圆"/>
              <a:cs typeface="幼圆"/>
              <a:sym typeface="幼圆"/>
            </a:endParaRPr>
          </a:p>
          <a:p>
            <a:pPr/>
            <a:r>
              <a:t>	clearInterval(upTimer);</a:t>
            </a:r>
          </a:p>
          <a:p>
            <a:pPr/>
            <a:r>
              <a:t>	clearInterval(downTimer);</a:t>
            </a:r>
          </a:p>
          <a:p>
            <a:pPr/>
            <a:r>
              <a:t>	//</a:t>
            </a:r>
            <a:r>
              <a:rPr>
                <a:latin typeface="幼圆"/>
                <a:ea typeface="幼圆"/>
                <a:cs typeface="幼圆"/>
                <a:sym typeface="幼圆"/>
              </a:rPr>
              <a:t>换图</a:t>
            </a:r>
            <a:endParaRPr>
              <a:latin typeface="幼圆"/>
              <a:ea typeface="幼圆"/>
              <a:cs typeface="幼圆"/>
              <a:sym typeface="幼圆"/>
            </a:endParaRPr>
          </a:p>
          <a:p>
            <a:pPr/>
            <a:r>
              <a:t>	</a:t>
            </a:r>
            <a:r>
              <a:t>index = 5;</a:t>
            </a:r>
          </a:p>
          <a:p>
            <a:pPr/>
            <a:r>
              <a:t>	var hitTimer = setInterval(function(){</a:t>
            </a:r>
          </a:p>
          <a:p>
            <a:pPr/>
            <a:r>
              <a:t>	index++;</a:t>
            </a:r>
          </a:p>
          <a:p>
            <a:pPr/>
            <a:r>
              <a:t>	img.src = "img/" + type + index + ".png";</a:t>
            </a:r>
          </a:p>
          <a:p>
            <a:pPr/>
            <a:r>
              <a:t>	if(index &gt;= 9){</a:t>
            </a:r>
          </a:p>
          <a:p>
            <a:pPr/>
            <a:r>
              <a:t>		clearInterval(hitTimer);</a:t>
            </a:r>
          </a:p>
          <a:p>
            <a:pPr/>
            <a:r>
              <a:t>		img.style.display = "none";</a:t>
            </a:r>
          </a:p>
          <a:p>
            <a:pPr/>
            <a:r>
              <a:t>		wolfs.removeChild(img);</a:t>
            </a:r>
          </a:p>
          <a:p>
            <a:pPr/>
            <a:r>
              <a:t>}</a:t>
            </a:r>
          </a:p>
          <a:p>
            <a:pPr/>
            <a:r>
              <a:t>},200);</a:t>
            </a:r>
          </a:p>
          <a:p>
            <a:pPr/>
          </a:p>
          <a:p>
            <a:pPr/>
            <a:r>
              <a:t>			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