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2" y="6445250"/>
            <a:ext cx="169168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6"/>
            <a:ext cx="9144002" cy="1633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 hasCustomPrompt="1"/>
          </p:nvPr>
        </p:nvSpPr>
        <p:spPr>
          <a:xfrm>
            <a:off x="3767689" y="2882949"/>
            <a:ext cx="4525411" cy="13180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 hasCustomPrompt="1"/>
          </p:nvPr>
        </p:nvSpPr>
        <p:spPr>
          <a:xfrm>
            <a:off x="3767687" y="4270838"/>
            <a:ext cx="4525413" cy="467213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8" y="620687"/>
            <a:ext cx="2520283" cy="2520283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8" y="1052736"/>
            <a:ext cx="1377598" cy="10637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56" name="Shape 156"/>
          <p:cNvSpPr/>
          <p:nvPr>
            <p:ph type="sldNum" sz="quarter" idx="2"/>
          </p:nvPr>
        </p:nvSpPr>
        <p:spPr>
          <a:xfrm>
            <a:off x="8251371" y="6404295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4"/>
              <a:ext cx="1619676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510" indent="-397510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4"/>
              <a:ext cx="1619676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4"/>
              <a:ext cx="1619676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 hasCustomPrompt="1"/>
          </p:nvPr>
        </p:nvSpPr>
        <p:spPr>
          <a:xfrm>
            <a:off x="1574004" y="2108199"/>
            <a:ext cx="5995991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 hasCustomPrompt="1"/>
          </p:nvPr>
        </p:nvSpPr>
        <p:spPr>
          <a:xfrm>
            <a:off x="1619671" y="3400423"/>
            <a:ext cx="5904659" cy="676649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2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4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2" y="1376362"/>
            <a:ext cx="3887394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8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6" name="Shape 6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7" name="Shape 7"/>
            <p:cNvSpPr/>
            <p:nvPr/>
          </p:nvSpPr>
          <p:spPr>
            <a:xfrm>
              <a:off x="-1" y="20954"/>
              <a:ext cx="1619676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9" name="Shape 9"/>
          <p:cNvSpPr/>
          <p:nvPr>
            <p:ph type="title"/>
          </p:nvPr>
        </p:nvSpPr>
        <p:spPr>
          <a:xfrm>
            <a:off x="425977" y="339792"/>
            <a:ext cx="8292046" cy="65355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71" y="6404294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8" y="620687"/>
            <a:ext cx="2520283" cy="2520283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4"/>
            <a:ext cx="8640962" cy="409130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200000"/>
              </a:lnSpc>
              <a:defRPr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BOM</a:t>
            </a:r>
          </a:p>
          <a:p>
            <a:pPr algn="ctr">
              <a:lnSpc>
                <a:spcPct val="200000"/>
              </a:lnSpc>
              <a:defRPr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/>
              <a:t>browser object model</a:t>
            </a:r>
            <a:endParaRPr lang="en-US"/>
          </a:p>
          <a:p>
            <a:pPr algn="ctr">
              <a:lnSpc>
                <a:spcPct val="200000"/>
              </a:lnSpc>
              <a:def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-2016-10-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2" cy="510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主讲讲师：</a:t>
            </a:r>
            <a:r>
              <a:rPr sz="2400" b="1"/>
              <a:t>张三丰</a:t>
            </a:r>
            <a:endParaRPr sz="2400" b="1"/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8" y="1052736"/>
            <a:ext cx="1377598" cy="10637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2" cy="256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  <p:bldP spid="167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1574004" y="2108198"/>
            <a:ext cx="5995992" cy="123507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三、window.location对象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wipe/>
      </p:transition>
    </mc:Choice>
    <mc:Fallback>
      <p:transition spd="slow" advClick="0" advTm="2000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67542" y="404664"/>
            <a:ext cx="8292049" cy="6535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3.location对象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xfrm>
            <a:off x="395534" y="1268760"/>
            <a:ext cx="8292049" cy="4355182"/>
          </a:xfrm>
          <a:prstGeom prst="rect">
            <a:avLst/>
          </a:prstGeom>
        </p:spPr>
        <p:txBody>
          <a:bodyPr/>
          <a:lstStyle/>
          <a:p>
            <a:pPr marL="357505" indent="-357505" algn="l">
              <a:lnSpc>
                <a:spcPct val="135000"/>
              </a:lnSpc>
              <a:spcBef>
                <a:spcPts val="500"/>
              </a:spcBef>
              <a:def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Location 对象包含有关当前 URL 的信息。</a:t>
            </a:r>
            <a:endParaRPr sz="3500">
              <a:solidFill>
                <a:schemeClr val="accent5"/>
              </a:solidFill>
            </a:endParaRPr>
          </a:p>
          <a:p>
            <a:pPr marL="357505" indent="-357505" algn="l">
              <a:lnSpc>
                <a:spcPct val="135000"/>
              </a:lnSpc>
              <a:spcBef>
                <a:spcPts val="500"/>
              </a:spcBef>
              <a:def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location.href	设置或返回完整的 URL。</a:t>
            </a:r>
            <a:endParaRPr sz="3500">
              <a:solidFill>
                <a:schemeClr val="accent5"/>
              </a:solidFill>
            </a:endParaRPr>
          </a:p>
          <a:p>
            <a:pPr marL="357505" indent="-357505" algn="l">
              <a:lnSpc>
                <a:spcPct val="135000"/>
              </a:lnSpc>
              <a:spcBef>
                <a:spcPts val="500"/>
              </a:spcBef>
              <a:def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location.hash	设置或返回从井号 (#) 开始的 URL（锚）。</a:t>
            </a:r>
            <a:endParaRPr sz="3500">
              <a:solidFill>
                <a:schemeClr val="accent5"/>
              </a:solidFill>
            </a:endParaRPr>
          </a:p>
          <a:p>
            <a:pPr marL="357505" indent="-357505" algn="l">
              <a:lnSpc>
                <a:spcPct val="135000"/>
              </a:lnSpc>
              <a:spcBef>
                <a:spcPts val="500"/>
              </a:spcBef>
              <a:def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location.hostname 返回 web 主机的域名</a:t>
            </a:r>
            <a:endParaRPr sz="3500">
              <a:solidFill>
                <a:schemeClr val="accent5"/>
              </a:solidFill>
            </a:endParaRPr>
          </a:p>
          <a:p>
            <a:pPr marL="357505" indent="-357505" algn="l">
              <a:lnSpc>
                <a:spcPct val="135000"/>
              </a:lnSpc>
              <a:spcBef>
                <a:spcPts val="500"/>
              </a:spcBef>
              <a:def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location.pathname 返回当前页面的路径和文件名</a:t>
            </a:r>
            <a:endParaRPr sz="3500">
              <a:solidFill>
                <a:schemeClr val="accent5"/>
              </a:solidFill>
            </a:endParaRPr>
          </a:p>
          <a:p>
            <a:pPr marL="357505" indent="-357505" algn="l">
              <a:lnSpc>
                <a:spcPct val="135000"/>
              </a:lnSpc>
              <a:spcBef>
                <a:spcPts val="500"/>
              </a:spcBef>
              <a:def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location.port 返回 web 主机的端口 （80 或 443）</a:t>
            </a:r>
            <a:endParaRPr sz="3500">
              <a:solidFill>
                <a:schemeClr val="accent5"/>
              </a:solidFill>
            </a:endParaRPr>
          </a:p>
          <a:p>
            <a:pPr marL="357505" indent="-357505" algn="l">
              <a:lnSpc>
                <a:spcPct val="135000"/>
              </a:lnSpc>
              <a:spcBef>
                <a:spcPts val="500"/>
              </a:spcBef>
              <a:def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location.protocol 返回所使用的 web 协议（http:// 或 https://）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67542" y="404664"/>
            <a:ext cx="8292049" cy="6535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3.location对象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395534" y="1268760"/>
            <a:ext cx="8292049" cy="435518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20000"/>
              </a:lnSpc>
              <a:spcBef>
                <a:spcPts val="500"/>
              </a:spcBef>
              <a:buNone/>
              <a:defRPr sz="2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location.reload() 重新加载当前页面</a:t>
            </a:r>
          </a:p>
          <a:p>
            <a:pPr marL="357505" indent="-357505" algn="l">
              <a:lnSpc>
                <a:spcPct val="120000"/>
              </a:lnSpc>
              <a:spcBef>
                <a:spcPts val="500"/>
              </a:spcBef>
              <a:defRPr sz="2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立即打开url并且在浏览器历史记录中生成一条记录，三种方法效果一样</a:t>
            </a:r>
          </a:p>
          <a:p>
            <a:pPr marL="357505" indent="-357505" algn="l">
              <a:lnSpc>
                <a:spcPct val="120000"/>
              </a:lnSpc>
              <a:spcBef>
                <a:spcPts val="500"/>
              </a:spcBef>
              <a:buSzTx/>
              <a:buNone/>
              <a:defRPr sz="2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	1:window.location =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https://www.baidu.com/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57505" indent="-357505" algn="l">
              <a:lnSpc>
                <a:spcPct val="120000"/>
              </a:lnSpc>
              <a:spcBef>
                <a:spcPts val="500"/>
              </a:spcBef>
              <a:buSzTx/>
              <a:buNone/>
              <a:defRPr sz="2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	2:location.href = "https://www.baidu.com/"; //最常用3:location.assign(“https://www.baidu.com/“);</a:t>
            </a:r>
            <a:endParaRPr>
              <a:solidFill>
                <a:schemeClr val="accent5"/>
              </a:solidFill>
            </a:endParaRPr>
          </a:p>
          <a:p>
            <a:pPr marL="357505" indent="-357505" algn="l">
              <a:lnSpc>
                <a:spcPct val="120000"/>
              </a:lnSpc>
              <a:spcBef>
                <a:spcPts val="500"/>
              </a:spcBef>
              <a:defRPr sz="2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不会产生历史记录，不能后退到前一个页面location.replace("https://www.baidu.com/");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1574004" y="2108198"/>
            <a:ext cx="5995992" cy="123507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四、window.history对象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wipe/>
      </p:transition>
    </mc:Choice>
    <mc:Fallback>
      <p:transition spd="slow" advClick="0" advTm="2000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67542" y="404664"/>
            <a:ext cx="8292049" cy="6535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4.history对象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395534" y="1268760"/>
            <a:ext cx="8292049" cy="4355182"/>
          </a:xfrm>
          <a:prstGeom prst="rect">
            <a:avLst/>
          </a:prstGeom>
        </p:spPr>
        <p:txBody>
          <a:bodyPr/>
          <a:lstStyle/>
          <a:p>
            <a:pPr marL="357505" indent="-357505" algn="l">
              <a:spcBef>
                <a:spcPts val="500"/>
              </a:spcBef>
              <a:defRPr sz="25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history 对象保存了浏览器的历史记录,JavaScript可以调用history对象的 back() 或 forward () ,相当于用户点击了浏览器的“后退”或“前进”按钮。</a:t>
            </a:r>
            <a:endParaRPr>
              <a:solidFill>
                <a:schemeClr val="accent5"/>
              </a:solidFill>
            </a:endParaRPr>
          </a:p>
          <a:p>
            <a:pPr marL="357505" indent="-357505" algn="l">
              <a:spcBef>
                <a:spcPts val="500"/>
              </a:spcBef>
              <a:defRPr sz="25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history.back() 方法加载历史列表中的前一个 URL。</a:t>
            </a:r>
            <a:endParaRPr>
              <a:solidFill>
                <a:schemeClr val="accent5"/>
              </a:solidFill>
            </a:endParaRPr>
          </a:p>
          <a:p>
            <a:pPr marL="357505" indent="-357505" algn="l">
              <a:spcBef>
                <a:spcPts val="500"/>
              </a:spcBef>
              <a:defRPr sz="25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history.forward() 方法加载历史列表中的下一个 URL。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1574004" y="2108198"/>
            <a:ext cx="5995992" cy="123507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五、浏览器嗅探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wipe/>
      </p:transition>
    </mc:Choice>
    <mc:Fallback>
      <p:transition spd="slow" advClick="0" advTm="2000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67542" y="404664"/>
            <a:ext cx="8292049" cy="6535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5.浏览器嗅探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395534" y="1268760"/>
            <a:ext cx="8292049" cy="4355182"/>
          </a:xfrm>
          <a:prstGeom prst="rect">
            <a:avLst/>
          </a:prstGeom>
        </p:spPr>
        <p:txBody>
          <a:bodyPr/>
          <a:lstStyle/>
          <a:p>
            <a:r>
              <a:t>userAgent属性是一个只读的字符串，声明了浏览器用于HTTP请求的用户代理头的值，语法：navigator.userAgent</a:t>
            </a:r>
          </a:p>
        </p:txBody>
      </p:sp>
      <p:pic>
        <p:nvPicPr>
          <p:cNvPr id="238" name="image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323" y="2654186"/>
            <a:ext cx="7128793" cy="254182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25975" y="339793"/>
            <a:ext cx="8292049" cy="653553"/>
          </a:xfrm>
          <a:prstGeom prst="rect">
            <a:avLst/>
          </a:prstGeom>
        </p:spPr>
        <p:txBody>
          <a:bodyPr/>
          <a:lstStyle>
            <a:lvl1pPr defTabSz="895985">
              <a:defRPr sz="3100"/>
            </a:lvl1pPr>
          </a:lstStyle>
          <a:p>
            <a:r>
              <a:t>课后作业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5" indent="-357505">
              <a:lnSpc>
                <a:spcPct val="160000"/>
              </a:lnSpc>
              <a:defRPr sz="1800"/>
            </a:pPr>
            <a:r>
              <a:t>通过window.open(),window.close()跳转页面</a:t>
            </a:r>
          </a:p>
          <a:p>
            <a:pPr marL="357505" indent="-357505">
              <a:lnSpc>
                <a:spcPct val="160000"/>
              </a:lnSpc>
              <a:defRPr sz="1800"/>
            </a:pPr>
            <a:r>
              <a:t>使用window.histroy对象实现上一页下一页跳转</a:t>
            </a:r>
          </a:p>
          <a:p>
            <a:pPr marL="357505" indent="-357505">
              <a:lnSpc>
                <a:spcPct val="160000"/>
              </a:lnSpc>
              <a:defRPr sz="1800"/>
            </a:pPr>
            <a:r>
              <a:t>判断浏览器内核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3591111" y="2729228"/>
            <a:ext cx="1961780" cy="7264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5" cy="180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3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73" name="Shape 173"/>
          <p:cNvSpPr/>
          <p:nvPr/>
        </p:nvSpPr>
        <p:spPr>
          <a:xfrm flipH="1">
            <a:off x="5403850" y="2590252"/>
            <a:ext cx="2103440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74" name="Shape 174"/>
          <p:cNvSpPr/>
          <p:nvPr/>
        </p:nvSpPr>
        <p:spPr>
          <a:xfrm>
            <a:off x="5469806" y="1921916"/>
            <a:ext cx="663187" cy="1170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5</a:t>
            </a:r>
          </a:p>
        </p:txBody>
      </p:sp>
      <p:sp>
        <p:nvSpPr>
          <p:cNvPr id="175" name="Shape 175"/>
          <p:cNvSpPr/>
          <p:nvPr/>
        </p:nvSpPr>
        <p:spPr>
          <a:xfrm>
            <a:off x="2195734" y="2780926"/>
            <a:ext cx="4270378" cy="6629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BOM-浏览器对象模型</a:t>
            </a:r>
          </a:p>
        </p:txBody>
      </p:sp>
      <p:sp>
        <p:nvSpPr>
          <p:cNvPr id="176" name="Shape 176"/>
          <p:cNvSpPr/>
          <p:nvPr/>
        </p:nvSpPr>
        <p:spPr>
          <a:xfrm>
            <a:off x="5011737" y="2179091"/>
            <a:ext cx="561339" cy="662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8" y="2179091"/>
            <a:ext cx="561339" cy="662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425975" y="339793"/>
            <a:ext cx="8292049" cy="653553"/>
          </a:xfrm>
          <a:prstGeom prst="rect">
            <a:avLst/>
          </a:prstGeom>
        </p:spPr>
        <p:txBody>
          <a:bodyPr/>
          <a:lstStyle>
            <a:lvl1pPr defTabSz="895985">
              <a:defRPr sz="3100"/>
            </a:lvl1pPr>
          </a:lstStyle>
          <a:p>
            <a:r>
              <a:t>本章重点与难点</a:t>
            </a:r>
          </a:p>
        </p:txBody>
      </p:sp>
      <p:sp>
        <p:nvSpPr>
          <p:cNvPr id="180" name="Shape 180"/>
          <p:cNvSpPr/>
          <p:nvPr/>
        </p:nvSpPr>
        <p:spPr>
          <a:xfrm>
            <a:off x="5435600" y="2420515"/>
            <a:ext cx="2952750" cy="874251"/>
          </a:xfrm>
          <a:prstGeom prst="rect">
            <a:avLst/>
          </a:prstGeom>
          <a:ln w="12700">
            <a:miter lim="400000"/>
          </a:ln>
        </p:spPr>
        <p:txBody>
          <a:bodyPr lIns="72000" tIns="72000" rIns="72000" bIns="72000">
            <a:spAutoFit/>
          </a:bodyPr>
          <a:lstStyle>
            <a:lvl1pPr algn="just">
              <a:lnSpc>
                <a:spcPct val="130000"/>
              </a:lnSpc>
              <a:defRPr>
                <a:solidFill>
                  <a:srgbClr val="49721E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现在让我们一起开始新的学习里程吧！</a:t>
            </a:r>
          </a:p>
        </p:txBody>
      </p:sp>
      <p:sp>
        <p:nvSpPr>
          <p:cNvPr id="181" name="Shape 181"/>
          <p:cNvSpPr/>
          <p:nvPr/>
        </p:nvSpPr>
        <p:spPr>
          <a:xfrm>
            <a:off x="1586" y="1772815"/>
            <a:ext cx="1562102" cy="78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1565274" y="1955379"/>
            <a:ext cx="881064" cy="59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AC411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2447923" y="1955379"/>
            <a:ext cx="2495553" cy="879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1751764" y="2130849"/>
            <a:ext cx="515980" cy="266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 defTabSz="703580">
              <a:defRPr sz="1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重点1</a:t>
            </a:r>
          </a:p>
        </p:txBody>
      </p:sp>
      <p:sp>
        <p:nvSpPr>
          <p:cNvPr id="185" name="Shape 185"/>
          <p:cNvSpPr/>
          <p:nvPr/>
        </p:nvSpPr>
        <p:spPr>
          <a:xfrm>
            <a:off x="2743650" y="2170511"/>
            <a:ext cx="1806794" cy="419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 defTabSz="539115">
              <a:defRPr sz="2400"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Window对象</a:t>
            </a:r>
          </a:p>
        </p:txBody>
      </p:sp>
      <p:sp>
        <p:nvSpPr>
          <p:cNvPr id="186" name="Shape 186"/>
          <p:cNvSpPr/>
          <p:nvPr/>
        </p:nvSpPr>
        <p:spPr>
          <a:xfrm>
            <a:off x="1586" y="2509415"/>
            <a:ext cx="1562102" cy="78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1565274" y="2691979"/>
            <a:ext cx="881064" cy="59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BA761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2447923" y="2691979"/>
            <a:ext cx="2495553" cy="881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2743650" y="2856378"/>
            <a:ext cx="1806794" cy="520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 defTabSz="365125">
              <a:defRPr sz="1600"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Window.location对象</a:t>
            </a:r>
          </a:p>
        </p:txBody>
      </p:sp>
      <p:sp>
        <p:nvSpPr>
          <p:cNvPr id="190" name="Shape 190"/>
          <p:cNvSpPr/>
          <p:nvPr/>
        </p:nvSpPr>
        <p:spPr>
          <a:xfrm>
            <a:off x="1586" y="3246015"/>
            <a:ext cx="1562102" cy="78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1565274" y="3428579"/>
            <a:ext cx="881064" cy="59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B838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2447923" y="3428579"/>
            <a:ext cx="2495553" cy="881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2743650" y="3573995"/>
            <a:ext cx="1806794" cy="558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 defTabSz="365125">
              <a:defRPr sz="1600"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Window.history对象</a:t>
            </a:r>
          </a:p>
        </p:txBody>
      </p:sp>
      <p:sp>
        <p:nvSpPr>
          <p:cNvPr id="194" name="Shape 194"/>
          <p:cNvSpPr/>
          <p:nvPr/>
        </p:nvSpPr>
        <p:spPr>
          <a:xfrm>
            <a:off x="1586" y="3982615"/>
            <a:ext cx="1562102" cy="78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565274" y="4165179"/>
            <a:ext cx="881064" cy="59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B838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2447923" y="4165179"/>
            <a:ext cx="2495553" cy="881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2743650" y="4329712"/>
            <a:ext cx="1806794" cy="520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 defTabSz="365125">
              <a:defRPr sz="1600"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Window.Navigator对象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1764" y="2851290"/>
            <a:ext cx="515980" cy="266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 defTabSz="703580">
              <a:defRPr sz="1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重点2</a:t>
            </a:r>
          </a:p>
        </p:txBody>
      </p:sp>
      <p:sp>
        <p:nvSpPr>
          <p:cNvPr id="199" name="Shape 199"/>
          <p:cNvSpPr/>
          <p:nvPr/>
        </p:nvSpPr>
        <p:spPr>
          <a:xfrm>
            <a:off x="1751764" y="3587957"/>
            <a:ext cx="515980" cy="266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 defTabSz="703580">
              <a:defRPr sz="1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难点1</a:t>
            </a:r>
          </a:p>
        </p:txBody>
      </p:sp>
      <p:sp>
        <p:nvSpPr>
          <p:cNvPr id="200" name="Shape 200"/>
          <p:cNvSpPr/>
          <p:nvPr/>
        </p:nvSpPr>
        <p:spPr>
          <a:xfrm>
            <a:off x="1751764" y="4324624"/>
            <a:ext cx="515980" cy="266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 defTabSz="703580">
              <a:defRPr sz="1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难点2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1574004" y="2108198"/>
            <a:ext cx="5995992" cy="1235078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一、什么是BOM？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wipe/>
      </p:transition>
    </mc:Choice>
    <mc:Fallback>
      <p:transition spd="slow" advClick="0" advTm="2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539550" y="-2"/>
            <a:ext cx="8292049" cy="65355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1.BOM(Browser Object Model)-浏览器对象模型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</a:p>
          <a:p>
            <a:pPr>
              <a:lnSpc>
                <a:spcPct val="160000"/>
              </a:lnSpc>
            </a:pPr>
            <a:r>
              <a:t>浏览器对象模型提供了可以与浏览器</a:t>
            </a:r>
          </a:p>
          <a:p>
            <a:pPr marL="357505" indent="-357505">
              <a:lnSpc>
                <a:spcPct val="160000"/>
              </a:lnSpc>
              <a:buSzTx/>
              <a:buNone/>
            </a:pPr>
            <a:r>
              <a:t>     窗口进行互动的对象结构。BOM由</a:t>
            </a:r>
          </a:p>
          <a:p>
            <a:pPr marL="357505" indent="-357505">
              <a:lnSpc>
                <a:spcPct val="160000"/>
              </a:lnSpc>
              <a:buSzTx/>
              <a:buNone/>
            </a:pPr>
            <a:r>
              <a:t>	多个对象组成，其中代表浏览器窗口</a:t>
            </a:r>
          </a:p>
          <a:p>
            <a:pPr marL="357505" indent="-357505">
              <a:lnSpc>
                <a:spcPct val="160000"/>
              </a:lnSpc>
              <a:buSzTx/>
              <a:buNone/>
            </a:pPr>
            <a:r>
              <a:t>	的Window对象是BOM的顶层对象，</a:t>
            </a:r>
          </a:p>
          <a:p>
            <a:pPr marL="357505" indent="-357505">
              <a:lnSpc>
                <a:spcPct val="160000"/>
              </a:lnSpc>
              <a:buSzTx/>
              <a:buNone/>
            </a:pPr>
            <a:r>
              <a:t>	其他对象都是该对象的子对象。</a:t>
            </a:r>
          </a:p>
          <a:p>
            <a:pPr marL="357505" indent="-357505">
              <a:lnSpc>
                <a:spcPct val="160000"/>
              </a:lnSpc>
              <a:buSzTx/>
              <a:buNone/>
            </a:pPr>
            <a:r>
              <a:rPr lang="en-US"/>
              <a:t>BOM</a:t>
            </a:r>
            <a:r>
              <a:rPr lang="zh-CN" altLang="en-US"/>
              <a:t>和</a:t>
            </a:r>
            <a:r>
              <a:rPr lang="en-US" altLang="zh-CN"/>
              <a:t>DOM</a:t>
            </a:r>
            <a:r>
              <a:rPr lang="zh-CN" altLang="en-US"/>
              <a:t>的区别？</a:t>
            </a:r>
            <a:endParaRPr lang="zh-CN" altLang="en-US"/>
          </a:p>
        </p:txBody>
      </p:sp>
      <p:pic>
        <p:nvPicPr>
          <p:cNvPr id="206" name="image1.jpeg" descr="E:\0-ly\20160301积云课件35G\03-广告设计\20160301网站小广告\咨询浮动窗口设计稿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088" y="4383725"/>
            <a:ext cx="3744418" cy="19346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7" name="image2.jpeg" descr="E:\0-ly\20160301积云课件35G\03-广告设计\20160301网站小广告\积云教育-侧栏内容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836712"/>
            <a:ext cx="1728194" cy="34503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8" name="image2.jpeg" descr="E:\0-ly\20160301积云课件35G\03-广告设计\20160301网站小广告\积云教育-侧栏内容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59" y="920689"/>
            <a:ext cx="1728194" cy="33670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1574004" y="2108198"/>
            <a:ext cx="5995992" cy="1235078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二、window对象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wipe/>
      </p:transition>
    </mc:Choice>
    <mc:Fallback>
      <p:transition spd="slow" advClick="0" advTm="2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467542" y="404664"/>
            <a:ext cx="8292049" cy="6535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2.Window对象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395534" y="1268760"/>
            <a:ext cx="8292049" cy="4355182"/>
          </a:xfrm>
          <a:prstGeom prst="rect">
            <a:avLst/>
          </a:prstGeom>
        </p:spPr>
        <p:txBody>
          <a:bodyPr/>
          <a:lstStyle/>
          <a:p>
            <a:pPr marL="342900" indent="-342900" defTabSz="877570">
              <a:lnSpc>
                <a:spcPct val="160000"/>
              </a:lnSpc>
              <a:spcBef>
                <a:spcPts val="500"/>
              </a:spcBef>
              <a:buSzTx/>
              <a:buNone/>
              <a:defRPr sz="1900">
                <a:solidFill>
                  <a:srgbClr val="FF0000"/>
                </a:solidFill>
              </a:defRPr>
            </a:pPr>
          </a:p>
          <a:p>
            <a:pPr marL="342900" indent="-342900" algn="l" defTabSz="877570">
              <a:spcBef>
                <a:spcPts val="400"/>
              </a:spcBef>
              <a:defRPr sz="23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所有浏览器都支持 window 对象。</a:t>
            </a:r>
            <a:endParaRPr sz="3700">
              <a:solidFill>
                <a:schemeClr val="accent5"/>
              </a:solidFill>
            </a:endParaRPr>
          </a:p>
          <a:p>
            <a:pPr marL="342900" indent="-342900" algn="l" defTabSz="877570">
              <a:spcBef>
                <a:spcPts val="400"/>
              </a:spcBef>
              <a:defRPr sz="23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它表示浏览器窗口。</a:t>
            </a:r>
            <a:endParaRPr sz="3700">
              <a:solidFill>
                <a:schemeClr val="accent5"/>
              </a:solidFill>
            </a:endParaRPr>
          </a:p>
          <a:p>
            <a:pPr marL="342900" indent="-342900" algn="l" defTabSz="877570">
              <a:spcBef>
                <a:spcPts val="400"/>
              </a:spcBef>
              <a:defRPr sz="23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所有 JavaScript 全局对象、函数以及变量均自动成为 window对象的成员。全局变量是 window 对象的属性。全局函数是 window 对象的方法。</a:t>
            </a:r>
            <a:endParaRPr sz="3700">
              <a:solidFill>
                <a:schemeClr val="accent5"/>
              </a:solidFill>
            </a:endParaRPr>
          </a:p>
          <a:p>
            <a:pPr marL="342900" indent="-342900" algn="l" defTabSz="877570">
              <a:spcBef>
                <a:spcPts val="400"/>
              </a:spcBef>
              <a:defRPr sz="23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以前学过的alert，定时器都是window对象的方法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467542" y="404664"/>
            <a:ext cx="8292049" cy="6535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2.Window对象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395534" y="1268760"/>
            <a:ext cx="8292049" cy="4355182"/>
          </a:xfrm>
          <a:prstGeom prst="rect">
            <a:avLst/>
          </a:prstGeom>
        </p:spPr>
        <p:txBody>
          <a:bodyPr/>
          <a:lstStyle/>
          <a:p>
            <a:pPr marL="357505" indent="-357505" algn="l">
              <a:lnSpc>
                <a:spcPct val="135000"/>
              </a:lnSpc>
              <a:spcBef>
                <a:spcPts val="500"/>
              </a:spcBef>
              <a:buSzTx/>
              <a:buNone/>
              <a:defRPr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window尺寸</a:t>
            </a:r>
            <a:endParaRPr sz="2300">
              <a:solidFill>
                <a:schemeClr val="accent5"/>
              </a:solidFill>
            </a:endParaRPr>
          </a:p>
          <a:p>
            <a:pPr algn="l">
              <a:lnSpc>
                <a:spcPct val="135000"/>
              </a:lnSpc>
              <a:spcBef>
                <a:spcPts val="500"/>
              </a:spcBef>
              <a:def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window.innerHeight - 浏览器窗口的内部高度</a:t>
            </a:r>
            <a:r>
              <a:rPr lang="zh-CN" sz="1800"/>
              <a:t>（</a:t>
            </a:r>
            <a:r>
              <a:rPr lang="en-US" altLang="zh-CN" sz="1800"/>
              <a:t>IE8</a:t>
            </a:r>
            <a:r>
              <a:rPr lang="zh-CN" altLang="en-US" sz="1800"/>
              <a:t>及以下版本不兼容</a:t>
            </a:r>
            <a:r>
              <a:rPr lang="zh-CN" sz="1800"/>
              <a:t>）</a:t>
            </a:r>
            <a:endParaRPr lang="zh-CN" sz="1800">
              <a:solidFill>
                <a:schemeClr val="accent5"/>
              </a:solidFill>
            </a:endParaRPr>
          </a:p>
          <a:p>
            <a:pPr algn="l">
              <a:lnSpc>
                <a:spcPct val="135000"/>
              </a:lnSpc>
              <a:spcBef>
                <a:spcPts val="500"/>
              </a:spcBef>
              <a:def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 window.innerWidth - 浏览器窗口的内部宽度</a:t>
            </a:r>
            <a:r>
              <a:rPr lang="zh-CN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IE8</a:t>
            </a:r>
            <a:r>
              <a:rPr lang="zh-CN" altLang="en-US" sz="1800">
                <a:sym typeface="+mn-ea"/>
              </a:rPr>
              <a:t>及以下版本不兼容</a:t>
            </a:r>
            <a:r>
              <a:rPr lang="zh-CN" sz="1800">
                <a:sym typeface="+mn-ea"/>
              </a:rPr>
              <a:t>）</a:t>
            </a:r>
            <a:endParaRPr sz="1800">
              <a:solidFill>
                <a:schemeClr val="accent5"/>
              </a:solidFill>
            </a:endParaRPr>
          </a:p>
          <a:p>
            <a:pPr algn="l">
              <a:lnSpc>
                <a:spcPct val="135000"/>
              </a:lnSpc>
              <a:spcBef>
                <a:spcPts val="500"/>
              </a:spcBef>
              <a:def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document.documentElement.clientHeight- 浏览器窗口的内部高度</a:t>
            </a:r>
            <a:r>
              <a:rPr lang="zh-CN" sz="1800"/>
              <a:t>（</a:t>
            </a:r>
            <a:r>
              <a:rPr lang="en-US" altLang="zh-CN" sz="1800"/>
              <a:t>IE8</a:t>
            </a:r>
            <a:r>
              <a:rPr lang="zh-CN" altLang="en-US" sz="1800"/>
              <a:t>及以上版本可用</a:t>
            </a:r>
            <a:r>
              <a:rPr lang="zh-CN" sz="1800"/>
              <a:t>）</a:t>
            </a:r>
            <a:endParaRPr lang="zh-CN" sz="1800">
              <a:solidFill>
                <a:schemeClr val="accent5"/>
              </a:solidFill>
            </a:endParaRPr>
          </a:p>
          <a:p>
            <a:pPr algn="l">
              <a:lnSpc>
                <a:spcPct val="135000"/>
              </a:lnSpc>
              <a:spcBef>
                <a:spcPts val="500"/>
              </a:spcBef>
              <a:def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document.documentElement.clientWidth - 浏览器窗口的内部宽度</a:t>
            </a:r>
            <a:r>
              <a:rPr lang="zh-CN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IE8</a:t>
            </a:r>
            <a:r>
              <a:rPr lang="zh-CN" altLang="en-US" sz="1800">
                <a:sym typeface="+mn-ea"/>
              </a:rPr>
              <a:t>及以上版本可用</a:t>
            </a:r>
            <a:r>
              <a:rPr lang="zh-CN" sz="1800">
                <a:sym typeface="+mn-ea"/>
              </a:rPr>
              <a:t>）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67542" y="404664"/>
            <a:ext cx="8292049" cy="6535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2.Window对象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395534" y="1268760"/>
            <a:ext cx="8292049" cy="43551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 defTabSz="877570">
              <a:lnSpc>
                <a:spcPct val="120000"/>
              </a:lnSpc>
              <a:spcBef>
                <a:spcPts val="400"/>
              </a:spcBef>
              <a:def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/>
              <a:t>除此之外,还有一个 outerWidth 和 outerHeight 属性,可以获取浏览器的整个宽高。</a:t>
            </a:r>
            <a:r>
              <a:rPr lang="zh-CN" sz="2000"/>
              <a:t>（</a:t>
            </a:r>
            <a:r>
              <a:rPr lang="en-US" altLang="zh-CN" sz="2000"/>
              <a:t>IE8</a:t>
            </a:r>
            <a:r>
              <a:rPr lang="zh-CN" altLang="en-US" sz="2000"/>
              <a:t>及以下版本不兼容</a:t>
            </a:r>
            <a:r>
              <a:rPr lang="zh-CN" sz="2000"/>
              <a:t>）</a:t>
            </a:r>
            <a:endParaRPr lang="zh-CN" sz="1800">
              <a:solidFill>
                <a:schemeClr val="accent5"/>
              </a:solidFill>
            </a:endParaRPr>
          </a:p>
          <a:p>
            <a:pPr marL="0" indent="0" algn="l" defTabSz="877570">
              <a:lnSpc>
                <a:spcPct val="120000"/>
              </a:lnSpc>
              <a:spcBef>
                <a:spcPts val="400"/>
              </a:spcBef>
              <a:buNone/>
              <a:def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800">
              <a:solidFill>
                <a:schemeClr val="accent5"/>
              </a:solidFill>
            </a:endParaRPr>
          </a:p>
          <a:p>
            <a:pPr marL="342900" indent="-342900" algn="l" defTabSz="877570">
              <a:lnSpc>
                <a:spcPct val="120000"/>
              </a:lnSpc>
              <a:spcBef>
                <a:spcPts val="400"/>
              </a:spcBef>
              <a:def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/>
              <a:t>window.open() - </a:t>
            </a:r>
            <a:r>
              <a:rPr lang="zh-CN" sz="2000"/>
              <a:t>在</a:t>
            </a:r>
            <a:r>
              <a:rPr sz="2000"/>
              <a:t>新窗口</a:t>
            </a:r>
            <a:r>
              <a:rPr lang="zh-CN" sz="2000"/>
              <a:t>中打开新的页面</a:t>
            </a:r>
            <a:r>
              <a:rPr sz="2000"/>
              <a:t> </a:t>
            </a:r>
            <a:endParaRPr sz="2000"/>
          </a:p>
          <a:p>
            <a:pPr marL="342900" indent="-342900" algn="l" defTabSz="877570">
              <a:lnSpc>
                <a:spcPct val="120000"/>
              </a:lnSpc>
              <a:spcBef>
                <a:spcPts val="400"/>
              </a:spcBef>
              <a:def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/>
              <a:t>window.location.href  </a:t>
            </a:r>
            <a:r>
              <a:rPr lang="zh-CN" altLang="en-US" sz="2000"/>
              <a:t>在原窗口中打开新的页面</a:t>
            </a:r>
            <a:endParaRPr lang="zh-CN" altLang="en-US" sz="2000"/>
          </a:p>
          <a:p>
            <a:pPr marL="342900" indent="-342900" algn="l" defTabSz="877570">
              <a:lnSpc>
                <a:spcPct val="120000"/>
              </a:lnSpc>
              <a:spcBef>
                <a:spcPts val="400"/>
              </a:spcBef>
              <a:def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800">
              <a:solidFill>
                <a:schemeClr val="accent5"/>
              </a:solidFill>
            </a:endParaRPr>
          </a:p>
          <a:p>
            <a:pPr marL="342900" indent="-342900" algn="l" defTabSz="877570">
              <a:lnSpc>
                <a:spcPct val="120000"/>
              </a:lnSpc>
              <a:spcBef>
                <a:spcPts val="400"/>
              </a:spcBef>
              <a:def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/>
              <a:t>window.open("要打开的网页</a:t>
            </a:r>
            <a:r>
              <a:rPr lang="zh-CN" sz="2000"/>
              <a:t>网页地址、路径</a:t>
            </a:r>
            <a:r>
              <a:rPr sz="2000"/>
              <a:t>", "网页名字", "height=400,width=400,top=10,left=10");//第三个参数用逗号分隔，不能出现空格</a:t>
            </a:r>
            <a:endParaRPr sz="2000"/>
          </a:p>
          <a:p>
            <a:pPr marL="342900" indent="-342900" algn="l" defTabSz="877570">
              <a:lnSpc>
                <a:spcPct val="120000"/>
              </a:lnSpc>
              <a:spcBef>
                <a:spcPts val="400"/>
              </a:spcBef>
              <a:def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800">
              <a:solidFill>
                <a:schemeClr val="accent5"/>
              </a:solidFill>
            </a:endParaRPr>
          </a:p>
          <a:p>
            <a:pPr marL="342900" indent="-342900" algn="l" defTabSz="877570">
              <a:lnSpc>
                <a:spcPct val="120000"/>
              </a:lnSpc>
              <a:spcBef>
                <a:spcPts val="400"/>
              </a:spcBef>
              <a:def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/>
              <a:t>window.close() - 关闭当前窗口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1842</Words>
  <Application>WPS 演示</Application>
  <PresentationFormat/>
  <Paragraphs>117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Wingdings</vt:lpstr>
      <vt:lpstr>幼圆</vt:lpstr>
      <vt:lpstr>Arial Black</vt:lpstr>
      <vt:lpstr>Arial Unicode MS</vt:lpstr>
      <vt:lpstr>A000120140530A99PPBG</vt:lpstr>
      <vt:lpstr>PowerPoint 演示文稿</vt:lpstr>
      <vt:lpstr>PowerPoint 演示文稿</vt:lpstr>
      <vt:lpstr>本章重点与难点</vt:lpstr>
      <vt:lpstr>一、什么是BOM？</vt:lpstr>
      <vt:lpstr>1.BOM(Browser Object Model)-浏览器对象模型</vt:lpstr>
      <vt:lpstr>二、window对象</vt:lpstr>
      <vt:lpstr>2.Window对象</vt:lpstr>
      <vt:lpstr>2.Window对象</vt:lpstr>
      <vt:lpstr>2.Window对象</vt:lpstr>
      <vt:lpstr>三、window.location对象</vt:lpstr>
      <vt:lpstr>3.location对象</vt:lpstr>
      <vt:lpstr>3.location对象</vt:lpstr>
      <vt:lpstr>四、window.history对象</vt:lpstr>
      <vt:lpstr>4.history对象</vt:lpstr>
      <vt:lpstr>五、浏览器嗅探</vt:lpstr>
      <vt:lpstr>5.浏览器嗅探</vt:lpstr>
      <vt:lpstr>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王争</cp:lastModifiedBy>
  <cp:revision>10</cp:revision>
  <dcterms:created xsi:type="dcterms:W3CDTF">2017-06-14T22:08:00Z</dcterms:created>
  <dcterms:modified xsi:type="dcterms:W3CDTF">2017-06-21T03:39:56Z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