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79" r:id="rId7"/>
    <p:sldId id="264" r:id="rId8"/>
    <p:sldId id="261" r:id="rId9"/>
    <p:sldId id="277" r:id="rId10"/>
    <p:sldId id="278" r:id="rId11"/>
    <p:sldId id="280" r:id="rId12"/>
    <p:sldId id="271" r:id="rId13"/>
    <p:sldId id="272" r:id="rId14"/>
    <p:sldId id="273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Style>
        <a:tcBdr/>
        <a:fill>
          <a:solidFill>
            <a:srgbClr val="E9E9E9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>
            <a:spLocks noGrp="1"/>
          </p:cNvSpPr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3"/>
            <a:ext cx="8640962" cy="293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/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事件对象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zh-CN" altLang="en-US" dirty="0" smtClean="0"/>
              <a:t>取消默认事件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800" dirty="0" smtClean="0"/>
              <a:t>取消</a:t>
            </a:r>
            <a:r>
              <a:rPr lang="zh-CN" altLang="en-US" sz="1800" smtClean="0"/>
              <a:t>默认事件</a:t>
            </a:r>
            <a:endParaRPr lang="zh-CN" altLang="en-US" sz="1800" smtClean="0"/>
          </a:p>
          <a:p>
            <a:pPr marL="0" indent="0"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var event = e || window.event;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event.preventDefault( )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zh-CN" altLang="en-US" dirty="0" smtClean="0"/>
              <a:t>效果案例</a:t>
            </a:r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defRPr sz="2800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回车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提交留言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1">
              <a:spcAft>
                <a:spcPts val="600"/>
              </a:spcAft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拖拽</a:t>
            </a:r>
            <a:endParaRPr lang="zh-CN" altLang="en-US" dirty="0"/>
          </a:p>
          <a:p>
            <a:pPr marL="357505" indent="-357505">
              <a:defRPr sz="2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5985">
              <a:defRPr sz="3135"/>
            </a:lvl1pPr>
          </a:lstStyle>
          <a:p>
            <a:r>
              <a:rPr lang="zh-CN" altLang="en-US" dirty="0" smtClean="0"/>
              <a:t>作业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拖拽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spcAft>
                <a:spcPts val="60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窗口的边界，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而且在有滚动条的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情况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不选中其他文字：提示（阻止默认事件））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spcAft>
                <a:spcPts val="600"/>
              </a:spcAft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鼠标右击菜单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spcAft>
                <a:spcPts val="60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边界，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有滚动条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级列表，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4.n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级列表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子列表的位置）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6</a:t>
            </a:r>
          </a:p>
        </p:txBody>
      </p:sp>
      <p:sp>
        <p:nvSpPr>
          <p:cNvPr id="175" name="Shape 175"/>
          <p:cNvSpPr/>
          <p:nvPr/>
        </p:nvSpPr>
        <p:spPr>
          <a:xfrm>
            <a:off x="2195735" y="2780927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事件对象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5985">
              <a:defRPr sz="3135"/>
            </a:lvl1pPr>
          </a:lstStyle>
          <a:p>
            <a:r>
              <a:t>本章重点与难点</a:t>
            </a:r>
          </a:p>
        </p:txBody>
      </p:sp>
      <p:sp>
        <p:nvSpPr>
          <p:cNvPr id="180" name="Shape 180"/>
          <p:cNvSpPr/>
          <p:nvPr/>
        </p:nvSpPr>
        <p:spPr>
          <a:xfrm>
            <a:off x="5435600" y="2420515"/>
            <a:ext cx="2952750" cy="874251"/>
          </a:xfrm>
          <a:prstGeom prst="rect">
            <a:avLst/>
          </a:prstGeom>
          <a:ln w="12700">
            <a:miter lim="400000"/>
          </a:ln>
        </p:spPr>
        <p:txBody>
          <a:bodyPr lIns="72000" tIns="72000" rIns="72000" bIns="72000">
            <a:spAutoFit/>
          </a:bodyPr>
          <a:lstStyle>
            <a:lvl1pPr algn="just">
              <a:lnSpc>
                <a:spcPct val="130000"/>
              </a:lnSpc>
              <a:defRPr>
                <a:solidFill>
                  <a:srgbClr val="49721E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现在让我们一起开始新的学习里程吧！</a:t>
            </a:r>
          </a:p>
        </p:txBody>
      </p:sp>
      <p:sp>
        <p:nvSpPr>
          <p:cNvPr id="181" name="Shape 181"/>
          <p:cNvSpPr/>
          <p:nvPr/>
        </p:nvSpPr>
        <p:spPr>
          <a:xfrm>
            <a:off x="1587" y="17728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565274" y="19553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AC41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2447924" y="1955379"/>
            <a:ext cx="2495552" cy="879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1751764" y="2132111"/>
            <a:ext cx="515980" cy="2641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ctr" defTabSz="703580">
              <a:defRPr sz="154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重点1</a:t>
            </a:r>
          </a:p>
        </p:txBody>
      </p:sp>
      <p:sp>
        <p:nvSpPr>
          <p:cNvPr id="185" name="Shape 185"/>
          <p:cNvSpPr/>
          <p:nvPr/>
        </p:nvSpPr>
        <p:spPr>
          <a:xfrm>
            <a:off x="2743651" y="2115884"/>
            <a:ext cx="1806793" cy="5283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defTabSz="447675">
              <a:defRPr sz="2010" b="1">
                <a:solidFill>
                  <a:srgbClr val="FFFFFF"/>
                </a:solidFill>
              </a:defRPr>
            </a:pPr>
            <a:r>
              <a:rPr dirty="0"/>
              <a:t>event </a:t>
            </a:r>
            <a:r>
              <a:rPr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常见属性</a:t>
            </a:r>
            <a:endParaRPr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587" y="25094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565274" y="26919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A76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2447924" y="2691979"/>
            <a:ext cx="2495552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2743651" y="2852551"/>
            <a:ext cx="1806793" cy="5283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defTabSz="365760">
              <a:defRPr sz="1640" b="1">
                <a:solidFill>
                  <a:srgbClr val="FFFFFF"/>
                </a:solidFill>
              </a:defRPr>
            </a:pPr>
            <a:r>
              <a:t>pageX  clientX  screenX </a:t>
            </a: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区别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587" y="32460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565274" y="34285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2447924" y="3428579"/>
            <a:ext cx="2495552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743651" y="3589218"/>
            <a:ext cx="1806793" cy="5283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defTabSz="676275">
              <a:defRPr sz="3035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常用事件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587" y="3982615"/>
            <a:ext cx="1562101" cy="7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21600" y="10074"/>
                </a:lnTo>
                <a:lnTo>
                  <a:pt x="21600" y="21600"/>
                </a:lnTo>
                <a:lnTo>
                  <a:pt x="0" y="11535"/>
                </a:lnTo>
                <a:cubicBezTo>
                  <a:pt x="0" y="8519"/>
                  <a:pt x="66" y="3016"/>
                  <a:pt x="6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565274" y="4165179"/>
            <a:ext cx="881064" cy="59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995"/>
                </a:lnTo>
                <a:lnTo>
                  <a:pt x="0" y="21600"/>
                </a:lnTo>
                <a:lnTo>
                  <a:pt x="0" y="6590"/>
                </a:lnTo>
                <a:lnTo>
                  <a:pt x="21600" y="0"/>
                </a:lnTo>
                <a:close/>
              </a:path>
            </a:pathLst>
          </a:custGeom>
          <a:solidFill>
            <a:srgbClr val="B838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2447924" y="4165179"/>
            <a:ext cx="2495552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1411"/>
                </a:lnTo>
                <a:lnTo>
                  <a:pt x="21600" y="21600"/>
                </a:lnTo>
                <a:lnTo>
                  <a:pt x="0" y="102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2743651" y="4325885"/>
            <a:ext cx="1806793" cy="5283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defTabSz="520700">
              <a:defRPr sz="2335" b="1">
                <a:solidFill>
                  <a:srgbClr val="FFFF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防止选择拖动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751764" y="2852551"/>
            <a:ext cx="515980" cy="2641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ctr" defTabSz="703580">
              <a:defRPr sz="154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重点2</a:t>
            </a:r>
          </a:p>
        </p:txBody>
      </p:sp>
      <p:sp>
        <p:nvSpPr>
          <p:cNvPr id="199" name="Shape 199"/>
          <p:cNvSpPr/>
          <p:nvPr/>
        </p:nvSpPr>
        <p:spPr>
          <a:xfrm>
            <a:off x="1751764" y="3589218"/>
            <a:ext cx="515980" cy="2641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ctr" defTabSz="703580">
              <a:defRPr sz="154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难点1</a:t>
            </a:r>
          </a:p>
        </p:txBody>
      </p:sp>
      <p:sp>
        <p:nvSpPr>
          <p:cNvPr id="200" name="Shape 200"/>
          <p:cNvSpPr/>
          <p:nvPr/>
        </p:nvSpPr>
        <p:spPr>
          <a:xfrm>
            <a:off x="1751764" y="4325885"/>
            <a:ext cx="515980" cy="2641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ctr" defTabSz="703580">
              <a:defRPr sz="154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难点2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zh-CN" altLang="en-US" dirty="0" smtClean="0"/>
              <a:t>鼠标事件</a:t>
            </a:r>
            <a:endParaRPr dirty="0"/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19098" y="889686"/>
            <a:ext cx="8292046" cy="491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鼠标事件：页面</a:t>
            </a:r>
            <a:r>
              <a:rPr lang="zh-CN" altLang="en-US" dirty="0"/>
              <a:t>所有元素都可触发</a:t>
            </a:r>
            <a:endParaRPr lang="zh-CN" altLang="en-US" dirty="0"/>
          </a:p>
          <a:p>
            <a:pPr lvl="2"/>
            <a:r>
              <a:rPr lang="en-US" altLang="zh-CN" sz="1900" dirty="0">
                <a:solidFill>
                  <a:schemeClr val="tx1">
                    <a:lumMod val="75000"/>
                  </a:schemeClr>
                </a:solidFill>
              </a:rPr>
              <a:t>click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：当用户单击鼠标按钮</a:t>
            </a:r>
            <a:r>
              <a:rPr lang="zh-CN" altLang="en-US" sz="1900" dirty="0">
                <a:solidFill>
                  <a:srgbClr val="FF0000"/>
                </a:solidFill>
              </a:rPr>
              <a:t>或按下回车键时触发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900" dirty="0" err="1" smtClean="0">
                <a:solidFill>
                  <a:schemeClr val="tx1">
                    <a:lumMod val="75000"/>
                  </a:schemeClr>
                </a:solidFill>
              </a:rPr>
              <a:t>dblclick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：当用户双击主鼠标按钮时触发。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900" dirty="0" err="1" smtClean="0">
                <a:solidFill>
                  <a:srgbClr val="FF0000"/>
                </a:solidFill>
              </a:rPr>
              <a:t>mousedown</a:t>
            </a:r>
            <a:r>
              <a:rPr lang="zh-CN" altLang="en-US" sz="1900" dirty="0">
                <a:solidFill>
                  <a:srgbClr val="FF0000"/>
                </a:solidFill>
              </a:rPr>
              <a:t>：当用户按下了鼠标还未弹起时触发。</a:t>
            </a:r>
            <a:endParaRPr lang="zh-CN" altLang="en-US" sz="1900" dirty="0">
              <a:solidFill>
                <a:srgbClr val="FF0000"/>
              </a:solidFill>
            </a:endParaRPr>
          </a:p>
          <a:p>
            <a:pPr lvl="2"/>
            <a:r>
              <a:rPr lang="en-US" altLang="zh-CN" sz="1900" dirty="0" err="1" smtClean="0">
                <a:solidFill>
                  <a:srgbClr val="FF0000"/>
                </a:solidFill>
              </a:rPr>
              <a:t>mouseup</a:t>
            </a:r>
            <a:r>
              <a:rPr lang="zh-CN" altLang="en-US" sz="1900" dirty="0">
                <a:solidFill>
                  <a:srgbClr val="FF0000"/>
                </a:solidFill>
              </a:rPr>
              <a:t>：当用户释放鼠标按钮时触发</a:t>
            </a:r>
            <a:r>
              <a:rPr lang="zh-CN" altLang="en-US" sz="1900" dirty="0" smtClean="0">
                <a:solidFill>
                  <a:srgbClr val="FF0000"/>
                </a:solidFill>
              </a:rPr>
              <a:t>。</a:t>
            </a:r>
            <a:endParaRPr lang="zh-CN" altLang="en-US" sz="19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900" dirty="0" err="1" smtClean="0">
                <a:solidFill>
                  <a:schemeClr val="tx1">
                    <a:lumMod val="75000"/>
                  </a:schemeClr>
                </a:solidFill>
              </a:rPr>
              <a:t>mouseover</a:t>
            </a:r>
            <a:r>
              <a:rPr lang="en-US" altLang="zh-CN" sz="1900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n-US" altLang="zh-CN" sz="1900" dirty="0" err="1" smtClean="0">
                <a:solidFill>
                  <a:schemeClr val="tx1">
                    <a:lumMod val="75000"/>
                  </a:schemeClr>
                </a:solidFill>
              </a:rPr>
              <a:t>mouseenter</a:t>
            </a:r>
            <a:r>
              <a:rPr lang="zh-CN" altLang="en-US" sz="1900" dirty="0" smtClean="0">
                <a:solidFill>
                  <a:schemeClr val="tx1">
                    <a:lumMod val="75000"/>
                  </a:schemeClr>
                </a:solidFill>
              </a:rPr>
              <a:t>：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当鼠标移到某个元素上方时触发</a:t>
            </a:r>
            <a:r>
              <a:rPr lang="zh-CN" altLang="en-US" sz="1900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CN" sz="19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900" dirty="0" err="1" smtClean="0">
                <a:solidFill>
                  <a:schemeClr val="tx1">
                    <a:lumMod val="75000"/>
                  </a:schemeClr>
                </a:solidFill>
              </a:rPr>
              <a:t>mouseout</a:t>
            </a:r>
            <a:r>
              <a:rPr lang="en-US" altLang="zh-CN" sz="1900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n-US" altLang="zh-CN" sz="1900" dirty="0" err="1" smtClean="0">
                <a:solidFill>
                  <a:schemeClr val="tx1">
                    <a:lumMod val="75000"/>
                  </a:schemeClr>
                </a:solidFill>
              </a:rPr>
              <a:t>mouseleave</a:t>
            </a:r>
            <a:r>
              <a:rPr lang="zh-CN" altLang="en-US" sz="1900" dirty="0" smtClean="0">
                <a:solidFill>
                  <a:schemeClr val="tx1">
                    <a:lumMod val="75000"/>
                  </a:schemeClr>
                </a:solidFill>
              </a:rPr>
              <a:t>：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当鼠标移出某个元素上方时触发</a:t>
            </a:r>
            <a:r>
              <a:rPr lang="zh-CN" altLang="en-US" sz="1900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CN" sz="19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900" dirty="0" err="1">
                <a:solidFill>
                  <a:srgbClr val="FF0000"/>
                </a:solidFill>
              </a:rPr>
              <a:t>mousemove</a:t>
            </a:r>
            <a:r>
              <a:rPr lang="zh-CN" altLang="en-US" sz="1900" dirty="0">
                <a:solidFill>
                  <a:srgbClr val="FF0000"/>
                </a:solidFill>
              </a:rPr>
              <a:t>：当鼠标指针在元素上移动时触发</a:t>
            </a:r>
            <a:r>
              <a:rPr lang="zh-CN" altLang="en-US" sz="1900" dirty="0" smtClean="0">
                <a:solidFill>
                  <a:srgbClr val="FF0000"/>
                </a:solidFill>
              </a:rPr>
              <a:t>。</a:t>
            </a:r>
            <a:endParaRPr lang="zh-CN" altLang="en-US" sz="1900" dirty="0" smtClean="0">
              <a:solidFill>
                <a:srgbClr val="FF0000"/>
              </a:solidFill>
              <a:ea typeface="微软雅黑" panose="020B0503020204020204" charset="-122"/>
            </a:endParaRPr>
          </a:p>
          <a:p>
            <a:pPr lvl="2" latinLnBrk="1">
              <a:spcAft>
                <a:spcPts val="600"/>
              </a:spcAft>
            </a:pPr>
            <a:r>
              <a:rPr lang="en-US" altLang="zh-CN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ontextmenu</a:t>
            </a:r>
            <a:r>
              <a:rPr lang="en-US" altLang="zh-CN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</a:rPr>
              <a:t>当用户右击鼠标按钮。</a:t>
            </a:r>
            <a:endParaRPr lang="en-US" altLang="zh-CN" sz="1900" dirty="0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US" altLang="zh-CN" dirty="0" smtClean="0"/>
              <a:t>event</a:t>
            </a:r>
            <a:r>
              <a:rPr lang="zh-CN" altLang="en-US" dirty="0" smtClean="0"/>
              <a:t>对象兼容写法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Event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事件对象兼容写法：</a:t>
            </a:r>
            <a:endParaRPr lang="zh-CN" altLang="en-US" sz="1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171" y="2466138"/>
            <a:ext cx="5295900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 smtClean="0"/>
              <a:t>Event</a:t>
            </a:r>
            <a:r>
              <a:rPr dirty="0"/>
              <a:t>常见属性</a:t>
            </a:r>
            <a:endParaRPr dirty="0"/>
          </a:p>
        </p:txBody>
      </p:sp>
      <p:graphicFrame>
        <p:nvGraphicFramePr>
          <p:cNvPr id="216" name="Table 216"/>
          <p:cNvGraphicFramePr/>
          <p:nvPr/>
        </p:nvGraphicFramePr>
        <p:xfrm>
          <a:off x="395288" y="1268412"/>
          <a:ext cx="8291512" cy="43928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432"/>
                <a:gridCol w="6635080"/>
              </a:tblGrid>
              <a:tr h="732139">
                <a:tc>
                  <a:txBody>
                    <a:bodyPr/>
                    <a:lstStyle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属性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作用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</a:tr>
              <a:tr h="7321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光标相对于该屏幕的水平位置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光标相对于该屏幕的垂直位置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target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该事件被传送到的对象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光标相对于该网页的水平位置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光标相对于该网页的垂直位置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zh-CN" altLang="en-US" dirty="0" smtClean="0"/>
              <a:t>键盘事件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键盘事件</a:t>
            </a:r>
            <a:endParaRPr lang="zh-CN" altLang="en-US" dirty="0"/>
          </a:p>
          <a:p>
            <a:pPr lvl="2"/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</a:rPr>
              <a:t>keydown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：当用户按下键盘上任意键触发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800" dirty="0" err="1" smtClean="0">
                <a:solidFill>
                  <a:schemeClr val="tx1">
                    <a:lumMod val="75000"/>
                  </a:schemeClr>
                </a:solidFill>
              </a:rPr>
              <a:t>keypress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：当用户按下键盘上的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F1-F12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Backspace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Enter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、                  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Escape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和箭头方向键时不会触发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800" dirty="0" err="1" smtClean="0">
                <a:solidFill>
                  <a:schemeClr val="tx1">
                    <a:lumMod val="75000"/>
                  </a:schemeClr>
                </a:solidFill>
              </a:rPr>
              <a:t>keyup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：当用户释放键盘上的键触发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US" altLang="zh-CN" dirty="0" smtClean="0"/>
              <a:t>HTML</a:t>
            </a:r>
            <a:r>
              <a:rPr lang="zh-CN" altLang="en-US" dirty="0" smtClean="0"/>
              <a:t>事件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800" dirty="0"/>
              <a:t>HTML </a:t>
            </a:r>
            <a:r>
              <a:rPr lang="zh-CN" altLang="en-US" sz="1800" dirty="0"/>
              <a:t>事件</a:t>
            </a:r>
            <a:endParaRPr lang="zh-CN" altLang="en-US" sz="1800" dirty="0"/>
          </a:p>
          <a:p>
            <a:pPr lvl="2"/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load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：当页面完全加载后在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window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上面触发，或当框架集加载完毕后在框架集上触发。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unload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：当页面完全卸载后在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window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上面触发，或当框架集卸载后在框架集上触发。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select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：当用户选择文本框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(input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</a:rPr>
              <a:t>textarea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中的一个或多个字符触发。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800" dirty="0" smtClean="0">
                <a:solidFill>
                  <a:schemeClr val="tx1">
                    <a:lumMod val="75000"/>
                  </a:schemeClr>
                </a:solidFill>
              </a:rPr>
              <a:t>change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：当文本框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(input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</a:rPr>
              <a:t>textarea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内容改变且失去焦点后触发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US" altLang="zh-CN" dirty="0" smtClean="0"/>
              <a:t>HTML</a:t>
            </a:r>
            <a:r>
              <a:rPr lang="zh-CN" altLang="en-US" dirty="0" smtClean="0"/>
              <a:t>事件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800" dirty="0"/>
              <a:t>HTML </a:t>
            </a:r>
            <a:r>
              <a:rPr lang="zh-CN" altLang="en-US" sz="1800" dirty="0"/>
              <a:t>事件</a:t>
            </a:r>
            <a:endParaRPr lang="zh-CN" altLang="en-US" sz="1800" dirty="0"/>
          </a:p>
          <a:p>
            <a:pPr lvl="2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focus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：当页面或者元素获得焦点时在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window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及相关元素上面触发。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blur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：当页面或元素失去焦点时在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window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及相关元素上触发。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submit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：当用户点击提交按钮在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&lt;form&gt;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元素上触发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reset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：当用户点击重置按钮在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&lt;form&gt;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元素上触发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CN" alt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resize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：当窗口或框架的大小变化时在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window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或框架上触发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scroll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：当用户滚动带滚动条的元素时触发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WPS 演示</Application>
  <PresentationFormat>全屏显示(4:3)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Arial Unicode MS</vt:lpstr>
      <vt:lpstr>A000120140530A99PPBG</vt:lpstr>
      <vt:lpstr>PowerPoint 演示文稿</vt:lpstr>
      <vt:lpstr>PowerPoint 演示文稿</vt:lpstr>
      <vt:lpstr>本章重点与难点</vt:lpstr>
      <vt:lpstr>鼠标事件</vt:lpstr>
      <vt:lpstr>event对象兼容写法</vt:lpstr>
      <vt:lpstr>Event常见属性</vt:lpstr>
      <vt:lpstr>键盘事件</vt:lpstr>
      <vt:lpstr>HTML事件</vt:lpstr>
      <vt:lpstr>HTML事件</vt:lpstr>
      <vt:lpstr>取消默认事件</vt:lpstr>
      <vt:lpstr>效果案例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41</cp:revision>
  <dcterms:created xsi:type="dcterms:W3CDTF">2017-06-18T14:19:00Z</dcterms:created>
  <dcterms:modified xsi:type="dcterms:W3CDTF">2017-06-26T00:16:07Z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