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59"/>
  </p:handoutMasterIdLst>
  <p:sldIdLst>
    <p:sldId id="313" r:id="rId3"/>
    <p:sldId id="478" r:id="rId4"/>
    <p:sldId id="479" r:id="rId5"/>
    <p:sldId id="426" r:id="rId6"/>
    <p:sldId id="335" r:id="rId7"/>
    <p:sldId id="296" r:id="rId9"/>
    <p:sldId id="376" r:id="rId10"/>
    <p:sldId id="297" r:id="rId11"/>
    <p:sldId id="336" r:id="rId12"/>
    <p:sldId id="383" r:id="rId13"/>
    <p:sldId id="384" r:id="rId14"/>
    <p:sldId id="337" r:id="rId15"/>
    <p:sldId id="338" r:id="rId16"/>
    <p:sldId id="377" r:id="rId17"/>
    <p:sldId id="340" r:id="rId18"/>
    <p:sldId id="342" r:id="rId19"/>
    <p:sldId id="341" r:id="rId20"/>
    <p:sldId id="343" r:id="rId21"/>
    <p:sldId id="380" r:id="rId22"/>
    <p:sldId id="324" r:id="rId23"/>
    <p:sldId id="350" r:id="rId24"/>
    <p:sldId id="345" r:id="rId25"/>
    <p:sldId id="353" r:id="rId26"/>
    <p:sldId id="352" r:id="rId27"/>
    <p:sldId id="378" r:id="rId28"/>
    <p:sldId id="325" r:id="rId29"/>
    <p:sldId id="428" r:id="rId30"/>
    <p:sldId id="427" r:id="rId31"/>
    <p:sldId id="355" r:id="rId32"/>
    <p:sldId id="356" r:id="rId33"/>
    <p:sldId id="429" r:id="rId34"/>
    <p:sldId id="357" r:id="rId35"/>
    <p:sldId id="358" r:id="rId36"/>
    <p:sldId id="359" r:id="rId37"/>
    <p:sldId id="430" r:id="rId38"/>
    <p:sldId id="360" r:id="rId39"/>
    <p:sldId id="362" r:id="rId40"/>
    <p:sldId id="379" r:id="rId41"/>
    <p:sldId id="363" r:id="rId42"/>
    <p:sldId id="364" r:id="rId43"/>
    <p:sldId id="386" r:id="rId44"/>
    <p:sldId id="326" r:id="rId45"/>
    <p:sldId id="366" r:id="rId46"/>
    <p:sldId id="381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82" r:id="rId56"/>
    <p:sldId id="387" r:id="rId57"/>
    <p:sldId id="312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作者" initials="作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03D"/>
    <a:srgbClr val="004760"/>
    <a:srgbClr val="001C54"/>
    <a:srgbClr val="75C4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780" autoAdjust="0"/>
  </p:normalViewPr>
  <p:slideViewPr>
    <p:cSldViewPr>
      <p:cViewPr varScale="1">
        <p:scale>
          <a:sx n="76" d="100"/>
          <a:sy n="76" d="100"/>
        </p:scale>
        <p:origin x="-1044" y="-96"/>
      </p:cViewPr>
      <p:guideLst>
        <p:guide orient="horz" pos="2160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36" y="-84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3" Type="http://schemas.openxmlformats.org/officeDocument/2006/relationships/commentAuthors" Target="commentAuthors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08571-D336-4025-90E3-3C5ACA573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8200-81E7-464E-99CA-916E4BCA90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6D35-1B3C-4797-823E-755245953E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E6A9-E799-41F5-B05D-B0D14B1927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3" name="Notes Placeholder 2"/>
          <p:cNvSpPr>
            <a:spLocks noGrp="1"/>
          </p:cNvSpPr>
          <p:nvPr>
            <p:ph type="body"/>
          </p:nvPr>
        </p:nvSpPr>
        <p:spPr/>
        <p:txBody>
          <a:bodyPr wrap="square" anchor="t"/>
          <a:lstStyle/>
          <a:p>
            <a:pPr lvl="0"/>
            <a:r>
              <a:rPr lang="zh-CN" altLang="en-US" dirty="0"/>
              <a:t>代码展示</a:t>
            </a:r>
            <a:endParaRPr lang="zh-CN" altLang="en-US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6432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  <a:sym typeface="Gill Sans" charset="0"/>
              </a:rPr>
            </a:fld>
            <a:endParaRPr lang="en-US" altLang="x-none" sz="1200" dirty="0">
              <a:solidFill>
                <a:schemeClr val="tx1"/>
              </a:solidFill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3" name="Notes Placeholder 2"/>
          <p:cNvSpPr>
            <a:spLocks noGrp="1"/>
          </p:cNvSpPr>
          <p:nvPr>
            <p:ph type="body"/>
          </p:nvPr>
        </p:nvSpPr>
        <p:spPr/>
        <p:txBody>
          <a:bodyPr wrap="square" anchor="t"/>
          <a:lstStyle/>
          <a:p>
            <a:pPr lvl="0"/>
            <a:r>
              <a:rPr lang="zh-CN" altLang="en-US" dirty="0"/>
              <a:t>代码展示</a:t>
            </a:r>
            <a:endParaRPr lang="zh-CN" altLang="en-US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6432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  <a:sym typeface="Gill Sans" charset="0"/>
              </a:rPr>
            </a:fld>
            <a:endParaRPr lang="en-US" altLang="x-none" sz="1200" dirty="0">
              <a:solidFill>
                <a:schemeClr val="tx1"/>
              </a:solidFill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3" name="Notes Placeholder 2"/>
          <p:cNvSpPr>
            <a:spLocks noGrp="1"/>
          </p:cNvSpPr>
          <p:nvPr>
            <p:ph type="body"/>
          </p:nvPr>
        </p:nvSpPr>
        <p:spPr/>
        <p:txBody>
          <a:bodyPr wrap="square" anchor="t"/>
          <a:lstStyle/>
          <a:p>
            <a:pPr lvl="0"/>
            <a:r>
              <a:rPr lang="zh-CN" altLang="en-US" dirty="0"/>
              <a:t>代码展示</a:t>
            </a:r>
            <a:endParaRPr lang="zh-CN" altLang="en-US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6432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  <a:sym typeface="Gill Sans" charset="0"/>
              </a:rPr>
            </a:fld>
            <a:endParaRPr lang="en-US" altLang="x-none" sz="1200" dirty="0">
              <a:solidFill>
                <a:schemeClr val="tx1"/>
              </a:solidFill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，就是用网页技术开发手机应用。什么意思呢？手机系统有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、安卓、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phone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。那么公司比如说开发一个“携程网”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，就需要招聘三队人马，比如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工程师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人，安卓工程师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工程师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人。共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人，工资开销大。并且，如果要改版，要改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个版本。所以，现在公司，都用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技术，用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html+css+javascript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技术来开发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。好处是不用招聘那么多工程师，只需要几个前端开发工程师即可。并且也易于迭代，就是网页一改变，所有的终端都变了。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E6A9-E799-41F5-B05D-B0D14B1927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7" name="Notes Placeholder 2"/>
          <p:cNvSpPr>
            <a:spLocks noGrp="1"/>
          </p:cNvSpPr>
          <p:nvPr>
            <p:ph type="body"/>
          </p:nvPr>
        </p:nvSpPr>
        <p:spPr/>
        <p:txBody>
          <a:bodyPr wrap="square" anchor="t"/>
          <a:lstStyle/>
          <a:p>
            <a:pPr lvl="0"/>
            <a:r>
              <a:rPr lang="zh-CN" altLang="en-US" dirty="0"/>
              <a:t>代码展示</a:t>
            </a:r>
            <a:endParaRPr lang="zh-CN" altLang="en-US" dirty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6432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  <a:sym typeface="Gill Sans" charset="0"/>
              </a:rPr>
            </a:fld>
            <a:endParaRPr lang="en-US" altLang="x-none" sz="1200" dirty="0">
              <a:solidFill>
                <a:schemeClr val="tx1"/>
              </a:solidFill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5" name="Notes Placeholder 2"/>
          <p:cNvSpPr>
            <a:spLocks noGrp="1"/>
          </p:cNvSpPr>
          <p:nvPr>
            <p:ph type="body"/>
          </p:nvPr>
        </p:nvSpPr>
        <p:spPr/>
        <p:txBody>
          <a:bodyPr wrap="square" anchor="t"/>
          <a:lstStyle/>
          <a:p>
            <a:pPr lvl="0"/>
            <a:r>
              <a:rPr lang="zh-CN" altLang="en-US" dirty="0"/>
              <a:t>代码展示</a:t>
            </a:r>
            <a:endParaRPr lang="zh-CN" altLang="en-US" dirty="0"/>
          </a:p>
        </p:txBody>
      </p:sp>
      <p:sp>
        <p:nvSpPr>
          <p:cNvPr id="18436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6432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  <a:sym typeface="Gill Sans" charset="0"/>
              </a:rPr>
            </a:fld>
            <a:endParaRPr lang="en-US" altLang="x-none" sz="1200" dirty="0">
              <a:solidFill>
                <a:schemeClr val="tx1"/>
              </a:solidFill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7" name="Notes Placeholder 2"/>
          <p:cNvSpPr>
            <a:spLocks noGrp="1"/>
          </p:cNvSpPr>
          <p:nvPr>
            <p:ph type="body"/>
          </p:nvPr>
        </p:nvSpPr>
        <p:spPr/>
        <p:txBody>
          <a:bodyPr wrap="square" anchor="t"/>
          <a:lstStyle/>
          <a:p>
            <a:pPr lvl="0"/>
            <a:r>
              <a:rPr lang="zh-CN" altLang="en-US" dirty="0"/>
              <a:t>代码展示</a:t>
            </a:r>
            <a:endParaRPr lang="zh-CN" altLang="en-US" dirty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6432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  <a:sym typeface="Gill Sans" charset="0"/>
              </a:rPr>
            </a:fld>
            <a:endParaRPr lang="en-US" altLang="x-none" sz="1200" dirty="0">
              <a:solidFill>
                <a:schemeClr val="tx1"/>
              </a:solidFill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Notes Placeholder 2"/>
          <p:cNvSpPr>
            <a:spLocks noGrp="1"/>
          </p:cNvSpPr>
          <p:nvPr>
            <p:ph type="body"/>
          </p:nvPr>
        </p:nvSpPr>
        <p:spPr/>
        <p:txBody>
          <a:bodyPr wrap="square" anchor="t"/>
          <a:lstStyle/>
          <a:p>
            <a:pPr lvl="0"/>
            <a:r>
              <a:rPr lang="zh-CN" altLang="en-US" dirty="0"/>
              <a:t>代码展示</a:t>
            </a:r>
            <a:endParaRPr lang="zh-CN" altLang="en-US" dirty="0"/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6432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  <a:sym typeface="Gill Sans" charset="0"/>
              </a:rPr>
            </a:fld>
            <a:endParaRPr lang="en-US" altLang="x-none" sz="1200" dirty="0">
              <a:solidFill>
                <a:schemeClr val="tx1"/>
              </a:solidFill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1691680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-4745"/>
            <a:ext cx="9144000" cy="1633545"/>
          </a:xfrm>
          <a:custGeom>
            <a:avLst/>
            <a:gdLst>
              <a:gd name="connsiteX0" fmla="*/ 0 w 9144000"/>
              <a:gd name="connsiteY0" fmla="*/ 0 h 2827321"/>
              <a:gd name="connsiteX1" fmla="*/ 9144000 w 9144000"/>
              <a:gd name="connsiteY1" fmla="*/ 0 h 2827321"/>
              <a:gd name="connsiteX2" fmla="*/ 9144000 w 9144000"/>
              <a:gd name="connsiteY2" fmla="*/ 2827321 h 2827321"/>
              <a:gd name="connsiteX3" fmla="*/ 3784788 w 9144000"/>
              <a:gd name="connsiteY3" fmla="*/ 2827321 h 2827321"/>
              <a:gd name="connsiteX4" fmla="*/ 3765124 w 9144000"/>
              <a:gd name="connsiteY4" fmla="*/ 2632222 h 2827321"/>
              <a:gd name="connsiteX5" fmla="*/ 2620941 w 9144000"/>
              <a:gd name="connsiteY5" fmla="*/ 1699560 h 2827321"/>
              <a:gd name="connsiteX6" fmla="*/ 1476759 w 9144000"/>
              <a:gd name="connsiteY6" fmla="*/ 2632222 h 2827321"/>
              <a:gd name="connsiteX7" fmla="*/ 1457094 w 9144000"/>
              <a:gd name="connsiteY7" fmla="*/ 2827321 h 2827321"/>
              <a:gd name="connsiteX8" fmla="*/ 0 w 9144000"/>
              <a:gd name="connsiteY8" fmla="*/ 2827321 h 28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827321">
                <a:moveTo>
                  <a:pt x="0" y="0"/>
                </a:moveTo>
                <a:lnTo>
                  <a:pt x="9144000" y="0"/>
                </a:lnTo>
                <a:lnTo>
                  <a:pt x="9144000" y="2827321"/>
                </a:lnTo>
                <a:lnTo>
                  <a:pt x="3784788" y="2827321"/>
                </a:lnTo>
                <a:lnTo>
                  <a:pt x="3765124" y="2632222"/>
                </a:lnTo>
                <a:cubicBezTo>
                  <a:pt x="3656220" y="2099953"/>
                  <a:pt x="3185333" y="1699560"/>
                  <a:pt x="2620941" y="1699560"/>
                </a:cubicBezTo>
                <a:cubicBezTo>
                  <a:pt x="2056549" y="1699560"/>
                  <a:pt x="1585662" y="2099953"/>
                  <a:pt x="1476759" y="2632222"/>
                </a:cubicBezTo>
                <a:lnTo>
                  <a:pt x="1457094" y="2827321"/>
                </a:lnTo>
                <a:lnTo>
                  <a:pt x="0" y="2827321"/>
                </a:lnTo>
                <a:close/>
              </a:path>
            </a:pathLst>
          </a:custGeom>
          <a:solidFill>
            <a:srgbClr val="052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767689" y="2882951"/>
            <a:ext cx="4525411" cy="1318039"/>
          </a:xfrm>
          <a:noFill/>
          <a:ln w="12700">
            <a:noFill/>
          </a:ln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767688" y="4270839"/>
            <a:ext cx="4525412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16" name="椭圆 15"/>
          <p:cNvSpPr/>
          <p:nvPr userDrawn="1"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3" descr="E:\0-ly\20160301积云课件35G\03-广告设计\积云标志透明\标志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15"/>
          <p:cNvCxnSpPr>
            <a:cxnSpLocks noChangeShapeType="1"/>
          </p:cNvCxnSpPr>
          <p:nvPr userDrawn="1"/>
        </p:nvCxnSpPr>
        <p:spPr bwMode="auto">
          <a:xfrm>
            <a:off x="3919538" y="61433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文本框 20"/>
          <p:cNvSpPr txBox="1"/>
          <p:nvPr userDrawn="1"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500" b="1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任意多边形 12"/>
          <p:cNvSpPr/>
          <p:nvPr userDrawn="1"/>
        </p:nvSpPr>
        <p:spPr>
          <a:xfrm>
            <a:off x="3641725" y="11969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任意多边形 13"/>
          <p:cNvSpPr/>
          <p:nvPr userDrawn="1"/>
        </p:nvSpPr>
        <p:spPr>
          <a:xfrm>
            <a:off x="3641725" y="21145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5" name="任意多边形 14"/>
          <p:cNvSpPr/>
          <p:nvPr userDrawn="1"/>
        </p:nvSpPr>
        <p:spPr>
          <a:xfrm>
            <a:off x="3641725" y="30321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6" name="任意多边形 15"/>
          <p:cNvSpPr/>
          <p:nvPr userDrawn="1"/>
        </p:nvSpPr>
        <p:spPr>
          <a:xfrm>
            <a:off x="3641725" y="39496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课堂练习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代码实现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课后作业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19671" y="3400424"/>
            <a:ext cx="5904657" cy="676647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45250"/>
            <a:ext cx="1619672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5" cy="435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pic>
        <p:nvPicPr>
          <p:cNvPr id="1026" name="Picture 2" descr="E:\0-ly\20160301积云课件35G\03-广告设计\积云标志透明\标志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923204"/>
            <a:ext cx="1368152" cy="43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070C0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lang="zh-CN" altLang="en-US" sz="2400" b="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4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5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1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1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0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1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5.xml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6.xml"/><Relationship Id="rId1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640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5400" b="1" dirty="0" smtClean="0">
                <a:latin typeface="+mj-ea"/>
                <a:ea typeface="+mj-ea"/>
              </a:rPr>
              <a:t>第十一单元</a:t>
            </a:r>
            <a:endParaRPr lang="en-US" altLang="zh-CN" sz="5400" b="1" dirty="0" smtClean="0"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es-ES_tradnl" altLang="zh-CN" sz="4400" b="1" dirty="0"/>
              <a:t>Javascript</a:t>
            </a:r>
            <a:r>
              <a:rPr lang="zh-CN" altLang="zh-CN" sz="4400" dirty="0"/>
              <a:t>概述及语法</a:t>
            </a:r>
            <a:r>
              <a:rPr lang="zh-CN" altLang="zh-CN" sz="4400" dirty="0" smtClean="0"/>
              <a:t>基础</a:t>
            </a:r>
            <a:endParaRPr lang="zh-CN" altLang="en-US" sz="4400" b="1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1031135"/>
            <a:ext cx="288032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pc="600" dirty="0" smtClean="0">
                <a:ln w="6350">
                  <a:noFill/>
                </a:ln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主讲讲师：</a:t>
            </a:r>
            <a:endParaRPr lang="zh-CN" altLang="en-US" sz="2400" b="1" spc="600" dirty="0">
              <a:ln w="6350">
                <a:noFill/>
              </a:ln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E:\0-ly\20160301积云课件35G\03-广告设计\积云标志透明\标志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51920" y="6551766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讲师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Emaill</a:t>
            </a:r>
            <a:r>
              <a:rPr lang="zh-CN" altLang="en-US" sz="900" dirty="0" smtClean="0">
                <a:solidFill>
                  <a:schemeClr val="bg1"/>
                </a:solidFill>
              </a:rPr>
              <a:t>：</a:t>
            </a:r>
            <a:r>
              <a:rPr lang="en-US" altLang="zh-CN" sz="900" dirty="0" smtClean="0">
                <a:solidFill>
                  <a:schemeClr val="bg1"/>
                </a:solidFill>
              </a:rPr>
              <a:t>123456@qq.com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r>
              <a:rPr lang="zh-CN" altLang="en-US" dirty="0"/>
              <a:t>历史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indent="457200"/>
            <a:r>
              <a:rPr lang="zh-CN" altLang="zh-CN" dirty="0"/>
              <a:t>布兰登·艾奇（</a:t>
            </a:r>
            <a:r>
              <a:rPr lang="en-US" altLang="zh-CN" dirty="0"/>
              <a:t>Brendan </a:t>
            </a:r>
            <a:r>
              <a:rPr lang="en-US" altLang="zh-CN" dirty="0" err="1"/>
              <a:t>Eich</a:t>
            </a:r>
            <a:r>
              <a:rPr lang="zh-CN" altLang="zh-CN" dirty="0"/>
              <a:t>，</a:t>
            </a:r>
            <a:r>
              <a:rPr lang="en-US" altLang="zh-CN" dirty="0"/>
              <a:t>1961</a:t>
            </a:r>
            <a:r>
              <a:rPr lang="zh-CN" altLang="zh-CN" dirty="0"/>
              <a:t>年～</a:t>
            </a:r>
            <a:r>
              <a:rPr lang="zh-CN" altLang="zh-CN" dirty="0" smtClean="0"/>
              <a:t>），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 smtClean="0"/>
              <a:t>1995</a:t>
            </a:r>
            <a:r>
              <a:rPr lang="zh-CN" altLang="zh-CN" dirty="0"/>
              <a:t>年在网景公司，发明的</a:t>
            </a:r>
            <a:r>
              <a:rPr lang="en-US" altLang="zh-CN" dirty="0"/>
              <a:t>JavaScript</a:t>
            </a:r>
            <a:r>
              <a:rPr lang="zh-CN" altLang="zh-CN" dirty="0"/>
              <a:t>。</a:t>
            </a:r>
            <a:endParaRPr lang="en-US" altLang="zh-CN" dirty="0"/>
          </a:p>
          <a:p>
            <a:pPr indent="457200"/>
            <a:r>
              <a:rPr lang="zh-CN" altLang="en-US" dirty="0"/>
              <a:t>JavaScript诞生于1995年。它当时的</a:t>
            </a:r>
            <a:r>
              <a:rPr lang="zh-CN" altLang="en-US" dirty="0" smtClean="0"/>
              <a:t>目的是为了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验证</a:t>
            </a:r>
            <a:r>
              <a:rPr lang="zh-CN" altLang="en-US" dirty="0"/>
              <a:t>表单输入的验证。</a:t>
            </a:r>
            <a:r>
              <a:rPr lang="zh-CN" altLang="zh-CN" dirty="0"/>
              <a:t>一开始</a:t>
            </a:r>
            <a:r>
              <a:rPr lang="en-US" altLang="zh-CN" dirty="0"/>
              <a:t>JavaScript</a:t>
            </a:r>
            <a:r>
              <a:rPr lang="zh-CN" altLang="zh-CN" dirty="0"/>
              <a:t>叫做</a:t>
            </a:r>
            <a:r>
              <a:rPr lang="en-US" altLang="zh-CN" dirty="0" err="1"/>
              <a:t>LiveScript</a:t>
            </a:r>
            <a:r>
              <a:rPr lang="zh-CN" altLang="zh-CN" dirty="0"/>
              <a:t>，但是由于当时</a:t>
            </a:r>
            <a:r>
              <a:rPr lang="en-US" altLang="zh-CN" dirty="0"/>
              <a:t>Java</a:t>
            </a:r>
            <a:r>
              <a:rPr lang="zh-CN" altLang="zh-CN" dirty="0"/>
              <a:t>这个语言特别火，所以</a:t>
            </a:r>
            <a:r>
              <a:rPr lang="zh-CN" altLang="en-US" dirty="0"/>
              <a:t>搭上</a:t>
            </a:r>
            <a:r>
              <a:rPr lang="en-US" altLang="zh-CN" dirty="0"/>
              <a:t>Java</a:t>
            </a:r>
            <a:r>
              <a:rPr lang="zh-CN" altLang="en-US" dirty="0"/>
              <a:t>的顺风车</a:t>
            </a:r>
            <a:r>
              <a:rPr lang="zh-CN" altLang="zh-CN" dirty="0"/>
              <a:t>，就改名为</a:t>
            </a:r>
            <a:r>
              <a:rPr lang="en-US" altLang="zh-CN" dirty="0"/>
              <a:t>JavaScript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457200"/>
            <a:r>
              <a:rPr lang="zh-CN" altLang="zh-CN" dirty="0"/>
              <a:t>同时期还有其他的网页语言，比如</a:t>
            </a:r>
            <a:r>
              <a:rPr lang="en-US" altLang="zh-CN" dirty="0"/>
              <a:t>VBScript</a:t>
            </a:r>
            <a:r>
              <a:rPr lang="zh-CN" altLang="zh-CN" dirty="0"/>
              <a:t>、</a:t>
            </a:r>
            <a:r>
              <a:rPr lang="en-US" altLang="zh-CN" dirty="0"/>
              <a:t>JScript</a:t>
            </a:r>
            <a:r>
              <a:rPr lang="zh-CN" altLang="zh-CN" dirty="0"/>
              <a:t>等等，但是后来都被</a:t>
            </a:r>
            <a:r>
              <a:rPr lang="en-US" altLang="zh-CN" dirty="0"/>
              <a:t>JavaScript</a:t>
            </a:r>
            <a:r>
              <a:rPr lang="zh-CN" altLang="zh-CN" dirty="0"/>
              <a:t>打败，所以现在的浏览器中，只运行一种脚本语言就是</a:t>
            </a:r>
            <a:r>
              <a:rPr lang="en-US" altLang="zh-CN" dirty="0"/>
              <a:t>JavaScript</a:t>
            </a:r>
            <a:r>
              <a:rPr lang="zh-CN" altLang="zh-CN" dirty="0"/>
              <a:t>。</a:t>
            </a:r>
            <a:endParaRPr lang="en-US" altLang="zh-CN" dirty="0"/>
          </a:p>
          <a:p>
            <a:pPr indent="457200"/>
            <a:r>
              <a:rPr lang="zh-CN" altLang="en-US" dirty="0"/>
              <a:t>经过许多年的发展，JavaScript从一个简单的输入验证成为一门强大的编程语言。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4664"/>
            <a:ext cx="1658863" cy="205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、今天的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2003</a:t>
            </a:r>
            <a:r>
              <a:rPr lang="zh-CN" altLang="zh-CN" b="1" dirty="0"/>
              <a:t>年之前，</a:t>
            </a:r>
            <a:r>
              <a:rPr lang="en-US" altLang="zh-CN" b="1" dirty="0"/>
              <a:t>JavaScript</a:t>
            </a:r>
            <a:r>
              <a:rPr lang="zh-CN" altLang="zh-CN" b="1" dirty="0"/>
              <a:t>被认为“牛皮鲜”</a:t>
            </a:r>
            <a:r>
              <a:rPr lang="zh-CN" altLang="zh-CN" dirty="0"/>
              <a:t>，用来制作页面上的广告，弹窗、漂浮的广告。什么东西让人烦，什么东西就是</a:t>
            </a:r>
            <a:r>
              <a:rPr lang="en-US" altLang="zh-CN" dirty="0"/>
              <a:t>JavaScript</a:t>
            </a:r>
            <a:r>
              <a:rPr lang="zh-CN" altLang="zh-CN" dirty="0"/>
              <a:t>开发的。所以浏览器就推出了屏蔽广告功能。</a:t>
            </a:r>
            <a:endParaRPr lang="zh-CN" altLang="zh-CN" dirty="0"/>
          </a:p>
          <a:p>
            <a:r>
              <a:rPr lang="en-US" altLang="zh-CN" dirty="0"/>
              <a:t>2007</a:t>
            </a:r>
            <a:r>
              <a:rPr lang="zh-CN" altLang="zh-CN" dirty="0"/>
              <a:t>年乔布斯发布了</a:t>
            </a:r>
            <a:r>
              <a:rPr lang="en-US" altLang="zh-CN" dirty="0"/>
              <a:t>iPhone</a:t>
            </a:r>
            <a:r>
              <a:rPr lang="zh-CN" altLang="zh-CN" dirty="0"/>
              <a:t>，这一年开始，用户就多了上网的途径，就是用移动设备上网</a:t>
            </a:r>
            <a:r>
              <a:rPr lang="zh-CN" altLang="zh-CN" dirty="0" smtClean="0"/>
              <a:t>。</a:t>
            </a:r>
            <a:r>
              <a:rPr lang="en-US" altLang="zh-CN" b="1" dirty="0" smtClean="0"/>
              <a:t>JavaScript</a:t>
            </a:r>
            <a:r>
              <a:rPr lang="zh-CN" altLang="zh-CN" b="1" dirty="0"/>
              <a:t>在移动页面中，也是不可或缺的。</a:t>
            </a:r>
            <a:r>
              <a:rPr lang="zh-CN" altLang="zh-CN" dirty="0"/>
              <a:t>并且这一年，互联网开始标准化，按照</a:t>
            </a:r>
            <a:r>
              <a:rPr lang="en-US" altLang="zh-CN" dirty="0"/>
              <a:t>W3C</a:t>
            </a:r>
            <a:r>
              <a:rPr lang="zh-CN" altLang="zh-CN" dirty="0"/>
              <a:t>规则三层分离，人们越来越重视</a:t>
            </a:r>
            <a:r>
              <a:rPr lang="en-US" altLang="zh-CN" dirty="0"/>
              <a:t>JavaScript</a:t>
            </a:r>
            <a:r>
              <a:rPr lang="zh-CN" altLang="zh-CN" dirty="0"/>
              <a:t>了。</a:t>
            </a:r>
            <a:endParaRPr lang="zh-CN" altLang="zh-CN" dirty="0"/>
          </a:p>
          <a:p>
            <a:r>
              <a:rPr lang="zh-CN" altLang="zh-CN" b="1" dirty="0"/>
              <a:t>今天，</a:t>
            </a:r>
            <a:r>
              <a:rPr lang="en-US" altLang="zh-CN" b="1" dirty="0"/>
              <a:t>JavaScript</a:t>
            </a:r>
            <a:r>
              <a:rPr lang="zh-CN" altLang="zh-CN" b="1" dirty="0"/>
              <a:t>工程师</a:t>
            </a:r>
            <a:r>
              <a:rPr lang="zh-CN" altLang="zh-CN" b="1" dirty="0" smtClean="0"/>
              <a:t>是能够</a:t>
            </a:r>
            <a:r>
              <a:rPr lang="zh-CN" altLang="zh-CN" b="1" dirty="0"/>
              <a:t>和</a:t>
            </a:r>
            <a:r>
              <a:rPr lang="en-US" altLang="zh-CN" b="1" dirty="0"/>
              <a:t>iOS</a:t>
            </a:r>
            <a:r>
              <a:rPr lang="zh-CN" altLang="zh-CN" b="1" dirty="0"/>
              <a:t>、</a:t>
            </a:r>
            <a:r>
              <a:rPr lang="en-US" altLang="zh-CN" b="1" dirty="0"/>
              <a:t>Android</a:t>
            </a:r>
            <a:r>
              <a:rPr lang="zh-CN" altLang="zh-CN" b="1" dirty="0"/>
              <a:t>工程师比肩，毫不逊色的。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r>
              <a:rPr lang="zh-CN" altLang="en-US" dirty="0"/>
              <a:t>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b="1" dirty="0"/>
              <a:t>JavaScript是一种具有面向对象能力的、解释型的程序设计语言。更具体一点，它是基于对象和事件驱动并具有相对安全性的客户端脚本语言</a:t>
            </a:r>
            <a:r>
              <a:rPr lang="zh-CN" altLang="en-US" b="1" dirty="0" smtClean="0"/>
              <a:t>。</a:t>
            </a:r>
            <a:endParaRPr lang="zh-CN" altLang="en-US" b="1" dirty="0" smtClean="0"/>
          </a:p>
          <a:p>
            <a:pPr indent="457200" fontAlgn="auto">
              <a:lnSpc>
                <a:spcPct val="150000"/>
              </a:lnSpc>
            </a:pPr>
            <a:endParaRPr lang="zh-CN" altLang="en-US" b="1" dirty="0" smtClean="0"/>
          </a:p>
          <a:p>
            <a:pPr indent="457200" fontAlgn="auto">
              <a:lnSpc>
                <a:spcPct val="150000"/>
              </a:lnSpc>
            </a:pPr>
            <a:r>
              <a:rPr lang="zh-CN" altLang="en-US" b="1" dirty="0" smtClean="0"/>
              <a:t>一个简单的</a:t>
            </a:r>
            <a:r>
              <a:rPr lang="en-US" altLang="zh-CN" b="1" dirty="0" smtClean="0"/>
              <a:t>js</a:t>
            </a:r>
            <a:r>
              <a:rPr b="1" dirty="0" smtClean="0"/>
              <a:t>程序</a:t>
            </a:r>
            <a:endParaRPr b="1" dirty="0" smtClean="0"/>
          </a:p>
          <a:p>
            <a:pPr indent="0" fontAlgn="auto">
              <a:lnSpc>
                <a:spcPct val="150000"/>
              </a:lnSpc>
              <a:buNone/>
            </a:pPr>
            <a:r>
              <a:rPr b="1" dirty="0" smtClean="0"/>
              <a:t>     </a:t>
            </a:r>
            <a:r>
              <a:rPr lang="en-US" altLang="zh-CN" b="1" dirty="0" smtClean="0"/>
              <a:t>var a=1;</a:t>
            </a:r>
            <a:endParaRPr lang="en-US" altLang="zh-CN" b="1" dirty="0" smtClean="0"/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b="1" dirty="0" smtClean="0"/>
              <a:t>     var b=2;</a:t>
            </a:r>
            <a:endParaRPr lang="en-US" altLang="zh-CN" b="1" dirty="0" smtClean="0"/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b="1" dirty="0" smtClean="0"/>
              <a:t>     var c=a+b;</a:t>
            </a:r>
            <a:endParaRPr lang="en-US" altLang="zh-CN" b="1" dirty="0" smtClean="0"/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b="1" dirty="0" smtClean="0"/>
              <a:t>     console.log(c)</a:t>
            </a:r>
            <a:endParaRPr lang="en-US" altLang="zh-CN" b="1" dirty="0" smtClean="0"/>
          </a:p>
          <a:p>
            <a:pPr indent="0" fontAlgn="auto">
              <a:lnSpc>
                <a:spcPct val="150000"/>
              </a:lnSpc>
              <a:buNone/>
            </a:pPr>
            <a:endParaRPr lang="en-US" altLang="zh-CN" dirty="0" smtClean="0">
              <a:latin typeface="仿宋" panose="02010609060101010101" charset="-122"/>
              <a:ea typeface="仿宋" panose="02010609060101010101" charset="-122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en-US" altLang="zh-CN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5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、</a:t>
            </a:r>
            <a:r>
              <a:rPr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JavaScript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的组成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-122"/>
            </a:endParaRPr>
          </a:p>
        </p:txBody>
      </p:sp>
      <p:sp>
        <p:nvSpPr>
          <p:cNvPr id="12289" name="TextBox 4"/>
          <p:cNvSpPr txBox="1"/>
          <p:nvPr/>
        </p:nvSpPr>
        <p:spPr>
          <a:xfrm>
            <a:off x="179511" y="1196752"/>
            <a:ext cx="8576719" cy="4744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 eaLnBrk="0" hangingPunct="0">
              <a:lnSpc>
                <a:spcPct val="150000"/>
              </a:lnSpc>
            </a:pPr>
            <a:r>
              <a:rPr lang="en-US" altLang="x-none" sz="24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Hiragino Sans GB W3" charset="-122"/>
              </a:rPr>
              <a:t>1.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Hiragino Sans GB W3" charset="-122"/>
              </a:rPr>
              <a:t>核心</a:t>
            </a:r>
            <a:r>
              <a:rPr lang="en-US" altLang="x-none" sz="24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Hiragino Sans GB W3" charset="-122"/>
              </a:rPr>
              <a:t>(ECMAScript</a:t>
            </a:r>
            <a:r>
              <a:rPr lang="en-US" altLang="x-none" sz="2400" b="1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Hiragino Sans GB W3" charset="-122"/>
              </a:rPr>
              <a:t>)</a:t>
            </a:r>
            <a:endParaRPr lang="en-US" altLang="x-none" sz="2400" b="1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sym typeface="Hiragino Sans GB W3" charset="-122"/>
            </a:endParaRPr>
          </a:p>
          <a:p>
            <a:pPr lvl="0" indent="457200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+mj-ea"/>
                <a:ea typeface="+mj-ea"/>
                <a:sym typeface="Hiragino Sans GB W3" charset="-122"/>
              </a:rPr>
              <a:t>ECMAScript</a:t>
            </a:r>
            <a:r>
              <a:rPr lang="zh-CN" altLang="en-US" dirty="0">
                <a:latin typeface="+mj-ea"/>
                <a:ea typeface="+mj-ea"/>
                <a:sym typeface="Hiragino Sans GB W3" charset="-122"/>
              </a:rPr>
              <a:t>是一个标准 </a:t>
            </a:r>
            <a:r>
              <a:rPr lang="zh-CN" altLang="en-US" dirty="0" smtClean="0">
                <a:latin typeface="+mj-ea"/>
                <a:ea typeface="+mj-ea"/>
                <a:sym typeface="Hiragino Sans GB W3" charset="-122"/>
              </a:rPr>
              <a:t>。</a:t>
            </a:r>
            <a:endParaRPr lang="en-US" altLang="zh-CN" dirty="0" smtClean="0">
              <a:latin typeface="+mj-ea"/>
              <a:ea typeface="+mj-ea"/>
              <a:sym typeface="Hiragino Sans GB W3" charset="-122"/>
            </a:endParaRPr>
          </a:p>
          <a:p>
            <a:pPr lvl="0" indent="457200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+mj-ea"/>
                <a:ea typeface="+mj-ea"/>
                <a:sym typeface="Hiragino Sans GB W3" charset="-122"/>
              </a:rPr>
              <a:t>因为</a:t>
            </a:r>
            <a:r>
              <a:rPr lang="zh-CN" altLang="en-US" dirty="0">
                <a:latin typeface="+mj-ea"/>
                <a:ea typeface="+mj-ea"/>
                <a:sym typeface="Hiragino Sans GB W3" charset="-122"/>
              </a:rPr>
              <a:t>网景的</a:t>
            </a:r>
            <a:r>
              <a:rPr lang="zh-CN" altLang="en-US" i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Hiragino Sans GB W3" charset="-122"/>
              </a:rPr>
              <a:t>布兰登 ( Brendan Eich ) </a:t>
            </a:r>
            <a:r>
              <a:rPr lang="zh-CN" altLang="en-US" dirty="0">
                <a:latin typeface="+mj-ea"/>
                <a:ea typeface="+mj-ea"/>
                <a:sym typeface="Hiragino Sans GB W3" charset="-122"/>
              </a:rPr>
              <a:t>开发了JavaScript，为了让JavaScript成为全球标准，几个公司联合ECMA（European Computer </a:t>
            </a:r>
            <a:r>
              <a:rPr lang="zh-CN" altLang="en-US" dirty="0" smtClean="0">
                <a:latin typeface="+mj-ea"/>
                <a:ea typeface="+mj-ea"/>
                <a:sym typeface="Hiragino Sans GB W3" charset="-122"/>
              </a:rPr>
              <a:t>Manufacturers Association</a:t>
            </a:r>
            <a:r>
              <a:rPr lang="zh-CN" altLang="en-US" dirty="0">
                <a:latin typeface="+mj-ea"/>
                <a:ea typeface="+mj-ea"/>
                <a:sym typeface="Hiragino Sans GB W3" charset="-122"/>
              </a:rPr>
              <a:t>）组织定制了JavaScript语言的标准，被称为ECMAScript标准。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sym typeface="Hiragino Sans GB W3" charset="-122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x-none" sz="24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Hiragino Sans GB W3" charset="-122"/>
              </a:rPr>
              <a:t>2.文档对象模型(DOM)</a:t>
            </a:r>
            <a:endParaRPr lang="en-US" altLang="x-none" sz="2400" b="1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sym typeface="Hiragino Sans GB W3" charset="-122"/>
            </a:endParaRPr>
          </a:p>
          <a:p>
            <a:pPr lvl="0" indent="457200"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+mj-ea"/>
                <a:ea typeface="+mj-ea"/>
                <a:sym typeface="Hiragino Sans GB W3" charset="-122"/>
              </a:rPr>
              <a:t>Document </a:t>
            </a:r>
            <a:r>
              <a:rPr lang="zh-CN" altLang="en-US" dirty="0">
                <a:latin typeface="+mj-ea"/>
                <a:ea typeface="+mj-ea"/>
                <a:sym typeface="Hiragino Sans GB W3" charset="-122"/>
              </a:rPr>
              <a:t>Object Model。文档对象模型，后边我们会有专门的课程来讲解DOM操作</a:t>
            </a:r>
            <a:endParaRPr lang="zh-CN" altLang="en-US" dirty="0">
              <a:latin typeface="+mj-ea"/>
              <a:ea typeface="+mj-ea"/>
              <a:sym typeface="Hiragino Sans GB W3" charset="-122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x-none" sz="2400" b="1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Hiragino Sans GB W3" charset="-122"/>
              </a:rPr>
              <a:t>3.浏览器对象模型(BOM)</a:t>
            </a:r>
            <a:endParaRPr lang="en-US" altLang="x-none" sz="2400" b="1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sym typeface="Hiragino Sans GB W3" charset="-122"/>
            </a:endParaRPr>
          </a:p>
          <a:p>
            <a:pPr lvl="0" indent="457200" algn="l">
              <a:lnSpc>
                <a:spcPct val="150000"/>
              </a:lnSpc>
              <a:spcBef>
                <a:spcPts val="1000"/>
              </a:spcBef>
            </a:pPr>
            <a:r>
              <a:rPr lang="zh-CN" altLang="en-US" dirty="0" smtClean="0">
                <a:latin typeface="+mj-ea"/>
                <a:ea typeface="+mj-ea"/>
                <a:sym typeface="Hiragino Sans GB W3" charset="-122"/>
              </a:rPr>
              <a:t>Browser </a:t>
            </a:r>
            <a:r>
              <a:rPr lang="zh-CN" altLang="en-US" dirty="0">
                <a:latin typeface="+mj-ea"/>
                <a:ea typeface="+mj-ea"/>
                <a:sym typeface="Hiragino Sans GB W3" charset="-122"/>
              </a:rPr>
              <a:t>Object Model。浏览器对象模型，后边我们也会专门来讲bom操作</a:t>
            </a:r>
            <a:endParaRPr lang="zh-CN" altLang="en-US" dirty="0">
              <a:latin typeface="+mj-ea"/>
              <a:ea typeface="+mj-ea"/>
              <a:sym typeface="Hiragino Sans GB W3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4"/>
          <p:cNvSpPr txBox="1"/>
          <p:nvPr/>
        </p:nvSpPr>
        <p:spPr>
          <a:xfrm>
            <a:off x="1098498" y="1151430"/>
            <a:ext cx="6713260" cy="3726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4291" tIns="32146" rIns="64291" bIns="32146" anchor="t">
            <a:spAutoFit/>
          </a:bodyPr>
          <a:lstStyle/>
          <a:p>
            <a:pPr lvl="0" eaLnBrk="0" hangingPunct="0"/>
            <a:endParaRPr lang="en-US" altLang="x-none" sz="2000" b="1" dirty="0">
              <a:latin typeface="Gill Sans" charset="0"/>
              <a:ea typeface="MS PGothic" panose="020B0600070205080204" pitchFamily="2" charset="-128"/>
              <a:sym typeface="Hiragino Sans GB W3" charset="-122"/>
            </a:endParaRPr>
          </a:p>
        </p:txBody>
      </p:sp>
      <p:sp>
        <p:nvSpPr>
          <p:cNvPr id="2" name="Shape 139"/>
          <p:cNvSpPr/>
          <p:nvPr/>
        </p:nvSpPr>
        <p:spPr>
          <a:xfrm>
            <a:off x="-8930" y="566198"/>
            <a:ext cx="165712" cy="689912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b="1"/>
          </a:p>
        </p:txBody>
      </p:sp>
      <p:pic>
        <p:nvPicPr>
          <p:cNvPr id="3" name="前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86" y="6147834"/>
            <a:ext cx="490553" cy="4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142"/>
          <p:cNvSpPr/>
          <p:nvPr/>
        </p:nvSpPr>
        <p:spPr>
          <a:xfrm>
            <a:off x="886783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5" name="Shape 143"/>
          <p:cNvSpPr/>
          <p:nvPr/>
        </p:nvSpPr>
        <p:spPr>
          <a:xfrm>
            <a:off x="8576127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6" name="Shape 144"/>
          <p:cNvSpPr/>
          <p:nvPr/>
        </p:nvSpPr>
        <p:spPr>
          <a:xfrm>
            <a:off x="828740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7" name="Shape 145"/>
          <p:cNvSpPr/>
          <p:nvPr/>
        </p:nvSpPr>
        <p:spPr>
          <a:xfrm>
            <a:off x="8008199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8" name="Shape 146"/>
          <p:cNvSpPr/>
          <p:nvPr/>
        </p:nvSpPr>
        <p:spPr>
          <a:xfrm>
            <a:off x="8577616" y="-620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9" name="Shape 147"/>
          <p:cNvSpPr/>
          <p:nvPr/>
        </p:nvSpPr>
        <p:spPr>
          <a:xfrm>
            <a:off x="8867831" y="27358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1266" name="Rectangle 2"/>
          <p:cNvSpPr txBox="1"/>
          <p:nvPr/>
        </p:nvSpPr>
        <p:spPr>
          <a:xfrm>
            <a:off x="899592" y="729211"/>
            <a:ext cx="6621810" cy="36388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25117" tIns="25117" rIns="25117" bIns="25117" anchor="ctr"/>
          <a:lstStyle/>
          <a:p>
            <a:pPr marL="241300" indent="-241300" algn="ctr"/>
            <a:r>
              <a:rPr lang="en-US" altLang="zh-CN" sz="4200" b="1" dirty="0" smtClean="0">
                <a:latin typeface="华文楷体" panose="02010600040101010101" charset="-122"/>
                <a:ea typeface="华文楷体" panose="02010600040101010101" charset="-122"/>
                <a:sym typeface="Hiragino Sans GB W3" charset="-122"/>
              </a:rPr>
              <a:t>6</a:t>
            </a:r>
            <a:r>
              <a:rPr lang="zh-CN" altLang="en-US" sz="4200" b="1" dirty="0" smtClean="0">
                <a:latin typeface="华文楷体" panose="02010600040101010101" charset="-122"/>
                <a:ea typeface="华文楷体" panose="02010600040101010101" charset="-122"/>
                <a:sym typeface="Hiragino Sans GB W3" charset="-122"/>
              </a:rPr>
              <a:t>、简单</a:t>
            </a:r>
            <a:r>
              <a:rPr lang="zh-CN" altLang="en-US" sz="4200" b="1" dirty="0">
                <a:latin typeface="华文楷体" panose="02010600040101010101" charset="-122"/>
                <a:ea typeface="华文楷体" panose="02010600040101010101" charset="-122"/>
                <a:sym typeface="Hiragino Sans GB W3" charset="-122"/>
              </a:rPr>
              <a:t>的</a:t>
            </a:r>
            <a:r>
              <a:rPr lang="en-US" altLang="zh-CN" sz="4200" b="1" dirty="0" err="1">
                <a:latin typeface="华文楷体" panose="02010600040101010101" charset="-122"/>
                <a:ea typeface="华文楷体" panose="02010600040101010101" charset="-122"/>
                <a:sym typeface="Hiragino Sans GB W3" charset="-122"/>
              </a:rPr>
              <a:t>javascript</a:t>
            </a:r>
            <a:r>
              <a:rPr lang="zh-CN" altLang="en-US" sz="4200" b="1" dirty="0">
                <a:latin typeface="华文楷体" panose="02010600040101010101" charset="-122"/>
                <a:ea typeface="华文楷体" panose="02010600040101010101" charset="-122"/>
                <a:sym typeface="Hiragino Sans GB W3" charset="-122"/>
              </a:rPr>
              <a:t>入门示例</a:t>
            </a:r>
            <a:endParaRPr lang="zh-CN" altLang="en-US" sz="4200" b="1" dirty="0">
              <a:latin typeface="华文楷体" panose="02010600040101010101" charset="-122"/>
              <a:ea typeface="华文楷体" panose="02010600040101010101" charset="-122"/>
              <a:sym typeface="Hiragino Sans GB W3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3228" y="1695454"/>
            <a:ext cx="8273370" cy="3111908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pPr algn="l" eaLnBrk="0"/>
            <a:r>
              <a:rPr lang="zh-CN" altLang="en-US" b="1" dirty="0">
                <a:latin typeface="Gill Sans" charset="0"/>
                <a:ea typeface="MS PGothic" panose="020B0600070205080204" pitchFamily="2" charset="-128"/>
              </a:rPr>
              <a:t>我们先来看一个最简单的例子，代码如下： </a:t>
            </a:r>
            <a:endParaRPr lang="zh-CN" altLang="en-US" b="1" dirty="0">
              <a:latin typeface="Gill Sans" charset="0"/>
              <a:ea typeface="MS PGothic" panose="020B0600070205080204" pitchFamily="2" charset="-128"/>
            </a:endParaRPr>
          </a:p>
          <a:p>
            <a:pPr algn="l" eaLnBrk="0"/>
            <a:r>
              <a:rPr lang="en-US" altLang="zh-CN" b="1" dirty="0">
                <a:latin typeface="Gill Sans" charset="0"/>
                <a:ea typeface="MS PGothic" panose="020B0600070205080204" pitchFamily="2" charset="-128"/>
              </a:rPr>
              <a:t>&lt;html&gt;</a:t>
            </a:r>
            <a:endParaRPr lang="en-US" altLang="zh-CN" b="1" dirty="0">
              <a:latin typeface="Gill Sans" charset="0"/>
              <a:ea typeface="MS PGothic" panose="020B0600070205080204" pitchFamily="2" charset="-128"/>
            </a:endParaRPr>
          </a:p>
          <a:p>
            <a:pPr algn="l" eaLnBrk="0"/>
            <a:r>
              <a:rPr lang="en-US" altLang="zh-CN" b="1" dirty="0">
                <a:latin typeface="Gill Sans" charset="0"/>
                <a:ea typeface="MS PGothic" panose="020B0600070205080204" pitchFamily="2" charset="-128"/>
              </a:rPr>
              <a:t>&lt;head &gt;</a:t>
            </a:r>
            <a:endParaRPr lang="en-US" altLang="zh-CN" b="1" dirty="0">
              <a:latin typeface="Gill Sans" charset="0"/>
              <a:ea typeface="MS PGothic" panose="020B0600070205080204" pitchFamily="2" charset="-128"/>
            </a:endParaRPr>
          </a:p>
          <a:p>
            <a:pPr algn="l" eaLnBrk="0"/>
            <a:r>
              <a:rPr lang="en-US" altLang="zh-CN" b="1" dirty="0" smtClean="0">
                <a:latin typeface="Gill Sans" charset="0"/>
                <a:ea typeface="MS PGothic" panose="020B0600070205080204" pitchFamily="2" charset="-128"/>
              </a:rPr>
              <a:t>	&lt;</a:t>
            </a:r>
            <a:r>
              <a:rPr lang="en-US" altLang="zh-CN" b="1" dirty="0">
                <a:latin typeface="Gill Sans" charset="0"/>
                <a:ea typeface="MS PGothic" panose="020B0600070205080204" pitchFamily="2" charset="-128"/>
              </a:rPr>
              <a:t>title&gt;</a:t>
            </a:r>
            <a:r>
              <a:rPr lang="zh-CN" altLang="en-US" b="1" dirty="0">
                <a:latin typeface="Gill Sans" charset="0"/>
                <a:ea typeface="MS PGothic" panose="020B0600070205080204" pitchFamily="2" charset="-128"/>
              </a:rPr>
              <a:t>一个最简单的</a:t>
            </a:r>
            <a:r>
              <a:rPr lang="en-US" altLang="zh-CN" b="1" dirty="0" err="1">
                <a:latin typeface="Gill Sans" charset="0"/>
                <a:ea typeface="MS PGothic" panose="020B0600070205080204" pitchFamily="2" charset="-128"/>
              </a:rPr>
              <a:t>Javascript</a:t>
            </a:r>
            <a:r>
              <a:rPr lang="zh-CN" altLang="en-US" b="1" dirty="0">
                <a:latin typeface="Gill Sans" charset="0"/>
                <a:ea typeface="MS PGothic" panose="020B0600070205080204" pitchFamily="2" charset="-128"/>
              </a:rPr>
              <a:t>示例</a:t>
            </a:r>
            <a:r>
              <a:rPr lang="en-US" altLang="zh-CN" b="1" dirty="0">
                <a:latin typeface="Gill Sans" charset="0"/>
                <a:ea typeface="MS PGothic" panose="020B0600070205080204" pitchFamily="2" charset="-128"/>
              </a:rPr>
              <a:t>&lt;title&gt;</a:t>
            </a:r>
            <a:endParaRPr lang="en-US" altLang="zh-CN" b="1" dirty="0">
              <a:latin typeface="Gill Sans" charset="0"/>
              <a:ea typeface="MS PGothic" panose="020B0600070205080204" pitchFamily="2" charset="-128"/>
            </a:endParaRPr>
          </a:p>
          <a:p>
            <a:pPr algn="l" eaLnBrk="0"/>
            <a:r>
              <a:rPr lang="en-US" altLang="zh-CN" b="1" dirty="0">
                <a:latin typeface="Gill Sans" charset="0"/>
                <a:ea typeface="MS PGothic" panose="020B0600070205080204" pitchFamily="2" charset="-128"/>
              </a:rPr>
              <a:t>&lt;/head&gt;</a:t>
            </a:r>
            <a:endParaRPr lang="en-US" altLang="zh-CN" b="1" dirty="0">
              <a:latin typeface="Gill Sans" charset="0"/>
              <a:ea typeface="MS PGothic" panose="020B0600070205080204" pitchFamily="2" charset="-128"/>
            </a:endParaRPr>
          </a:p>
          <a:p>
            <a:pPr algn="l" eaLnBrk="0"/>
            <a:r>
              <a:rPr lang="en-US" altLang="zh-CN" b="1" dirty="0">
                <a:latin typeface="Gill Sans" charset="0"/>
                <a:ea typeface="MS PGothic" panose="020B0600070205080204" pitchFamily="2" charset="-128"/>
              </a:rPr>
              <a:t>&lt;body</a:t>
            </a:r>
            <a:r>
              <a:rPr lang="en-US" altLang="zh-CN" b="1" dirty="0" smtClean="0">
                <a:latin typeface="Gill Sans" charset="0"/>
                <a:ea typeface="MS PGothic" panose="020B0600070205080204" pitchFamily="2" charset="-128"/>
              </a:rPr>
              <a:t>&gt;</a:t>
            </a:r>
            <a:endParaRPr lang="en-US" altLang="zh-CN" b="1" dirty="0" smtClean="0">
              <a:latin typeface="Gill Sans" charset="0"/>
              <a:ea typeface="MS PGothic" panose="020B0600070205080204" pitchFamily="2" charset="-128"/>
            </a:endParaRPr>
          </a:p>
          <a:p>
            <a:pPr lvl="2" eaLnBrk="0"/>
            <a:r>
              <a:rPr lang="en-US" altLang="zh-CN" b="1" dirty="0" smtClean="0">
                <a:latin typeface="Gill Sans" charset="0"/>
                <a:ea typeface="MS PGothic" panose="020B0600070205080204" pitchFamily="2" charset="-128"/>
              </a:rPr>
              <a:t>&lt;</a:t>
            </a:r>
            <a:r>
              <a:rPr lang="en-US" altLang="zh-CN" b="1" dirty="0">
                <a:latin typeface="Gill Sans" charset="0"/>
                <a:ea typeface="MS PGothic" panose="020B0600070205080204" pitchFamily="2" charset="-128"/>
              </a:rPr>
              <a:t>script type="text/</a:t>
            </a:r>
            <a:r>
              <a:rPr lang="en-US" altLang="zh-CN" b="1" dirty="0" err="1">
                <a:latin typeface="Gill Sans" charset="0"/>
                <a:ea typeface="MS PGothic" panose="020B0600070205080204" pitchFamily="2" charset="-128"/>
              </a:rPr>
              <a:t>javascript</a:t>
            </a:r>
            <a:r>
              <a:rPr lang="en-US" altLang="zh-CN" b="1" dirty="0">
                <a:latin typeface="Gill Sans" charset="0"/>
                <a:ea typeface="MS PGothic" panose="020B0600070205080204" pitchFamily="2" charset="-128"/>
              </a:rPr>
              <a:t>"&gt;&lt;!--</a:t>
            </a:r>
            <a:r>
              <a:rPr lang="zh-CN" altLang="en-US" sz="1300" b="1" dirty="0">
                <a:latin typeface="Gill Sans" charset="0"/>
                <a:ea typeface="MS PGothic" panose="020B0600070205080204" pitchFamily="2" charset="-128"/>
              </a:rPr>
              <a:t>表示代码使用的脚本语言的内容类型</a:t>
            </a:r>
            <a:r>
              <a:rPr lang="en-US" altLang="zh-CN" b="1" dirty="0">
                <a:latin typeface="Gill Sans" charset="0"/>
                <a:ea typeface="MS PGothic" panose="020B0600070205080204" pitchFamily="2" charset="-128"/>
              </a:rPr>
              <a:t>--&gt;</a:t>
            </a:r>
            <a:endParaRPr lang="en-US" altLang="zh-CN" b="1" dirty="0">
              <a:latin typeface="Gill Sans" charset="0"/>
              <a:ea typeface="MS PGothic" panose="020B0600070205080204" pitchFamily="2" charset="-128"/>
            </a:endParaRPr>
          </a:p>
          <a:p>
            <a:pPr lvl="2" algn="l" eaLnBrk="0"/>
            <a:r>
              <a:rPr lang="en-US" altLang="zh-CN" b="1" dirty="0" smtClean="0">
                <a:latin typeface="Gill Sans" charset="0"/>
                <a:ea typeface="MS PGothic" panose="020B0600070205080204" pitchFamily="2" charset="-128"/>
              </a:rPr>
              <a:t>	</a:t>
            </a:r>
            <a:r>
              <a:rPr lang="en-US" altLang="zh-CN" b="1" dirty="0" err="1" smtClean="0">
                <a:latin typeface="Gill Sans" charset="0"/>
                <a:ea typeface="MS PGothic" panose="020B0600070205080204" pitchFamily="2" charset="-128"/>
              </a:rPr>
              <a:t>document.write</a:t>
            </a:r>
            <a:r>
              <a:rPr lang="en-US" altLang="zh-CN" b="1" dirty="0" smtClean="0">
                <a:latin typeface="Gill Sans" charset="0"/>
                <a:ea typeface="MS PGothic" panose="020B0600070205080204" pitchFamily="2" charset="-128"/>
              </a:rPr>
              <a:t> </a:t>
            </a:r>
            <a:r>
              <a:rPr lang="en-US" altLang="zh-CN" b="1" dirty="0">
                <a:latin typeface="Gill Sans" charset="0"/>
                <a:ea typeface="MS PGothic" panose="020B0600070205080204" pitchFamily="2" charset="-128"/>
              </a:rPr>
              <a:t>("Hello, World!");</a:t>
            </a:r>
            <a:endParaRPr lang="en-US" altLang="zh-CN" b="1" dirty="0">
              <a:latin typeface="Gill Sans" charset="0"/>
              <a:ea typeface="MS PGothic" panose="020B0600070205080204" pitchFamily="2" charset="-128"/>
            </a:endParaRPr>
          </a:p>
          <a:p>
            <a:pPr lvl="2" algn="l" eaLnBrk="0"/>
            <a:r>
              <a:rPr lang="en-US" altLang="zh-CN" b="1" dirty="0">
                <a:latin typeface="Gill Sans" charset="0"/>
                <a:ea typeface="MS PGothic" panose="020B0600070205080204" pitchFamily="2" charset="-128"/>
              </a:rPr>
              <a:t>&lt;/script&gt;</a:t>
            </a:r>
            <a:endParaRPr lang="en-US" altLang="zh-CN" b="1" dirty="0">
              <a:latin typeface="Gill Sans" charset="0"/>
              <a:ea typeface="MS PGothic" panose="020B0600070205080204" pitchFamily="2" charset="-128"/>
            </a:endParaRPr>
          </a:p>
          <a:p>
            <a:pPr algn="l" eaLnBrk="0"/>
            <a:r>
              <a:rPr lang="en-US" altLang="zh-CN" b="1" dirty="0">
                <a:latin typeface="Gill Sans" charset="0"/>
                <a:ea typeface="MS PGothic" panose="020B0600070205080204" pitchFamily="2" charset="-128"/>
              </a:rPr>
              <a:t>&lt;/body&gt;</a:t>
            </a:r>
            <a:endParaRPr lang="en-US" altLang="zh-CN" b="1" dirty="0">
              <a:latin typeface="Gill Sans" charset="0"/>
              <a:ea typeface="MS PGothic" panose="020B0600070205080204" pitchFamily="2" charset="-128"/>
            </a:endParaRPr>
          </a:p>
          <a:p>
            <a:pPr algn="l" eaLnBrk="0"/>
            <a:r>
              <a:rPr lang="en-US" altLang="zh-CN" b="1" dirty="0">
                <a:latin typeface="Gill Sans" charset="0"/>
                <a:ea typeface="MS PGothic" panose="020B0600070205080204" pitchFamily="2" charset="-128"/>
              </a:rPr>
              <a:t>&lt;/html&gt;</a:t>
            </a:r>
            <a:endParaRPr lang="en-US" altLang="zh-CN" b="1" dirty="0">
              <a:latin typeface="Gill Sans" charset="0"/>
              <a:ea typeface="MS PGothic" panose="020B0600070205080204" pitchFamily="2" charset="-128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372390" y="4924935"/>
            <a:ext cx="5203737" cy="1612140"/>
          </a:xfrm>
          <a:prstGeom prst="wedgeRoundRectCallout">
            <a:avLst>
              <a:gd name="adj1" fmla="val -21516"/>
              <a:gd name="adj2" fmla="val -91174"/>
              <a:gd name="adj3" fmla="val 16667"/>
            </a:avLst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输出带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HTML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格式的文本</a:t>
            </a:r>
            <a:r>
              <a:rPr lang="en-US" altLang="zh-CN" sz="2000" b="1" dirty="0" err="1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</a:rPr>
              <a:t>document.write</a:t>
            </a:r>
            <a:r>
              <a:rPr lang="en-US" altLang="zh-CN" sz="2000" b="1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</a:rPr>
              <a:t>("&lt;h1&gt;Hello, World!&lt;/h1&gt;");</a:t>
            </a:r>
            <a:endParaRPr lang="en-US" altLang="zh-CN" sz="2000" b="1" dirty="0">
              <a:solidFill>
                <a:schemeClr val="tx1"/>
              </a:solidFill>
              <a:latin typeface="Gill Sans" charset="0"/>
              <a:ea typeface="MS PGothic" panose="020B0600070205080204" pitchFamily="2" charset="-128"/>
            </a:endParaRPr>
          </a:p>
        </p:txBody>
      </p:sp>
    </p:spTree>
    <p:custDataLst>
      <p:tags r:id="rId2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dvAuto="0"/>
      <p:bldP spid="3" grpId="0" bldLvl="0" animBg="1" advAuto="0"/>
      <p:bldP spid="4" grpId="0" bldLvl="0" animBg="1" advAuto="0"/>
      <p:bldP spid="5" grpId="0" bldLvl="0" animBg="1" advAuto="0"/>
      <p:bldP spid="6" grpId="0" bldLvl="0" animBg="1" advAuto="0"/>
      <p:bldP spid="7" grpId="0" bldLvl="0" animBg="1" advAuto="0"/>
      <p:bldP spid="8" grpId="0" bldLvl="0" animBg="1" advAuto="0"/>
      <p:bldP spid="9" grpId="0" bldLvl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lvl="0" algn="l"/>
            <a:r>
              <a:rPr lang="en-US" altLang="zh-CN" sz="2700" b="1" dirty="0" smtClean="0"/>
              <a:t>7</a:t>
            </a:r>
            <a:r>
              <a:rPr lang="zh-CN" altLang="en-US" sz="2700" b="1" dirty="0" smtClean="0"/>
              <a:t>、</a:t>
            </a:r>
            <a:r>
              <a:rPr lang="en-US" altLang="zh-CN" sz="2700" b="1" dirty="0" smtClean="0"/>
              <a:t>JavaScript </a:t>
            </a:r>
            <a:r>
              <a:rPr lang="en-US" altLang="zh-CN" sz="2700" b="1" dirty="0"/>
              <a:t>引入方式</a:t>
            </a:r>
            <a:endParaRPr lang="en-US" altLang="zh-CN" sz="2700" b="1" dirty="0"/>
          </a:p>
        </p:txBody>
      </p:sp>
      <p:sp>
        <p:nvSpPr>
          <p:cNvPr id="15362" name="TextBox 6"/>
          <p:cNvSpPr txBox="1"/>
          <p:nvPr/>
        </p:nvSpPr>
        <p:spPr>
          <a:xfrm>
            <a:off x="971600" y="1351533"/>
            <a:ext cx="6099068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0" hangingPunct="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内部书写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363" name="TextBox 9"/>
          <p:cNvSpPr txBox="1"/>
          <p:nvPr/>
        </p:nvSpPr>
        <p:spPr>
          <a:xfrm>
            <a:off x="1258522" y="1820738"/>
            <a:ext cx="5999084" cy="3359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latinLnBrk="1" hangingPunct="1">
              <a:spcAft>
                <a:spcPts val="600"/>
              </a:spcAft>
            </a:pP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写在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&lt;script&gt;&lt;script&gt;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标签内部</a:t>
            </a:r>
            <a:endParaRPr lang="zh-CN" altLang="en-US" sz="15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1"/>
          <a:srcRect b="13789"/>
          <a:stretch>
            <a:fillRect/>
          </a:stretch>
        </p:blipFill>
        <p:spPr>
          <a:xfrm>
            <a:off x="950666" y="2240631"/>
            <a:ext cx="6614795" cy="3575050"/>
          </a:xfrm>
          <a:prstGeom prst="rect">
            <a:avLst/>
          </a:prstGeom>
          <a:noFill/>
          <a:ln w="9525">
            <a:noFill/>
            <a:miter/>
          </a:ln>
        </p:spPr>
      </p:pic>
    </p:spTree>
    <p:custDataLst>
      <p:tags r:id="rId2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6"/>
          <p:cNvSpPr txBox="1"/>
          <p:nvPr/>
        </p:nvSpPr>
        <p:spPr>
          <a:xfrm>
            <a:off x="1539606" y="1299206"/>
            <a:ext cx="6099068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0" hangingPunct="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外部引入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7411" name="TextBox 9"/>
          <p:cNvSpPr txBox="1"/>
          <p:nvPr/>
        </p:nvSpPr>
        <p:spPr>
          <a:xfrm>
            <a:off x="1539606" y="1875983"/>
            <a:ext cx="5999084" cy="3359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latinLnBrk="1" hangingPunct="1">
              <a:spcAft>
                <a:spcPts val="600"/>
              </a:spcAft>
            </a:pP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所有的&lt;script&gt;元素都放在页面的&lt;head&gt;元素中。</a:t>
            </a:r>
            <a:endParaRPr lang="zh-CN" altLang="en-US" sz="15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870" y="2533650"/>
            <a:ext cx="6258560" cy="109791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7413" name="TextBox 12"/>
          <p:cNvSpPr txBox="1"/>
          <p:nvPr/>
        </p:nvSpPr>
        <p:spPr>
          <a:xfrm>
            <a:off x="1506278" y="3723995"/>
            <a:ext cx="5999084" cy="3359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latinLnBrk="1" hangingPunct="1">
              <a:spcAft>
                <a:spcPts val="600"/>
              </a:spcAft>
            </a:pP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把全部JavaScript引用放在&lt;body&gt;中，放在页面的内容后面。</a:t>
            </a:r>
            <a:endParaRPr lang="zh-CN" altLang="en-US" sz="15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1741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05" y="4182745"/>
            <a:ext cx="7308215" cy="1083945"/>
          </a:xfrm>
          <a:prstGeom prst="rect">
            <a:avLst/>
          </a:prstGeom>
          <a:noFill/>
          <a:ln w="9525">
            <a:noFill/>
            <a:miter/>
          </a:ln>
        </p:spPr>
      </p:pic>
    </p:spTree>
    <p:custDataLst>
      <p:tags r:id="rId3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在html文件中直接进行代码的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书写：</a:t>
            </a:r>
            <a:endParaRPr lang="zh-CN" altLang="en-US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363" name="TextBox 9"/>
          <p:cNvSpPr txBox="1"/>
          <p:nvPr/>
        </p:nvSpPr>
        <p:spPr>
          <a:xfrm>
            <a:off x="755575" y="1281899"/>
            <a:ext cx="7489689" cy="44221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lvl="0" indent="-266700" algn="l" eaLnBrk="1" latinLnBrk="1" hangingPunct="1">
              <a:spcAft>
                <a:spcPts val="600"/>
              </a:spcAft>
            </a:pPr>
            <a:r>
              <a:rPr lang="en-US" altLang="zh-CN" b="1" dirty="0"/>
              <a:t>1.    </a:t>
            </a:r>
            <a:r>
              <a:rPr lang="zh-CN" altLang="en-US" b="1" dirty="0"/>
              <a:t>位于 </a:t>
            </a:r>
            <a:r>
              <a:rPr lang="en-US" altLang="zh-CN" b="1" dirty="0"/>
              <a:t>head </a:t>
            </a:r>
            <a:r>
              <a:rPr lang="zh-CN" altLang="en-US" b="1" dirty="0"/>
              <a:t>部分的脚本：</a:t>
            </a:r>
            <a:endParaRPr lang="zh-CN" altLang="en-US" b="1" dirty="0"/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当你把脚本放置到 </a:t>
            </a:r>
            <a:r>
              <a:rPr lang="en-US" altLang="zh-CN" dirty="0" smtClean="0"/>
              <a:t>head </a:t>
            </a:r>
            <a:r>
              <a:rPr lang="zh-CN" altLang="en-US" dirty="0" smtClean="0"/>
              <a:t>部分后，必须等到全部的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代码都被下载、解析和执行完成后，才能开始呈现页面的内容（浏览器在遇到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标签才开始呈现内容）。</a:t>
            </a:r>
            <a:endParaRPr lang="zh-CN" altLang="en-US" dirty="0" smtClean="0"/>
          </a:p>
          <a:p>
            <a:pPr algn="l">
              <a:lnSpc>
                <a:spcPct val="150000"/>
              </a:lnSpc>
            </a:pP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2.    </a:t>
            </a:r>
            <a:r>
              <a:rPr lang="zh-CN" altLang="en-US" b="1" dirty="0" smtClean="0"/>
              <a:t>位于 </a:t>
            </a:r>
            <a:r>
              <a:rPr lang="en-US" altLang="zh-CN" b="1" dirty="0"/>
              <a:t>body </a:t>
            </a:r>
            <a:r>
              <a:rPr lang="zh-CN" altLang="en-US" b="1" dirty="0"/>
              <a:t>部分的脚本：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为了避免上述问题，现代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应用程序一般把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引用放在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中，放在页面</a:t>
            </a:r>
            <a:r>
              <a:rPr lang="zh-CN" altLang="en-US" dirty="0" smtClean="0">
                <a:solidFill>
                  <a:srgbClr val="FF0000"/>
                </a:solidFill>
              </a:rPr>
              <a:t>内容后面</a:t>
            </a:r>
            <a:r>
              <a:rPr lang="zh-CN" altLang="en-US" dirty="0" smtClean="0"/>
              <a:t>。这样，在解析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代码之前，页面内容将完整呈现。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algn="l"/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1054735" y="1412240"/>
            <a:ext cx="6756400" cy="1701800"/>
          </a:xfrm>
        </p:spPr>
        <p:txBody>
          <a:bodyPr lIns="26784" tIns="26784" rIns="26784" bIns="26784" anchor="ctr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1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直接写在标签内</a:t>
            </a:r>
            <a:endParaRPr lang="zh-CN" altLang="en-US" sz="21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&lt;p onclick="alert('你好');"&gt;点击我&lt;/p&gt;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7409" name="Rectangle 2"/>
          <p:cNvSpPr>
            <a:spLocks noGrp="1"/>
          </p:cNvSpPr>
          <p:nvPr/>
        </p:nvSpPr>
        <p:spPr>
          <a:xfrm>
            <a:off x="755809" y="1153001"/>
            <a:ext cx="3745706" cy="576739"/>
          </a:xfrm>
          <a:prstGeom prst="rect">
            <a:avLst/>
          </a:prstGeom>
        </p:spPr>
        <p:txBody>
          <a:bodyPr vert="horz" wrap="square" lIns="26784" tIns="26784" rIns="26784" bIns="2678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altLang="zh-CN" sz="2700" b="1" dirty="0"/>
          </a:p>
        </p:txBody>
      </p:sp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wrap="square" lIns="35712" tIns="35712" rIns="35712" bIns="35712" anchor="ctr">
            <a:normAutofit/>
          </a:bodyPr>
          <a:lstStyle/>
          <a:p>
            <a:pPr marL="342900" lvl="0" indent="-342900"/>
            <a:r>
              <a:rPr lang="en-US" altLang="zh-CN" sz="3995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995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、JavaScript  </a:t>
            </a:r>
            <a:r>
              <a:rPr lang="zh-CN" altLang="en-US" sz="399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399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TextBox 3"/>
          <p:cNvSpPr txBox="1"/>
          <p:nvPr/>
        </p:nvSpPr>
        <p:spPr>
          <a:xfrm>
            <a:off x="620858" y="2107728"/>
            <a:ext cx="3186815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单行注释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1507" name="TextBox 3"/>
          <p:cNvSpPr txBox="1"/>
          <p:nvPr/>
        </p:nvSpPr>
        <p:spPr>
          <a:xfrm>
            <a:off x="657360" y="2602890"/>
            <a:ext cx="3059850" cy="8991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// 注释内容 不可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换行</a:t>
            </a:r>
            <a:endParaRPr lang="zh-CN" altLang="en-US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ctrl+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/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7673" y="2510841"/>
            <a:ext cx="4064458" cy="131884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1509" name="TextBox 3"/>
          <p:cNvSpPr txBox="1"/>
          <p:nvPr/>
        </p:nvSpPr>
        <p:spPr>
          <a:xfrm>
            <a:off x="576420" y="3818578"/>
            <a:ext cx="3231252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块级/多行注释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1510" name="TextBox 3"/>
          <p:cNvSpPr txBox="1"/>
          <p:nvPr/>
        </p:nvSpPr>
        <p:spPr>
          <a:xfrm>
            <a:off x="711320" y="4608933"/>
            <a:ext cx="2150466" cy="17830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/* 注释内容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可以换行 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*/</a:t>
            </a:r>
            <a:endParaRPr lang="zh-CN" altLang="en-US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indent="-266700" algn="l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ctrl+shift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+/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endParaRPr lang="zh-CN" altLang="en-US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2151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31" y="4664481"/>
            <a:ext cx="5040500" cy="131249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861294" y="954130"/>
            <a:ext cx="7869437" cy="9855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l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：为了程序的可读性，以及便于日后代码修改和维护时，更快理解代码，你可以在 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程序里为代码写注释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(comments)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计算机程序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6085" y="993140"/>
            <a:ext cx="8155940" cy="4920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2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语句</a:t>
            </a:r>
            <a:endParaRPr lang="zh-CN" altLang="en-US" sz="32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语句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是由语句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(statements)</a:t>
            </a:r>
            <a:r>
              <a:rPr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，语句块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(blocks) </a:t>
            </a:r>
            <a:r>
              <a:rPr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和注释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(comments) </a:t>
            </a:r>
            <a:r>
              <a:rPr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构成</a:t>
            </a:r>
            <a:r>
              <a:rPr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语句是发给浏览器的命令。这些命令的作用是告诉浏览器要做的事情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</a:pPr>
            <a:r>
              <a:rPr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程序就是一些语句的集合</a:t>
            </a:r>
            <a:r>
              <a:rPr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</a:pPr>
            <a:r>
              <a:rPr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一个语句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(statement) 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包含一个或多个表达式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(expressions)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，关键词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(keywords) 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和运算符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(operators )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一般来说，一个语句的所有内容写在同一行内</a:t>
            </a:r>
            <a:r>
              <a:rPr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通常要在每行语句的结尾加上一个分号。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lvl="0" algn="l"/>
            <a:r>
              <a:rPr lang="zh-CN" altLang="en-US" sz="2700" b="1" dirty="0" smtClean="0"/>
              <a:t>常用</a:t>
            </a:r>
            <a:r>
              <a:rPr lang="en-US" altLang="zh-CN" sz="2700" b="1" dirty="0" smtClean="0"/>
              <a:t>语</a:t>
            </a:r>
            <a:r>
              <a:rPr lang="zh-CN" altLang="en-US" sz="2700" b="1" dirty="0" smtClean="0"/>
              <a:t>句：</a:t>
            </a:r>
            <a:endParaRPr lang="zh-CN" altLang="en-US" sz="2700" b="1" dirty="0"/>
          </a:p>
        </p:txBody>
      </p:sp>
      <p:sp>
        <p:nvSpPr>
          <p:cNvPr id="19459" name="TextBox 3"/>
          <p:cNvSpPr txBox="1"/>
          <p:nvPr/>
        </p:nvSpPr>
        <p:spPr>
          <a:xfrm>
            <a:off x="539552" y="1196751"/>
            <a:ext cx="7848872" cy="374871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语句告诉浏览器向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网页输出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"Hello world"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("Hello world"); 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("&lt;h1&gt;hello world!&lt;/h1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&gt;");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控制台输出：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 );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endParaRPr lang="zh-CN" altLang="en-US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lvl="0" algn="l"/>
            <a:r>
              <a:rPr lang="zh-CN" altLang="en-US" sz="2700" b="1" dirty="0" smtClean="0"/>
              <a:t>常用语句：</a:t>
            </a:r>
            <a:endParaRPr lang="en-US" altLang="zh-CN" sz="2700" b="1" dirty="0"/>
          </a:p>
        </p:txBody>
      </p:sp>
      <p:sp>
        <p:nvSpPr>
          <p:cNvPr id="19458" name="TextBox 3"/>
          <p:cNvSpPr txBox="1"/>
          <p:nvPr/>
        </p:nvSpPr>
        <p:spPr>
          <a:xfrm>
            <a:off x="611560" y="1390110"/>
            <a:ext cx="2390111" cy="4343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x-none" sz="15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alert()  </a:t>
            </a:r>
            <a:r>
              <a:rPr lang="zh-CN" altLang="en-US" sz="15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警告消息框</a:t>
            </a:r>
            <a:endParaRPr lang="zh-CN" altLang="en-US" sz="15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9459" name="TextBox 3"/>
          <p:cNvSpPr txBox="1"/>
          <p:nvPr/>
        </p:nvSpPr>
        <p:spPr>
          <a:xfrm>
            <a:off x="685379" y="1948359"/>
            <a:ext cx="5837204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让浏览器弹出一个窗口，窗口里的内容就是alert（）中的内容</a:t>
            </a:r>
            <a:endParaRPr lang="zh-CN" altLang="en-US" sz="15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1"/>
          <a:srcRect l="1294" t="5202" r="1691" b="13542"/>
          <a:stretch>
            <a:fillRect/>
          </a:stretch>
        </p:blipFill>
        <p:spPr>
          <a:xfrm>
            <a:off x="747274" y="2470897"/>
            <a:ext cx="4621913" cy="14164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9461" name="Picture 2"/>
          <p:cNvPicPr>
            <a:picLocks noChangeAspect="1"/>
          </p:cNvPicPr>
          <p:nvPr/>
        </p:nvPicPr>
        <p:blipFill>
          <a:blip r:embed="rId2"/>
          <a:srcRect l="822" t="1880" r="3519" b="3435"/>
          <a:stretch>
            <a:fillRect/>
          </a:stretch>
        </p:blipFill>
        <p:spPr>
          <a:xfrm>
            <a:off x="5369203" y="2470930"/>
            <a:ext cx="1992553" cy="199136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TextBox 3"/>
          <p:cNvSpPr txBox="1"/>
          <p:nvPr/>
        </p:nvSpPr>
        <p:spPr>
          <a:xfrm>
            <a:off x="611689" y="4239741"/>
            <a:ext cx="2818924" cy="4343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lvl="0" indent="-266700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x-none" sz="15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confirm()    </a:t>
            </a:r>
            <a:r>
              <a:rPr lang="zh-CN" altLang="en-US" sz="15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确认消息框</a:t>
            </a:r>
            <a:endParaRPr lang="zh-CN" altLang="en-US" sz="15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11689" y="4664556"/>
            <a:ext cx="5616495" cy="43858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lvl="0" indent="-266700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x-none" sz="15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prompt()    </a:t>
            </a:r>
            <a:r>
              <a:rPr lang="zh-CN" altLang="en-US" sz="15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提示消息框</a:t>
            </a:r>
            <a:r>
              <a:rPr lang="en-US" altLang="zh-CN" sz="15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----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就是专门用来给用户提供输入窗口的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75" y="5103495"/>
            <a:ext cx="4114165" cy="6000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r>
              <a:rPr lang="zh-CN" altLang="en-US" dirty="0"/>
              <a:t>语句块</a:t>
            </a:r>
            <a:r>
              <a:rPr lang="en-US" altLang="zh-CN" dirty="0"/>
              <a:t>--blocks</a:t>
            </a:r>
            <a:r>
              <a:rPr lang="zh-CN" altLang="en-US" dirty="0"/>
              <a:t>（现在了解）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28800"/>
            <a:ext cx="7920880" cy="3741420"/>
          </a:xfrm>
        </p:spPr>
        <p:txBody>
          <a:bodyPr>
            <a:normAutofit fontScale="90000"/>
          </a:bodyPr>
          <a:lstStyle/>
          <a:p>
            <a:pPr marL="266700" indent="-266700" algn="l" latinLnBrk="1" hangingPunct="1">
              <a:lnSpc>
                <a:spcPct val="200000"/>
              </a:lnSpc>
              <a:spcAft>
                <a:spcPts val="600"/>
              </a:spcAft>
            </a:pPr>
            <a:r>
              <a:rPr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语句块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(blocks) </a:t>
            </a:r>
            <a:r>
              <a:rPr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是由一些相互有关联的语句构成的语句集合。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66700" lvl="0" indent="-266700" algn="l" eaLnBrk="1" latinLnBrk="1" hangingPunct="1">
              <a:lnSpc>
                <a:spcPct val="200000"/>
              </a:lnSpc>
              <a:spcAft>
                <a:spcPts val="600"/>
              </a:spcAft>
            </a:pPr>
            <a:r>
              <a:rPr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通常来说，用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{} </a:t>
            </a:r>
            <a:r>
              <a:rPr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括起来的一组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Javascript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语句称为语句块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(blocks)</a:t>
            </a:r>
            <a:r>
              <a:rPr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。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200000"/>
              </a:lnSpc>
              <a:spcAft>
                <a:spcPts val="600"/>
              </a:spcAft>
            </a:pPr>
            <a:r>
              <a:rPr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在语句块里面的每句语句以分号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(;) </a:t>
            </a:r>
            <a:r>
              <a:rPr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表示结束 ，但是语句块本身不用分号。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200000"/>
              </a:lnSpc>
              <a:spcAft>
                <a:spcPts val="600"/>
              </a:spcAft>
            </a:pPr>
            <a:r>
              <a:rPr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语句块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(blocks) </a:t>
            </a:r>
            <a:r>
              <a:rPr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通常用于函数和条件语句中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/>
          <p:nvPr/>
        </p:nvSpPr>
        <p:spPr>
          <a:xfrm>
            <a:off x="769677" y="1256110"/>
            <a:ext cx="4580596" cy="5045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4291" tIns="32146" rIns="64291" bIns="32146" anchor="t">
            <a:spAutoFit/>
          </a:bodyPr>
          <a:lstStyle/>
          <a:p>
            <a:pPr marL="187325" indent="-187325" latinLnBrk="1">
              <a:lnSpc>
                <a:spcPct val="150000"/>
              </a:lnSpc>
              <a:spcAft>
                <a:spcPts val="420"/>
              </a:spcAft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语句块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9459" name="TextBox 3"/>
          <p:cNvSpPr txBox="1"/>
          <p:nvPr/>
        </p:nvSpPr>
        <p:spPr>
          <a:xfrm>
            <a:off x="769677" y="1823448"/>
            <a:ext cx="8245740" cy="40301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4291" tIns="32146" rIns="64291" bIns="32146" anchor="t">
            <a:spAutoFit/>
          </a:bodyPr>
          <a:lstStyle/>
          <a:p>
            <a:pPr marL="187325" indent="-187325" latinLnBrk="1">
              <a:lnSpc>
                <a:spcPct val="200000"/>
              </a:lnSpc>
              <a:spcAft>
                <a:spcPts val="420"/>
              </a:spcAft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语句块示例：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indent="-187325" latinLnBrk="1">
              <a:spcAft>
                <a:spcPts val="420"/>
              </a:spcAft>
            </a:pP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function 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convert(inches) {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lvl="2" indent="-187325" latinLnBrk="1">
              <a:spcAft>
                <a:spcPts val="420"/>
              </a:spcAft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feet = inches / 12; 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lvl="2" indent="-187325" latinLnBrk="1">
              <a:spcAft>
                <a:spcPts val="420"/>
              </a:spcAft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miles = feet / 5280;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lvl="2" indent="-187325" latinLnBrk="1">
              <a:spcAft>
                <a:spcPts val="420"/>
              </a:spcAft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nauticalMiles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= feet / 6080;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lvl="2" indent="-187325" latinLnBrk="1">
              <a:spcAft>
                <a:spcPts val="420"/>
              </a:spcAft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cm = inches * 2.54;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lvl="2" indent="-187325" latinLnBrk="1">
              <a:spcAft>
                <a:spcPts val="420"/>
              </a:spcAft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meters = inches / 39.37;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indent="-187325" latinLnBrk="1">
              <a:spcAft>
                <a:spcPts val="420"/>
              </a:spcAft>
            </a:pP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}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indent="-187325" latinLnBrk="1">
              <a:spcAft>
                <a:spcPts val="420"/>
              </a:spcAft>
            </a:pP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indent="-187325" latinLnBrk="1">
              <a:spcAft>
                <a:spcPts val="420"/>
              </a:spcAft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km = meters / 1000; 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indent="-187325" latinLnBrk="1">
              <a:spcAft>
                <a:spcPts val="420"/>
              </a:spcAft>
            </a:pP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kradius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= km;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indent="-187325" latinLnBrk="1">
              <a:spcAft>
                <a:spcPts val="420"/>
              </a:spcAft>
            </a:pP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mradius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= miles; 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-8930" y="566198"/>
            <a:ext cx="165712" cy="689912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40" name="前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86" y="6147834"/>
            <a:ext cx="490553" cy="4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2" name="Shape 142"/>
          <p:cNvSpPr/>
          <p:nvPr/>
        </p:nvSpPr>
        <p:spPr>
          <a:xfrm>
            <a:off x="886783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8576127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828740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8008199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8577616" y="-620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8867831" y="27358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" name="标题 1"/>
          <p:cNvSpPr txBox="1"/>
          <p:nvPr/>
        </p:nvSpPr>
        <p:spPr>
          <a:xfrm>
            <a:off x="425977" y="339794"/>
            <a:ext cx="8292045" cy="653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70C0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JavaScript</a:t>
            </a:r>
            <a:r>
              <a:rPr lang="zh-CN" altLang="en-US" smtClean="0"/>
              <a:t>语句块</a:t>
            </a:r>
            <a:r>
              <a:rPr lang="en-US" altLang="zh-CN" smtClean="0"/>
              <a:t>--blocks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ldLvl="0" animBg="1" advAuto="0"/>
      <p:bldP spid="140" grpId="0" bldLvl="0" animBg="1" advAuto="0"/>
      <p:bldP spid="142" grpId="0" bldLvl="0" animBg="1" advAuto="0"/>
      <p:bldP spid="143" grpId="0" bldLvl="0" animBg="1" advAuto="0"/>
      <p:bldP spid="144" grpId="0" bldLvl="0" animBg="1" advAuto="0"/>
      <p:bldP spid="145" grpId="0" bldLvl="0" animBg="1" advAuto="0"/>
      <p:bldP spid="146" grpId="0" bldLvl="0" animBg="1" advAuto="0"/>
      <p:bldP spid="147" grpId="0" bldLvl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3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JS</a:t>
            </a:r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变量</a:t>
            </a:r>
            <a:endParaRPr lang="zh-CN" altLang="en-US" sz="32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变量与常量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4400"/>
              <a:t>  var  a=1</a:t>
            </a:r>
            <a:endParaRPr lang="en-US" altLang="zh-CN" sz="440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195195" y="2420620"/>
            <a:ext cx="216535" cy="144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077085" y="3737610"/>
            <a:ext cx="995680" cy="725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变量</a:t>
            </a:r>
            <a:endParaRPr lang="zh-CN" altLang="en-US" sz="3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endCxn id="7" idx="1"/>
          </p:cNvCxnSpPr>
          <p:nvPr/>
        </p:nvCxnSpPr>
        <p:spPr>
          <a:xfrm>
            <a:off x="2998470" y="2145030"/>
            <a:ext cx="2237740" cy="1073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236210" y="2855595"/>
            <a:ext cx="995680" cy="725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常量</a:t>
            </a:r>
            <a:endParaRPr lang="zh-CN" altLang="en-US" sz="3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261110" y="2461260"/>
            <a:ext cx="70485" cy="255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0730" y="5093335"/>
            <a:ext cx="1554480" cy="8045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关键字</a:t>
            </a:r>
            <a:endParaRPr lang="zh-CN" altLang="en-US" sz="36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变量声明与赋值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1870" y="1319530"/>
            <a:ext cx="7159625" cy="4391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JavaScript </a:t>
            </a:r>
            <a:r>
              <a:rPr lang="zh-CN" altLang="en-US" dirty="0">
                <a:sym typeface="+mn-ea"/>
              </a:rPr>
              <a:t>标识符</a:t>
            </a:r>
            <a:endParaRPr lang="zh-CN" altLang="en-US" b="1" dirty="0">
              <a:sym typeface="+mn-ea"/>
            </a:endParaRPr>
          </a:p>
        </p:txBody>
      </p:sp>
      <p:sp>
        <p:nvSpPr>
          <p:cNvPr id="17411" name="TextBox 3"/>
          <p:cNvSpPr txBox="1"/>
          <p:nvPr/>
        </p:nvSpPr>
        <p:spPr>
          <a:xfrm>
            <a:off x="755576" y="1561231"/>
            <a:ext cx="5966945" cy="4749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indent="26543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区分大小写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7412" name="TextBox 3"/>
          <p:cNvSpPr txBox="1"/>
          <p:nvPr/>
        </p:nvSpPr>
        <p:spPr>
          <a:xfrm>
            <a:off x="1537744" y="3238505"/>
            <a:ext cx="5966946" cy="4247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标识符命名规范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7414" name="TextBox 3"/>
          <p:cNvSpPr txBox="1"/>
          <p:nvPr/>
        </p:nvSpPr>
        <p:spPr>
          <a:xfrm>
            <a:off x="755575" y="2409021"/>
            <a:ext cx="7272809" cy="4801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indent="26543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标识符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指的是变量、函数、属性的名字，或者函数的参数。</a:t>
            </a:r>
            <a:endParaRPr lang="zh-CN" altLang="en-US" sz="15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7415" name="TextBox 4"/>
          <p:cNvSpPr txBox="1"/>
          <p:nvPr/>
        </p:nvSpPr>
        <p:spPr>
          <a:xfrm>
            <a:off x="1439622" y="3708837"/>
            <a:ext cx="6163191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标识符可以是字母</a:t>
            </a:r>
            <a:r>
              <a:rPr lang="zh-CN" altLang="en-US" sz="15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、数字、下划线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、美元</a:t>
            </a:r>
            <a:r>
              <a:rPr lang="zh-CN" altLang="en-US" sz="15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符号</a:t>
            </a:r>
            <a:r>
              <a:rPr lang="en-US" altLang="zh-CN" sz="15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$</a:t>
            </a:r>
            <a:r>
              <a:rPr lang="zh-CN" altLang="en-US" sz="15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；</a:t>
            </a:r>
            <a:endParaRPr lang="en-US" altLang="zh-CN" sz="15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5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第一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个字符不能是数字开头</a:t>
            </a:r>
            <a:endParaRPr lang="zh-CN" altLang="en-US" sz="15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（第一个字符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必须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是一个字母、下划线（_）或一个美元符号（$））</a:t>
            </a:r>
            <a:endParaRPr lang="zh-CN" altLang="en-US" sz="15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不能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含有空格</a:t>
            </a:r>
            <a:r>
              <a:rPr lang="zh-CN" altLang="en-US" sz="15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；</a:t>
            </a:r>
            <a:endParaRPr lang="en-US" altLang="zh-CN" sz="15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5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不能</a:t>
            </a:r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以关键字或保留字命名</a:t>
            </a:r>
            <a:r>
              <a:rPr lang="zh-CN" altLang="en-US" sz="15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。</a:t>
            </a:r>
            <a:endParaRPr lang="en-US" altLang="zh-CN" sz="15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5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</a:t>
            </a:r>
            <a:r>
              <a:rPr lang="en-US" altLang="zh-CN" sz="15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stuName</a:t>
            </a:r>
            <a:r>
              <a:rPr lang="en-US" altLang="zh-CN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(</a:t>
            </a:r>
            <a:r>
              <a:rPr lang="zh-CN" altLang="en-US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驼峰命名</a:t>
            </a:r>
            <a:r>
              <a:rPr lang="en-US" altLang="zh-CN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  </a:t>
            </a:r>
            <a:endParaRPr lang="en-US" altLang="zh-CN" sz="1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15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</a:t>
            </a:r>
            <a:r>
              <a:rPr lang="en-US" altLang="zh-CN" sz="15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ar</a:t>
            </a:r>
            <a:r>
              <a:rPr lang="en-US" altLang="zh-CN" sz="15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student_age , teacherAge, num,  price;</a:t>
            </a:r>
            <a:endParaRPr lang="en-US" altLang="zh-CN" sz="15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7418" name="文本框 17417"/>
          <p:cNvSpPr txBox="1"/>
          <p:nvPr/>
        </p:nvSpPr>
        <p:spPr>
          <a:xfrm>
            <a:off x="1439622" y="2052305"/>
            <a:ext cx="5765786" cy="3359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0" latinLnBrk="0" hangingPunct="0"/>
            <a:r>
              <a:rPr lang="zh-CN" altLang="en-US" sz="15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变量ABC;   和  变量abc;    指两个不同的变量</a:t>
            </a:r>
            <a:endParaRPr lang="zh-CN" altLang="en-US" sz="15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什么是计算机语言？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6085" y="1387475"/>
            <a:ext cx="8664575" cy="1111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5320" y="2792095"/>
            <a:ext cx="7866380" cy="1160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、机器语言（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”1011011000000000”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代表加法，难度大，效率高）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、符号语言 （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“ADD”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代表加法，难度中的，效率介于机器语言和高级语言）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、高级语言（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“+”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代表加法，难度低，效率低，例如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C++\java\javascript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26784" tIns="26784" rIns="26784" bIns="26784" anchor="ctr">
            <a:normAutofit/>
          </a:bodyPr>
          <a:lstStyle/>
          <a:p>
            <a:pPr marL="342900" lvl="0" indent="-342900" eaLnBrk="1" hangingPunct="1"/>
            <a:r>
              <a:rPr lang="en-US" altLang="zh-CN" sz="3000" dirty="0" smtClean="0">
                <a:sym typeface="+mn-ea"/>
              </a:rPr>
              <a:t>2</a:t>
            </a:r>
            <a:r>
              <a:rPr lang="zh-CN" altLang="en-US" sz="3000" dirty="0" smtClean="0">
                <a:sym typeface="+mn-ea"/>
              </a:rPr>
              <a:t>、</a:t>
            </a:r>
            <a:r>
              <a:rPr lang="en-US" altLang="zh-CN" sz="3000" dirty="0" smtClean="0">
                <a:sym typeface="+mn-ea"/>
              </a:rPr>
              <a:t> </a:t>
            </a:r>
            <a:r>
              <a:rPr lang="zh-CN" altLang="en-US" sz="3000" dirty="0" smtClean="0">
                <a:sym typeface="+mn-ea"/>
              </a:rPr>
              <a:t>关键字和保留字</a:t>
            </a:r>
            <a:endParaRPr lang="zh-CN" altLang="en-US" sz="3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59" name="TextBox 3"/>
          <p:cNvSpPr txBox="1"/>
          <p:nvPr/>
        </p:nvSpPr>
        <p:spPr>
          <a:xfrm>
            <a:off x="565690" y="1196751"/>
            <a:ext cx="8038758" cy="11887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关键字是电脑语言里事先定义的，有特别意义的标识符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关键字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可用于表示控制语句的开始或结束，或者用于执行特定操作等。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按照规则，关键字也是语言保留的，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不能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用作标识符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9460" name="Rectangle 1"/>
          <p:cNvSpPr/>
          <p:nvPr/>
        </p:nvSpPr>
        <p:spPr>
          <a:xfrm>
            <a:off x="827584" y="2616568"/>
            <a:ext cx="6865482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break		do		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instanceof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typeof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case		else		new		var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catch		finally		return		void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continue	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for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switch		while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function	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this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with 		default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if 		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throw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delete		in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try</a:t>
            </a:r>
            <a:endParaRPr lang="zh-CN" altLang="en-US" sz="1500" dirty="0"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关键字举例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76325" y="1506855"/>
            <a:ext cx="3830320" cy="246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4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var </a:t>
            </a:r>
            <a:endParaRPr lang="en-US" altLang="zh-CN" sz="4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typeof</a:t>
            </a:r>
            <a:endParaRPr lang="en-US" altLang="zh-CN" sz="4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4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Box 3"/>
          <p:cNvSpPr txBox="1"/>
          <p:nvPr/>
        </p:nvSpPr>
        <p:spPr>
          <a:xfrm>
            <a:off x="741477" y="986696"/>
            <a:ext cx="7200800" cy="3939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保留字有可能在将来被用作关键字来使用，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不能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用作标识符！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ctr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abstract         int                   short              boolean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export           interface         static               byte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extends         long                super              char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final              native              class	   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float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throws          const               goto               private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double          import            public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sym typeface="+mn-ea"/>
              </a:rPr>
              <a:t>3</a:t>
            </a:r>
            <a:r>
              <a:rPr lang="zh-CN" altLang="en-US" sz="3000" dirty="0">
                <a:sym typeface="+mn-ea"/>
              </a:rPr>
              <a:t>、</a:t>
            </a:r>
            <a:r>
              <a:rPr lang="en-US" altLang="zh-CN" sz="3000" dirty="0">
                <a:sym typeface="+mn-ea"/>
              </a:rPr>
              <a:t>JavaScript </a:t>
            </a:r>
            <a:r>
              <a:rPr lang="en-US" altLang="zh-CN" sz="3000" dirty="0" err="1">
                <a:sym typeface="+mn-ea"/>
              </a:rPr>
              <a:t>变量</a:t>
            </a:r>
            <a:endParaRPr lang="en-US" altLang="zh-CN" sz="3000" dirty="0"/>
          </a:p>
        </p:txBody>
      </p:sp>
      <p:sp>
        <p:nvSpPr>
          <p:cNvPr id="21508" name="Rectangle 1"/>
          <p:cNvSpPr/>
          <p:nvPr/>
        </p:nvSpPr>
        <p:spPr>
          <a:xfrm>
            <a:off x="780335" y="1852726"/>
            <a:ext cx="2315528" cy="2301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indent="0" eaLnBrk="1" latinLnBrk="1" hangingPunct="1">
              <a:lnSpc>
                <a:spcPct val="2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18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）常量</a:t>
            </a:r>
            <a:endParaRPr lang="en-US" altLang="zh-CN" sz="18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indent="0" eaLnBrk="1" latinLnBrk="1" hangingPunct="1">
              <a:lnSpc>
                <a:spcPct val="2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18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）变量</a:t>
            </a:r>
            <a:endParaRPr lang="en-US" altLang="zh-CN" sz="18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indent="0" eaLnBrk="1" latinLnBrk="1" hangingPunct="1">
              <a:lnSpc>
                <a:spcPct val="25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zh-CN" altLang="en-US" sz="18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1068229" y="1170623"/>
            <a:ext cx="4055269" cy="74342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26792" tIns="26792" rIns="26792" bIns="26792" anchor="ctr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Hiragino Sans GB W3" charset="-122"/>
              </a:defRPr>
            </a:lvl1pPr>
          </a:lstStyle>
          <a:p>
            <a:pPr lvl="0" algn="l" eaLnBrk="1" fontAlgn="auto" hangingPunct="1">
              <a:lnSpc>
                <a:spcPct val="90000"/>
              </a:lnSpc>
            </a:pPr>
            <a:endParaRPr lang="en-US" altLang="zh-CN" sz="27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/>
          <p:cNvSpPr txBox="1"/>
          <p:nvPr/>
        </p:nvSpPr>
        <p:spPr>
          <a:xfrm>
            <a:off x="755576" y="980728"/>
            <a:ext cx="7128792" cy="2743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lvl="0" indent="-266700" algn="l" fontAlgn="auto" latinLnBrk="1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）常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量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所为</a:t>
            </a:r>
            <a:r>
              <a:rPr 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常量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，就是不能改变的数值，是一个常数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。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50000"/>
              </a:lnSpc>
            </a:pPr>
            <a:endParaRPr lang="zh-CN" altLang="en-US" sz="20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100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//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数字 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‘hello’	//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字符串字面量    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fontAlgn="auto" latinLnBrk="1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false/true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//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布尔字面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量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8840" y="1322070"/>
            <a:ext cx="7366000" cy="2230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5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var a=1;		console.log(a==1)</a:t>
            </a:r>
            <a:endParaRPr lang="en-US" altLang="zh-CN" sz="5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3"/>
          <p:cNvSpPr txBox="1"/>
          <p:nvPr/>
        </p:nvSpPr>
        <p:spPr>
          <a:xfrm>
            <a:off x="683568" y="1052736"/>
            <a:ext cx="14450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） 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变量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552" y="1915270"/>
            <a:ext cx="8020050" cy="3278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变量是用来临时存储数值的容器。在程序中，变量存储的数值是可以变化的</a:t>
            </a: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。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/>
            <a:endParaRPr lang="en-US" altLang="zh-CN" sz="16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/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ECMA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变量是松散类型的，所谓的松散类型是指可以用来保存任何类型的数据。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弱类型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/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/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声明变量使用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（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是一个关键字），后跟变量名（一个标识符），如：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/>
            <a:endParaRPr lang="en-US" altLang="zh-CN" sz="16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/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message;</a:t>
            </a:r>
            <a:endParaRPr lang="zh-CN" altLang="en-US" sz="16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/>
            <a:endParaRPr lang="en-US" altLang="zh-CN" sz="16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/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/</a:t>
            </a: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/</a:t>
            </a: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声明一个变量，即</a:t>
            </a:r>
            <a:r>
              <a:rPr lang="zh-CN" altLang="en-US" sz="16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开辟了一块存储空间，给这块存储空间命名为 </a:t>
            </a:r>
            <a:r>
              <a:rPr lang="en-US" altLang="zh-CN" sz="16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message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/>
            <a:endParaRPr lang="en-US" altLang="zh-CN" sz="16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/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/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在可以使用变量之前，需要事先声明。</a:t>
            </a:r>
            <a:endParaRPr lang="en-US" altLang="zh-CN" sz="16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/>
          <p:cNvSpPr txBox="1"/>
          <p:nvPr/>
        </p:nvSpPr>
        <p:spPr>
          <a:xfrm>
            <a:off x="611560" y="908720"/>
            <a:ext cx="3252592" cy="49795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lvl="0" indent="-1270" eaLnBrk="1" latinLnBrk="1" hangingPunct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变量的声明</a:t>
            </a:r>
            <a:endParaRPr lang="zh-CN" altLang="en-US" sz="24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3555" name="TextBox 3"/>
          <p:cNvSpPr txBox="1"/>
          <p:nvPr/>
        </p:nvSpPr>
        <p:spPr>
          <a:xfrm>
            <a:off x="1662696" y="3240280"/>
            <a:ext cx="5802686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endParaRPr lang="en-US" altLang="zh-CN" sz="15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3563" name="文本框 1"/>
          <p:cNvSpPr txBox="1"/>
          <p:nvPr/>
        </p:nvSpPr>
        <p:spPr>
          <a:xfrm>
            <a:off x="887360" y="1731520"/>
            <a:ext cx="6783705" cy="3383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l" eaLnBrk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1.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一次声明一个变量。例句如下：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0"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a; 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2 .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同时声明多个变量，变量之间用逗号相隔 。例句如下：  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0"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a, b, c; 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0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3 .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声明一个变量时，同时赋予变量初始值。例句如下：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0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a=2 ; 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4 .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同时声明多个变量，并且赋予这些变量初始值，变量之间用逗号相隔 。例句如下：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0"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a=2, b=5;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/>
          <p:cNvSpPr txBox="1"/>
          <p:nvPr/>
        </p:nvSpPr>
        <p:spPr>
          <a:xfrm>
            <a:off x="704539" y="720184"/>
            <a:ext cx="2647215" cy="470544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64291" tIns="32146" rIns="64291" bIns="32146" anchor="t">
            <a:spAutoFit/>
          </a:bodyPr>
          <a:lstStyle/>
          <a:p>
            <a:pPr marL="187325" indent="-635" latinLnBrk="1">
              <a:lnSpc>
                <a:spcPct val="120000"/>
              </a:lnSpc>
              <a:spcAft>
                <a:spcPts val="42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为变量赋值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3555" name="TextBox 3"/>
          <p:cNvSpPr txBox="1"/>
          <p:nvPr/>
        </p:nvSpPr>
        <p:spPr>
          <a:xfrm>
            <a:off x="692929" y="3177373"/>
            <a:ext cx="7736914" cy="43425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4291" tIns="32146" rIns="64291" bIns="32146" anchor="t">
            <a:spAutoFit/>
          </a:bodyPr>
          <a:lstStyle/>
          <a:p>
            <a:pPr marL="187325" indent="-187325" latinLnBrk="1">
              <a:lnSpc>
                <a:spcPct val="120000"/>
              </a:lnSpc>
              <a:spcAft>
                <a:spcPts val="420"/>
              </a:spcAft>
            </a:pPr>
            <a:endParaRPr lang="en-US" altLang="zh-CN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3563" name="文本框 1"/>
          <p:cNvSpPr txBox="1"/>
          <p:nvPr/>
        </p:nvSpPr>
        <p:spPr>
          <a:xfrm>
            <a:off x="692928" y="1539447"/>
            <a:ext cx="8465373" cy="421990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4291" tIns="32146" rIns="64291" bIns="32146" anchor="t">
            <a:spAutoFit/>
          </a:bodyPr>
          <a:lstStyle/>
          <a:p>
            <a:pPr lvl="0" algn="l" eaLnBrk="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、声明变量时赋值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 eaLnBrk="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a=2 ;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、先声明，再赋值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a=10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、未声明直接赋值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不推荐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= 12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0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/>
            <a:r>
              <a:rPr lang="en-US" altLang="zh-CN" dirty="0" err="1"/>
              <a:t>var</a:t>
            </a:r>
            <a:r>
              <a:rPr lang="en-US" altLang="zh-CN" dirty="0"/>
              <a:t> a = 1;		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b = 2;		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a </a:t>
            </a:r>
            <a:r>
              <a:rPr lang="en-US" altLang="zh-CN" dirty="0"/>
              <a:t>= b;	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-8930" y="566198"/>
            <a:ext cx="165712" cy="689912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40" name="前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86" y="6147834"/>
            <a:ext cx="490553" cy="4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2" name="Shape 142"/>
          <p:cNvSpPr/>
          <p:nvPr/>
        </p:nvSpPr>
        <p:spPr>
          <a:xfrm>
            <a:off x="886783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8576127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828740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8008199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8577616" y="-620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8867831" y="27358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  <p:custDataLst>
      <p:tags r:id="rId2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ldLvl="0" animBg="1" advAuto="0"/>
      <p:bldP spid="140" grpId="0" bldLvl="0" animBg="1" advAuto="0"/>
      <p:bldP spid="142" grpId="0" bldLvl="0" animBg="1" advAuto="0"/>
      <p:bldP spid="143" grpId="0" bldLvl="0" animBg="1" advAuto="0"/>
      <p:bldP spid="144" grpId="0" bldLvl="0" animBg="1" advAuto="0"/>
      <p:bldP spid="145" grpId="0" bldLvl="0" animBg="1" advAuto="0"/>
      <p:bldP spid="146" grpId="0" bldLvl="0" animBg="1" advAuto="0"/>
      <p:bldP spid="147" grpId="0" bldLvl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练习一下</a:t>
            </a:r>
            <a:r>
              <a:rPr lang="en-US" altLang="zh-CN" dirty="0" smtClean="0">
                <a:sym typeface="+mn-ea"/>
              </a:rPr>
              <a:t>:</a:t>
            </a:r>
            <a:endParaRPr lang="zh-CN" altLang="en-US" b="1" dirty="0"/>
          </a:p>
        </p:txBody>
      </p:sp>
      <p:sp>
        <p:nvSpPr>
          <p:cNvPr id="24579" name="TextBox 14"/>
          <p:cNvSpPr txBox="1"/>
          <p:nvPr/>
        </p:nvSpPr>
        <p:spPr>
          <a:xfrm>
            <a:off x="880043" y="3836558"/>
            <a:ext cx="4904013" cy="5078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第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题：对于变量的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不合法命名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是哪几项？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81" name="TextBox 16"/>
          <p:cNvSpPr txBox="1"/>
          <p:nvPr/>
        </p:nvSpPr>
        <p:spPr>
          <a:xfrm>
            <a:off x="880043" y="4272205"/>
            <a:ext cx="1485487" cy="4343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var abc;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82" name="TextBox 17"/>
          <p:cNvSpPr txBox="1"/>
          <p:nvPr/>
        </p:nvSpPr>
        <p:spPr>
          <a:xfrm>
            <a:off x="880043" y="4711424"/>
            <a:ext cx="1485487" cy="4343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var do;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83" name="TextBox 18"/>
          <p:cNvSpPr txBox="1"/>
          <p:nvPr/>
        </p:nvSpPr>
        <p:spPr>
          <a:xfrm>
            <a:off x="2705955" y="4711424"/>
            <a:ext cx="1484297" cy="4343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5.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var 2abc;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84" name="TextBox 19"/>
          <p:cNvSpPr txBox="1"/>
          <p:nvPr/>
        </p:nvSpPr>
        <p:spPr>
          <a:xfrm>
            <a:off x="4530676" y="4711424"/>
            <a:ext cx="1485487" cy="4343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6. var abc2;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85" name="TextBox 20"/>
          <p:cNvSpPr txBox="1"/>
          <p:nvPr/>
        </p:nvSpPr>
        <p:spPr>
          <a:xfrm>
            <a:off x="4530676" y="4272205"/>
            <a:ext cx="1485487" cy="4343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var ABC;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86" name="TextBox 21"/>
          <p:cNvSpPr txBox="1"/>
          <p:nvPr/>
        </p:nvSpPr>
        <p:spPr>
          <a:xfrm>
            <a:off x="2705955" y="4272205"/>
            <a:ext cx="1484297" cy="4343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var _abc;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87" name="TextBox 22"/>
          <p:cNvSpPr txBox="1"/>
          <p:nvPr/>
        </p:nvSpPr>
        <p:spPr>
          <a:xfrm>
            <a:off x="2705955" y="5149451"/>
            <a:ext cx="1484297" cy="4343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8.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var $abc;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88" name="TextBox 23"/>
          <p:cNvSpPr txBox="1"/>
          <p:nvPr/>
        </p:nvSpPr>
        <p:spPr>
          <a:xfrm>
            <a:off x="4530676" y="5149451"/>
            <a:ext cx="1485487" cy="4343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9.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var a b c;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89" name="TextBox 24"/>
          <p:cNvSpPr txBox="1"/>
          <p:nvPr/>
        </p:nvSpPr>
        <p:spPr>
          <a:xfrm>
            <a:off x="880043" y="5149451"/>
            <a:ext cx="1485487" cy="4343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7. var int;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90" name="TextBox 3"/>
          <p:cNvSpPr txBox="1"/>
          <p:nvPr/>
        </p:nvSpPr>
        <p:spPr>
          <a:xfrm>
            <a:off x="611560" y="1596390"/>
            <a:ext cx="6444823" cy="83407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indent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变量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名称命名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练习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indent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第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题：对于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变量的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合法命名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是哪几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项？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92" name="TextBox 22"/>
          <p:cNvSpPr txBox="1"/>
          <p:nvPr/>
        </p:nvSpPr>
        <p:spPr>
          <a:xfrm>
            <a:off x="880043" y="2405823"/>
            <a:ext cx="1485487" cy="4343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1.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var div;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93" name="TextBox 27"/>
          <p:cNvSpPr txBox="1"/>
          <p:nvPr/>
        </p:nvSpPr>
        <p:spPr>
          <a:xfrm>
            <a:off x="2705955" y="2405823"/>
            <a:ext cx="1484297" cy="4343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var for;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94" name="TextBox 26"/>
          <p:cNvSpPr txBox="1"/>
          <p:nvPr/>
        </p:nvSpPr>
        <p:spPr>
          <a:xfrm>
            <a:off x="4530676" y="2405823"/>
            <a:ext cx="1485487" cy="4343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var var;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95" name="TextBox 23"/>
          <p:cNvSpPr txBox="1"/>
          <p:nvPr/>
        </p:nvSpPr>
        <p:spPr>
          <a:xfrm>
            <a:off x="879783" y="2844800"/>
            <a:ext cx="1668780" cy="4343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var content;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96" name="TextBox 24"/>
          <p:cNvSpPr txBox="1"/>
          <p:nvPr/>
        </p:nvSpPr>
        <p:spPr>
          <a:xfrm>
            <a:off x="2705955" y="2845042"/>
            <a:ext cx="1484297" cy="4343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5.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var if;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597" name="TextBox 25"/>
          <p:cNvSpPr txBox="1"/>
          <p:nvPr/>
        </p:nvSpPr>
        <p:spPr>
          <a:xfrm>
            <a:off x="4530676" y="2845042"/>
            <a:ext cx="1485487" cy="4343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6.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var int;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361" name="Rectangle 2"/>
          <p:cNvSpPr>
            <a:spLocks noGrp="1"/>
          </p:cNvSpPr>
          <p:nvPr/>
        </p:nvSpPr>
        <p:spPr>
          <a:xfrm>
            <a:off x="975360" y="1119188"/>
            <a:ext cx="3679031" cy="610553"/>
          </a:xfrm>
          <a:prstGeom prst="rect">
            <a:avLst/>
          </a:prstGeom>
        </p:spPr>
        <p:txBody>
          <a:bodyPr vert="horz" wrap="square" lIns="26784" tIns="26784" rIns="26784" bIns="2678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zh-CN" altLang="en-US" sz="2700" b="1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24582" grpId="0"/>
      <p:bldP spid="24583" grpId="0"/>
      <p:bldP spid="24584" grpId="0"/>
      <p:bldP spid="24585" grpId="0"/>
      <p:bldP spid="24586" grpId="0"/>
      <p:bldP spid="24587" grpId="0"/>
      <p:bldP spid="24588" grpId="0"/>
      <p:bldP spid="245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计算机语言组成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2670" y="1024890"/>
            <a:ext cx="6701155" cy="4808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3"/>
          <p:cNvSpPr txBox="1"/>
          <p:nvPr/>
        </p:nvSpPr>
        <p:spPr>
          <a:xfrm>
            <a:off x="827584" y="1026508"/>
            <a:ext cx="2875280" cy="3965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indent="26543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变量声明练习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5604" name="TextBox 13"/>
          <p:cNvSpPr txBox="1"/>
          <p:nvPr/>
        </p:nvSpPr>
        <p:spPr>
          <a:xfrm>
            <a:off x="1250857" y="1786636"/>
            <a:ext cx="4904013" cy="28854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声明一个变量a，值为：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声明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一个变量b，值为：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null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声明一个变量c，值为："Hello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!“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声明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一个变量d，值为：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true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声明一个变量e，不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赋值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75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声明一个变量f，值为</a:t>
            </a:r>
            <a:r>
              <a:rPr lang="zh-CN" altLang="en-US" sz="157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""</a:t>
            </a:r>
            <a:endParaRPr lang="en-US" altLang="zh-CN" sz="1575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26784" tIns="26784" rIns="26784" bIns="26784" anchor="ctr">
            <a:normAutofit/>
          </a:bodyPr>
          <a:lstStyle/>
          <a:p>
            <a:pPr marL="342900" lvl="0" indent="-342900" eaLnBrk="1" hangingPunct="1"/>
            <a:r>
              <a:rPr lang="zh-CN" altLang="en-US" sz="3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zh-CN" altLang="en-US" sz="3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TextBox 13"/>
          <p:cNvSpPr txBox="1"/>
          <p:nvPr/>
        </p:nvSpPr>
        <p:spPr>
          <a:xfrm>
            <a:off x="558907" y="1196752"/>
            <a:ext cx="7848872" cy="36061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1</a:t>
            </a:r>
            <a:r>
              <a:rPr lang="zh-CN" altLang="en-US" sz="2000" dirty="0" smtClean="0">
                <a:latin typeface="+mj-ea"/>
                <a:ea typeface="+mj-ea"/>
              </a:rPr>
              <a:t>、变量</a:t>
            </a:r>
            <a:r>
              <a:rPr lang="zh-CN" altLang="en-US" sz="2000" dirty="0">
                <a:latin typeface="+mj-ea"/>
                <a:ea typeface="+mj-ea"/>
              </a:rPr>
              <a:t>必须</a:t>
            </a:r>
            <a:r>
              <a:rPr lang="zh-CN" altLang="en-US" sz="2000" dirty="0" smtClean="0">
                <a:latin typeface="+mj-ea"/>
                <a:ea typeface="+mj-ea"/>
              </a:rPr>
              <a:t>先声明后使用。</a:t>
            </a:r>
            <a:endParaRPr lang="zh-CN" altLang="en-US" sz="2000" dirty="0">
              <a:latin typeface="+mj-ea"/>
              <a:ea typeface="+mj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2</a:t>
            </a:r>
            <a:r>
              <a:rPr lang="zh-CN" altLang="en-US" sz="2000" dirty="0" smtClean="0">
                <a:latin typeface="+mj-ea"/>
                <a:ea typeface="+mj-ea"/>
              </a:rPr>
              <a:t>、</a:t>
            </a:r>
            <a:r>
              <a:rPr lang="en-US" altLang="zh-CN" sz="2000" dirty="0" smtClean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允许为</a:t>
            </a:r>
            <a:r>
              <a:rPr lang="zh-CN" altLang="en-US" sz="2000" dirty="0" smtClean="0">
                <a:latin typeface="+mj-ea"/>
                <a:ea typeface="+mj-ea"/>
              </a:rPr>
              <a:t>未声明的</a:t>
            </a:r>
            <a:r>
              <a:rPr lang="zh-CN" altLang="en-US" sz="2000" dirty="0">
                <a:latin typeface="+mj-ea"/>
                <a:ea typeface="+mj-ea"/>
              </a:rPr>
              <a:t>变量赋值，在给</a:t>
            </a:r>
            <a:r>
              <a:rPr lang="zh-CN" altLang="en-US" sz="2000" dirty="0" smtClean="0">
                <a:latin typeface="+mj-ea"/>
                <a:ea typeface="+mj-ea"/>
              </a:rPr>
              <a:t>未声明的</a:t>
            </a:r>
            <a:r>
              <a:rPr lang="zh-CN" altLang="en-US" sz="2000" dirty="0">
                <a:latin typeface="+mj-ea"/>
                <a:ea typeface="+mj-ea"/>
              </a:rPr>
              <a:t>变量赋值时，</a:t>
            </a:r>
            <a:r>
              <a:rPr lang="en-US" altLang="zh-CN" sz="2000" dirty="0">
                <a:latin typeface="+mj-ea"/>
                <a:ea typeface="+mj-ea"/>
              </a:rPr>
              <a:t>JavaScript</a:t>
            </a:r>
            <a:r>
              <a:rPr lang="zh-CN" altLang="en-US" sz="2000" dirty="0">
                <a:latin typeface="+mj-ea"/>
                <a:ea typeface="+mj-ea"/>
              </a:rPr>
              <a:t>会</a:t>
            </a:r>
            <a:r>
              <a:rPr lang="zh-CN" altLang="en-US" sz="2000" dirty="0" smtClean="0">
                <a:latin typeface="+mj-ea"/>
                <a:ea typeface="+mj-ea"/>
              </a:rPr>
              <a:t>自动声明该</a:t>
            </a:r>
            <a:r>
              <a:rPr lang="zh-CN" altLang="en-US" sz="2000" dirty="0">
                <a:latin typeface="+mj-ea"/>
                <a:ea typeface="+mj-ea"/>
              </a:rPr>
              <a:t>变量，并且该变量会作为全局变量出现在</a:t>
            </a:r>
            <a:r>
              <a:rPr lang="en-US" altLang="zh-CN" sz="2000" dirty="0">
                <a:latin typeface="+mj-ea"/>
                <a:ea typeface="+mj-ea"/>
              </a:rPr>
              <a:t>JavaScript</a:t>
            </a:r>
            <a:r>
              <a:rPr lang="zh-CN" altLang="en-US" sz="2000" dirty="0">
                <a:latin typeface="+mj-ea"/>
                <a:ea typeface="+mj-ea"/>
              </a:rPr>
              <a:t>代码中。</a:t>
            </a:r>
            <a:endParaRPr lang="zh-CN" altLang="en-US" sz="2000" dirty="0">
              <a:latin typeface="+mj-ea"/>
              <a:ea typeface="+mj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latin typeface="+mj-ea"/>
                <a:ea typeface="+mj-ea"/>
              </a:rPr>
              <a:t>3 </a:t>
            </a:r>
            <a:r>
              <a:rPr lang="zh-CN" altLang="en-US" sz="2000" dirty="0" smtClean="0">
                <a:latin typeface="+mj-ea"/>
                <a:ea typeface="+mj-ea"/>
              </a:rPr>
              <a:t>、允许重复声明变量</a:t>
            </a:r>
            <a:r>
              <a:rPr lang="zh-CN" altLang="en-US" sz="2000" dirty="0">
                <a:latin typeface="+mj-ea"/>
                <a:ea typeface="+mj-ea"/>
              </a:rPr>
              <a:t>，</a:t>
            </a:r>
            <a:r>
              <a:rPr lang="zh-CN" altLang="en-US" sz="2000" dirty="0" smtClean="0">
                <a:latin typeface="+mj-ea"/>
                <a:ea typeface="+mj-ea"/>
              </a:rPr>
              <a:t>每次声明变量</a:t>
            </a:r>
            <a:r>
              <a:rPr lang="zh-CN" altLang="en-US" sz="2000" dirty="0">
                <a:latin typeface="+mj-ea"/>
                <a:ea typeface="+mj-ea"/>
              </a:rPr>
              <a:t>的语句都是有效语句。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4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五种基本数据类型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JavaScript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数据类型（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5+1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）</a:t>
            </a:r>
            <a:endParaRPr lang="zh-CN" altLang="en-US" b="1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26627" name="TextBox 3"/>
          <p:cNvSpPr txBox="1"/>
          <p:nvPr/>
        </p:nvSpPr>
        <p:spPr>
          <a:xfrm>
            <a:off x="630236" y="1297352"/>
            <a:ext cx="3536365" cy="5029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marL="266700" lvl="0" indent="-2667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五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种基本数据类型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628" name="TextBox 3"/>
          <p:cNvSpPr txBox="1"/>
          <p:nvPr/>
        </p:nvSpPr>
        <p:spPr>
          <a:xfrm>
            <a:off x="1012488" y="1916832"/>
            <a:ext cx="6079791" cy="2169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Undefined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值未定义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Null 			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值为空（空对象）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Number			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值是数字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String 			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值是字符串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Boolean 			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值为布尔值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true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false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eaLnBrk="1" latin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639" name="TextBox 3"/>
          <p:cNvSpPr txBox="1"/>
          <p:nvPr/>
        </p:nvSpPr>
        <p:spPr>
          <a:xfrm>
            <a:off x="677771" y="3855056"/>
            <a:ext cx="3536365" cy="5029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marL="266700" lvl="0" indent="-2667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一种复杂数据类型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640" name="文本框 26639"/>
          <p:cNvSpPr txBox="1"/>
          <p:nvPr/>
        </p:nvSpPr>
        <p:spPr>
          <a:xfrm>
            <a:off x="1012488" y="4570453"/>
            <a:ext cx="4964718" cy="335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 eaLnBrk="0" latinLnBrk="0" hangingPunct="0"/>
            <a:r>
              <a:rPr lang="en-US" altLang="zh-CN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O</a:t>
            </a:r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bject    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值是对象类型      如：数组就属于object类型</a:t>
            </a:r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-122"/>
            </a:endParaRPr>
          </a:p>
        </p:txBody>
      </p:sp>
      <p:sp>
        <p:nvSpPr>
          <p:cNvPr id="26641" name="文本框 26640"/>
          <p:cNvSpPr txBox="1"/>
          <p:nvPr/>
        </p:nvSpPr>
        <p:spPr>
          <a:xfrm>
            <a:off x="1012488" y="5019085"/>
            <a:ext cx="4769510" cy="384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 eaLnBrk="0" latinLnBrk="0" hangingPunct="0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JS中所有值最终都将是上述6种数据类型之一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"/>
          <p:cNvSpPr txBox="1"/>
          <p:nvPr/>
        </p:nvSpPr>
        <p:spPr>
          <a:xfrm>
            <a:off x="387559" y="998261"/>
            <a:ext cx="8354280" cy="2106504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64291" tIns="32146" rIns="64291" bIns="32146" anchor="t">
            <a:spAutoFit/>
          </a:bodyPr>
          <a:lstStyle/>
          <a:p>
            <a:pPr marL="187325" indent="-187325" latinLnBrk="1">
              <a:lnSpc>
                <a:spcPct val="150000"/>
              </a:lnSpc>
              <a:spcAft>
                <a:spcPts val="42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typeof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操作符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atinLnBrk="1">
              <a:lnSpc>
                <a:spcPct val="150000"/>
              </a:lnSpc>
              <a:spcAft>
                <a:spcPts val="420"/>
              </a:spcAft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typeof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操作符是用来检测变量的数据类型。对于值或变量使用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typeof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操作符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会返回如下字符串。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indent="-187325" latinLnBrk="1">
              <a:lnSpc>
                <a:spcPct val="150000"/>
              </a:lnSpc>
              <a:spcAft>
                <a:spcPts val="420"/>
              </a:spcAft>
              <a:buFont typeface="Wingdings" panose="05000000000000000000" pitchFamily="2" charset="2"/>
              <a:buChar char="l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-8930" y="566198"/>
            <a:ext cx="165712" cy="689912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40" name="前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86" y="6147834"/>
            <a:ext cx="490553" cy="4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2" name="Shape 142"/>
          <p:cNvSpPr/>
          <p:nvPr/>
        </p:nvSpPr>
        <p:spPr>
          <a:xfrm>
            <a:off x="886783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828740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8577616" y="-620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8867831" y="27358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3016" y="2636912"/>
          <a:ext cx="7714384" cy="2886212"/>
        </p:xfrm>
        <a:graphic>
          <a:graphicData uri="http://schemas.openxmlformats.org/drawingml/2006/table">
            <a:tbl>
              <a:tblPr/>
              <a:tblGrid>
                <a:gridCol w="3857192"/>
                <a:gridCol w="3857192"/>
              </a:tblGrid>
              <a:tr h="41231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undefined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未定义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dirty="0" err="1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boolean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布尔值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number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数值</a:t>
                      </a:r>
                      <a:endParaRPr lang="zh-CN" alt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0" kern="100" dirty="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对象或</a:t>
                      </a:r>
                      <a:r>
                        <a:rPr lang="en-US" sz="1700" b="0" kern="100" dirty="0" smtClean="0">
                          <a:solidFill>
                            <a:srgbClr val="333333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null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1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function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函数</a:t>
                      </a:r>
                      <a:endParaRPr lang="en-US" sz="1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8220" marR="48220" marT="32147" marB="321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73016" y="5971119"/>
            <a:ext cx="7859619" cy="433893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typeof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操作符可以操作变量，也可以操作字面量。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2"/>
          <p:cNvSpPr txBox="1"/>
          <p:nvPr/>
        </p:nvSpPr>
        <p:spPr>
          <a:xfrm>
            <a:off x="425977" y="339794"/>
            <a:ext cx="8292045" cy="6535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70C0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ym typeface="+mn-ea"/>
              </a:rPr>
              <a:t>JavaScript</a:t>
            </a:r>
            <a:r>
              <a:rPr lang="zh-CN" altLang="en-US" smtClean="0">
                <a:sym typeface="+mn-ea"/>
              </a:rPr>
              <a:t>数据类型</a:t>
            </a:r>
            <a:endParaRPr lang="zh-CN" altLang="en-US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ldLvl="0" animBg="1" advAuto="0"/>
      <p:bldP spid="140" grpId="0" bldLvl="0" animBg="1" advAuto="0"/>
      <p:bldP spid="142" grpId="0" bldLvl="0" animBg="1" advAuto="0"/>
      <p:bldP spid="144" grpId="0" bldLvl="0" animBg="1" advAuto="0"/>
      <p:bldP spid="146" grpId="0" bldLvl="0" animBg="1" advAuto="0"/>
      <p:bldP spid="147" grpId="0" bldLvl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700" b="1" dirty="0"/>
              <a:t>JavaScript数据类型</a:t>
            </a:r>
            <a:endParaRPr lang="en-US" altLang="zh-CN" sz="2700" b="1" dirty="0"/>
          </a:p>
        </p:txBody>
      </p:sp>
      <p:sp>
        <p:nvSpPr>
          <p:cNvPr id="30722" name="TextBox 3"/>
          <p:cNvSpPr txBox="1"/>
          <p:nvPr/>
        </p:nvSpPr>
        <p:spPr>
          <a:xfrm>
            <a:off x="827584" y="1458074"/>
            <a:ext cx="6369685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lvl="0" indent="-266700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五种基本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数据类型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—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indent="0" algn="l" eaLnBrk="1" latinLnBrk="1" hangingPunct="1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Undefined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Null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Boolean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Number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String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0729" name="TextBox 3"/>
          <p:cNvSpPr txBox="1"/>
          <p:nvPr/>
        </p:nvSpPr>
        <p:spPr>
          <a:xfrm>
            <a:off x="3059612" y="2448674"/>
            <a:ext cx="1450970" cy="3359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eaLnBrk="1" latinLnBrk="1" hangingPunct="1"/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0730" name="TextBox 3"/>
          <p:cNvSpPr txBox="1"/>
          <p:nvPr/>
        </p:nvSpPr>
        <p:spPr>
          <a:xfrm>
            <a:off x="1169373" y="2924944"/>
            <a:ext cx="6027896" cy="24622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indent="-266700" algn="l" latinLnBrk="1" hangingPunct="1">
              <a:lnSpc>
                <a:spcPct val="200000"/>
              </a:lnSpc>
            </a:pPr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</a:t>
            </a:r>
            <a:r>
              <a:rPr lang="en-US" altLang="x-none" sz="15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umber		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是数值  </a:t>
            </a:r>
            <a:r>
              <a:rPr lang="en-US" altLang="zh-CN" sz="1700" kern="100" dirty="0">
                <a:solidFill>
                  <a:srgbClr val="333333"/>
                </a:solidFill>
                <a:latin typeface="Times New Roman" panose="02020603050405020304"/>
                <a:ea typeface="宋体" panose="02010600030101010101" pitchFamily="2" charset="-122"/>
                <a:sym typeface="Gill Sans" charset="0"/>
              </a:rPr>
              <a:t>28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0.8</a:t>
            </a:r>
            <a:endParaRPr lang="en-US" altLang="zh-CN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indent="-266700" algn="l" latinLnBrk="1" hangingPunct="1">
              <a:lnSpc>
                <a:spcPct val="200000"/>
              </a:lnSpc>
            </a:pPr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lang="en-US" altLang="x-none" sz="15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tring		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是字符串  “张三”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‘李四’</a:t>
            </a:r>
            <a:endParaRPr lang="en-US" altLang="zh-CN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indent="-266700" algn="l" latinLnBrk="1" hangingPunct="1">
              <a:lnSpc>
                <a:spcPct val="200000"/>
              </a:lnSpc>
            </a:pPr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</a:t>
            </a:r>
            <a:r>
              <a:rPr lang="en-US" altLang="x-none" sz="15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oolean		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为布尔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 </a:t>
            </a:r>
            <a:r>
              <a:rPr lang="en-US" altLang="x-none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true  false</a:t>
            </a:r>
            <a:endParaRPr lang="en-US" altLang="x-none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latinLnBrk="1" hangingPunct="1">
              <a:lnSpc>
                <a:spcPct val="200000"/>
              </a:lnSpc>
            </a:pPr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</a:t>
            </a:r>
            <a:r>
              <a:rPr lang="en-US" altLang="x-none" sz="15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ndefined	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值未定义</a:t>
            </a:r>
            <a:endParaRPr lang="en-US" altLang="zh-CN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latinLnBrk="1" hangingPunct="1">
              <a:lnSpc>
                <a:spcPct val="200000"/>
              </a:lnSpc>
            </a:pPr>
            <a:r>
              <a:rPr lang="en-US" altLang="x-none" sz="15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Null		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为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空</a:t>
            </a:r>
            <a:endParaRPr lang="en-US" altLang="x-none" sz="15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JavaScript数据类型</a:t>
            </a:r>
            <a:endParaRPr lang="en-US" altLang="zh-CN" b="1" dirty="0"/>
          </a:p>
        </p:txBody>
      </p:sp>
      <p:sp>
        <p:nvSpPr>
          <p:cNvPr id="30729" name="TextBox 3"/>
          <p:cNvSpPr txBox="1"/>
          <p:nvPr/>
        </p:nvSpPr>
        <p:spPr>
          <a:xfrm>
            <a:off x="3059612" y="2448674"/>
            <a:ext cx="1450970" cy="3359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eaLnBrk="1" latinLnBrk="1" hangingPunct="1"/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0730" name="TextBox 3"/>
          <p:cNvSpPr txBox="1"/>
          <p:nvPr/>
        </p:nvSpPr>
        <p:spPr>
          <a:xfrm>
            <a:off x="683568" y="1426845"/>
            <a:ext cx="7848872" cy="48406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indent="-266700" algn="l" latinLnBrk="1" hangingPunct="1"/>
            <a:r>
              <a:rPr lang="en-US" altLang="x-none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x-none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Number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值是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数值</a:t>
            </a:r>
            <a:endParaRPr lang="zh-CN" altLang="en-US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indent="-266700" algn="l" latinLnBrk="1" hangingPunct="1"/>
            <a:r>
              <a:rPr lang="en-US" altLang="zh-CN" sz="1690" dirty="0"/>
              <a:t>             </a:t>
            </a:r>
            <a:endParaRPr lang="en-US" altLang="zh-CN" sz="1690" dirty="0"/>
          </a:p>
          <a:p>
            <a:pPr marL="266700" indent="-266700" algn="l" latinLnBrk="1" hangingPunct="1"/>
            <a:r>
              <a:rPr lang="en-US" altLang="zh-CN" sz="1690" dirty="0" smtClean="0"/>
              <a:t>number</a:t>
            </a:r>
            <a:r>
              <a:rPr lang="zh-CN" altLang="en-US" sz="1690" dirty="0"/>
              <a:t>类型包含两种数值：</a:t>
            </a:r>
            <a:r>
              <a:rPr lang="zh-CN" altLang="en-US" sz="1690" dirty="0" smtClean="0"/>
              <a:t>整型和</a:t>
            </a:r>
            <a:r>
              <a:rPr lang="zh-CN" altLang="en-US" sz="1690" dirty="0"/>
              <a:t>浮点</a:t>
            </a:r>
            <a:r>
              <a:rPr lang="zh-CN" altLang="en-US" sz="1690" dirty="0" smtClean="0"/>
              <a:t>型（小数）。</a:t>
            </a:r>
            <a:endParaRPr lang="en-US" altLang="zh-CN" sz="1690" dirty="0" smtClean="0"/>
          </a:p>
          <a:p>
            <a:pPr marL="266700" indent="-266700" algn="l" latinLnBrk="1" hangingPunct="1"/>
            <a:endParaRPr lang="en-US" altLang="zh-CN" sz="169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1"/>
                </a:solidFill>
              </a:rPr>
              <a:t>整型：</a:t>
            </a:r>
            <a:endParaRPr lang="zh-CN" altLang="en-US" sz="2400" b="1" dirty="0" smtClean="0">
              <a:solidFill>
                <a:schemeClr val="accent1"/>
              </a:solidFill>
            </a:endParaRPr>
          </a:p>
          <a:p>
            <a:pPr algn="l"/>
            <a:r>
              <a:rPr lang="zh-CN" altLang="en-US" sz="1600" dirty="0" smtClean="0"/>
              <a:t>最</a:t>
            </a:r>
            <a:r>
              <a:rPr lang="zh-CN" altLang="en-US" sz="1600" dirty="0"/>
              <a:t>基本的数值字面量是十进制整数。</a:t>
            </a:r>
            <a:endParaRPr lang="zh-CN" altLang="en-US" sz="1600" dirty="0"/>
          </a:p>
          <a:p>
            <a:pPr algn="l"/>
            <a:endParaRPr lang="zh-CN" altLang="en-US" dirty="0" smtClean="0"/>
          </a:p>
          <a:p>
            <a:pPr algn="l"/>
            <a:r>
              <a:rPr lang="en-US" altLang="zh-CN" sz="1600" dirty="0" smtClean="0"/>
              <a:t>	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box = 100;</a:t>
            </a:r>
            <a:r>
              <a:rPr lang="zh-CN" altLang="en-US" sz="1600" dirty="0">
                <a:solidFill>
                  <a:srgbClr val="FF0000"/>
                </a:solidFill>
              </a:rPr>
              <a:t>	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十进制</a:t>
            </a:r>
            <a:r>
              <a:rPr lang="zh-CN" altLang="en-US" dirty="0" smtClean="0">
                <a:solidFill>
                  <a:srgbClr val="FF0000"/>
                </a:solidFill>
              </a:rPr>
              <a:t>整数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algn="l"/>
            <a:endParaRPr lang="zh-CN" alt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600" dirty="0"/>
              <a:t>八进制数值字面量，</a:t>
            </a:r>
            <a:r>
              <a:rPr lang="en-US" altLang="zh-CN" sz="1600" dirty="0"/>
              <a:t>(</a:t>
            </a:r>
            <a:r>
              <a:rPr lang="zh-CN" altLang="en-US" sz="1600" dirty="0"/>
              <a:t>以</a:t>
            </a:r>
            <a:r>
              <a:rPr lang="en-US" altLang="zh-CN" sz="1600" dirty="0"/>
              <a:t>8</a:t>
            </a:r>
            <a:r>
              <a:rPr lang="zh-CN" altLang="en-US" sz="1600" dirty="0"/>
              <a:t>为基数</a:t>
            </a:r>
            <a:r>
              <a:rPr lang="en-US" altLang="zh-CN" sz="1600" dirty="0"/>
              <a:t>)</a:t>
            </a:r>
            <a:r>
              <a:rPr lang="zh-CN" altLang="en-US" sz="1600" dirty="0"/>
              <a:t>，前导必须是</a:t>
            </a:r>
            <a:r>
              <a:rPr lang="en-US" altLang="zh-CN" sz="1600" dirty="0"/>
              <a:t>0</a:t>
            </a:r>
            <a:r>
              <a:rPr lang="zh-CN" altLang="en-US" sz="1600" dirty="0"/>
              <a:t>，八进制序列</a:t>
            </a:r>
            <a:r>
              <a:rPr lang="en-US" altLang="zh-CN" sz="1600" dirty="0"/>
              <a:t>(0~7)</a:t>
            </a:r>
            <a:r>
              <a:rPr lang="zh-CN" altLang="en-US" sz="1600" dirty="0"/>
              <a:t>。</a:t>
            </a:r>
            <a:r>
              <a:rPr lang="en-US" altLang="zh-CN" sz="1600" dirty="0"/>
              <a:t>0770</a:t>
            </a:r>
            <a:endParaRPr lang="en-US" altLang="zh-CN" sz="1600" dirty="0"/>
          </a:p>
          <a:p>
            <a:pPr algn="l"/>
            <a:r>
              <a:rPr lang="en-US" altLang="zh-CN" sz="1600" dirty="0"/>
              <a:t>	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box = 070;	//</a:t>
            </a:r>
            <a:r>
              <a:rPr lang="zh-CN" altLang="en-US" sz="1600" dirty="0"/>
              <a:t>八进制，</a:t>
            </a:r>
            <a:r>
              <a:rPr lang="en-US" altLang="zh-CN" dirty="0"/>
              <a:t>56</a:t>
            </a:r>
            <a:endParaRPr lang="en-US" altLang="zh-CN" dirty="0"/>
          </a:p>
          <a:p>
            <a:pPr algn="l"/>
            <a:r>
              <a:rPr lang="en-US" altLang="zh-CN" sz="1600" dirty="0"/>
              <a:t>	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box = 079;	//</a:t>
            </a:r>
            <a:r>
              <a:rPr lang="zh-CN" altLang="en-US" sz="1600" dirty="0"/>
              <a:t>无效的八进制，自动解析为</a:t>
            </a:r>
            <a:r>
              <a:rPr lang="en-US" altLang="zh-CN" dirty="0"/>
              <a:t>79</a:t>
            </a:r>
            <a:endParaRPr lang="en-US" altLang="zh-CN" dirty="0"/>
          </a:p>
          <a:p>
            <a:pPr algn="l"/>
            <a:r>
              <a:rPr lang="en-US" altLang="zh-CN" sz="1600" dirty="0"/>
              <a:t>	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box = 08;</a:t>
            </a:r>
            <a:r>
              <a:rPr lang="zh-CN" altLang="en-US" sz="1600" dirty="0"/>
              <a:t>	</a:t>
            </a:r>
            <a:r>
              <a:rPr lang="en-US" altLang="zh-CN" sz="1600" dirty="0"/>
              <a:t>//</a:t>
            </a:r>
            <a:r>
              <a:rPr lang="zh-CN" altLang="en-US" sz="1600" dirty="0"/>
              <a:t>无效的八进制，自动解析为</a:t>
            </a:r>
            <a:r>
              <a:rPr lang="en-US" altLang="zh-CN" sz="1600" dirty="0" smtClean="0"/>
              <a:t>8</a:t>
            </a:r>
            <a:endParaRPr lang="en-US" altLang="zh-CN" sz="1600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sz="1600" dirty="0"/>
              <a:t>十六进制字面量前面两位必须是</a:t>
            </a:r>
            <a:r>
              <a:rPr lang="en-US" altLang="zh-CN" sz="1600" dirty="0"/>
              <a:t>0x</a:t>
            </a:r>
            <a:r>
              <a:rPr lang="zh-CN" altLang="en-US" sz="1600" dirty="0"/>
              <a:t>，后面是</a:t>
            </a:r>
            <a:r>
              <a:rPr lang="en-US" altLang="zh-CN" sz="1600" dirty="0"/>
              <a:t>(0~9</a:t>
            </a:r>
            <a:r>
              <a:rPr lang="zh-CN" altLang="en-US" sz="1600" dirty="0"/>
              <a:t>及</a:t>
            </a:r>
            <a:r>
              <a:rPr lang="en-US" altLang="zh-CN" sz="1600" dirty="0"/>
              <a:t>A~F)</a:t>
            </a:r>
            <a:r>
              <a:rPr lang="zh-CN" altLang="en-US" dirty="0"/>
              <a:t>。</a:t>
            </a:r>
            <a:endParaRPr lang="zh-CN" altLang="en-US" dirty="0"/>
          </a:p>
          <a:p>
            <a:pPr algn="l"/>
            <a:r>
              <a:rPr lang="en-US" altLang="zh-CN" sz="1600" dirty="0"/>
              <a:t>	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box = 0xA34F9790;	//</a:t>
            </a:r>
            <a:r>
              <a:rPr lang="zh-CN" altLang="en-US" sz="1600" dirty="0"/>
              <a:t>十六进制，</a:t>
            </a:r>
            <a:r>
              <a:rPr lang="en-US" altLang="zh-CN" sz="1600" dirty="0"/>
              <a:t>10</a:t>
            </a:r>
            <a:endParaRPr lang="en-US" altLang="zh-CN" sz="1600" dirty="0"/>
          </a:p>
          <a:p>
            <a:pPr algn="l"/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JavaScript数据类型</a:t>
            </a:r>
            <a:endParaRPr lang="en-US" altLang="zh-CN" b="1" dirty="0"/>
          </a:p>
        </p:txBody>
      </p:sp>
      <p:sp>
        <p:nvSpPr>
          <p:cNvPr id="30729" name="TextBox 3"/>
          <p:cNvSpPr txBox="1"/>
          <p:nvPr/>
        </p:nvSpPr>
        <p:spPr>
          <a:xfrm>
            <a:off x="3059612" y="2448674"/>
            <a:ext cx="1450970" cy="3359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eaLnBrk="1" latinLnBrk="1" hangingPunct="1"/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0732" name="TextBox 3"/>
          <p:cNvSpPr txBox="1"/>
          <p:nvPr/>
        </p:nvSpPr>
        <p:spPr>
          <a:xfrm>
            <a:off x="467544" y="987151"/>
            <a:ext cx="8208912" cy="55861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en-US" altLang="zh-CN" sz="2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          浮点</a:t>
            </a:r>
            <a:r>
              <a:rPr lang="zh-CN" altLang="en-US" dirty="0">
                <a:solidFill>
                  <a:srgbClr val="0070C0"/>
                </a:solidFill>
              </a:rPr>
              <a:t>类型，就是该数值中必须包含一个小数点，并且小数点后面必须至少有一位数字。</a:t>
            </a:r>
            <a:endParaRPr lang="zh-CN" altLang="en-US" dirty="0">
              <a:solidFill>
                <a:srgbClr val="0070C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600" dirty="0"/>
              <a:t> box = 3.8;</a:t>
            </a:r>
            <a:endParaRPr lang="en-US" altLang="zh-CN" sz="16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600" dirty="0"/>
              <a:t> box = 0.8</a:t>
            </a:r>
            <a:r>
              <a:rPr lang="en-US" altLang="zh-CN" sz="1600" dirty="0" smtClean="0"/>
              <a:t>;</a:t>
            </a:r>
            <a:r>
              <a:rPr lang="en-US" altLang="zh-CN" sz="1400" dirty="0"/>
              <a:t>	</a:t>
            </a:r>
            <a:endParaRPr lang="zh-CN" altLang="en-US" sz="1400" dirty="0"/>
          </a:p>
          <a:p>
            <a:pPr algn="l">
              <a:lnSpc>
                <a:spcPct val="150000"/>
              </a:lnSpc>
            </a:pPr>
            <a:r>
              <a:rPr lang="zh-CN" altLang="en-US" sz="1400" dirty="0"/>
              <a:t>                由于保存浮点数值需要的内存空间比整型数值大两倍，</a:t>
            </a:r>
            <a:r>
              <a:rPr lang="zh-CN" altLang="en-US" sz="1400" b="1" dirty="0">
                <a:solidFill>
                  <a:srgbClr val="FF0000"/>
                </a:solidFill>
              </a:rPr>
              <a:t>因此</a:t>
            </a:r>
            <a:r>
              <a:rPr lang="en-US" altLang="zh-CN" sz="1400" b="1" dirty="0">
                <a:solidFill>
                  <a:srgbClr val="FF0000"/>
                </a:solidFill>
              </a:rPr>
              <a:t>ECMAScript</a:t>
            </a:r>
            <a:r>
              <a:rPr lang="zh-CN" altLang="en-US" sz="1400" b="1" dirty="0">
                <a:solidFill>
                  <a:srgbClr val="FF0000"/>
                </a:solidFill>
              </a:rPr>
              <a:t>会自动将可以转换为整型的浮点数值转成为整型。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box = 8.;	</a:t>
            </a:r>
            <a:r>
              <a:rPr lang="zh-CN" altLang="en-US" sz="1400" dirty="0"/>
              <a:t>	</a:t>
            </a:r>
            <a:r>
              <a:rPr lang="en-US" altLang="zh-CN" sz="1400" dirty="0"/>
              <a:t>//</a:t>
            </a:r>
            <a:r>
              <a:rPr lang="zh-CN" altLang="en-US" sz="1400" dirty="0"/>
              <a:t>小数点后面没有值，转换为</a:t>
            </a:r>
            <a:r>
              <a:rPr lang="en-US" altLang="zh-CN" sz="1600" dirty="0"/>
              <a:t>8</a:t>
            </a:r>
            <a:endParaRPr lang="en-US" altLang="zh-CN" sz="16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box = 12.0; 	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//</a:t>
            </a:r>
            <a:r>
              <a:rPr lang="zh-CN" altLang="en-US" sz="1400" dirty="0"/>
              <a:t>小数点后面是</a:t>
            </a:r>
            <a:r>
              <a:rPr lang="en-US" altLang="zh-CN" sz="1400" dirty="0"/>
              <a:t>0</a:t>
            </a:r>
            <a:r>
              <a:rPr lang="zh-CN" altLang="en-US" sz="1400" dirty="0"/>
              <a:t>，转成为</a:t>
            </a:r>
            <a:r>
              <a:rPr lang="en-US" altLang="zh-CN" sz="1600" dirty="0"/>
              <a:t>12</a:t>
            </a:r>
            <a:endParaRPr lang="en-US" altLang="zh-CN" sz="1600" dirty="0"/>
          </a:p>
          <a:p>
            <a:pPr algn="l">
              <a:lnSpc>
                <a:spcPct val="150000"/>
              </a:lnSpc>
            </a:pPr>
            <a:r>
              <a:rPr lang="zh-CN" altLang="en-US" sz="1400" dirty="0"/>
              <a:t> </a:t>
            </a:r>
            <a:endParaRPr lang="zh-CN" altLang="en-US" sz="1400" dirty="0"/>
          </a:p>
          <a:p>
            <a:pPr algn="l">
              <a:lnSpc>
                <a:spcPct val="150000"/>
              </a:lnSpc>
            </a:pPr>
            <a:r>
              <a:rPr lang="zh-CN" altLang="en-US" sz="1400" dirty="0"/>
              <a:t>            对于那些过大或过小的数值，可以用科学计数法来表示</a:t>
            </a:r>
            <a:r>
              <a:rPr lang="en-US" altLang="zh-CN" sz="1400" dirty="0"/>
              <a:t>(e</a:t>
            </a:r>
            <a:r>
              <a:rPr lang="zh-CN" altLang="en-US" sz="1400" dirty="0"/>
              <a:t>表示法</a:t>
            </a:r>
            <a:r>
              <a:rPr lang="en-US" altLang="zh-CN" sz="1400" dirty="0"/>
              <a:t>)</a:t>
            </a:r>
            <a:r>
              <a:rPr lang="zh-CN" altLang="en-US" sz="1400" dirty="0"/>
              <a:t>。用</a:t>
            </a:r>
            <a:r>
              <a:rPr lang="en-US" altLang="zh-CN" sz="1400" dirty="0"/>
              <a:t>e</a:t>
            </a:r>
            <a:r>
              <a:rPr lang="zh-CN" altLang="en-US" sz="1400" dirty="0"/>
              <a:t>表示该数值的前面</a:t>
            </a:r>
            <a:r>
              <a:rPr lang="en-US" altLang="zh-CN" sz="1400" dirty="0"/>
              <a:t>10</a:t>
            </a:r>
            <a:r>
              <a:rPr lang="zh-CN" altLang="en-US" sz="1400" dirty="0"/>
              <a:t>的指数次幂。</a:t>
            </a:r>
            <a:endParaRPr lang="zh-CN" altLang="en-US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box = 4.12e9;	</a:t>
            </a:r>
            <a:r>
              <a:rPr lang="en-US" altLang="zh-CN" sz="1400" dirty="0" smtClean="0"/>
              <a:t>                       //</a:t>
            </a:r>
            <a:r>
              <a:rPr lang="zh-CN" altLang="en-US" sz="1400" dirty="0"/>
              <a:t>即</a:t>
            </a:r>
            <a:r>
              <a:rPr lang="en-US" altLang="zh-CN" sz="1600" dirty="0"/>
              <a:t>4120000000</a:t>
            </a:r>
            <a:endParaRPr lang="en-US" altLang="zh-CN" sz="16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box = 0.00000000412;</a:t>
            </a:r>
            <a:r>
              <a:rPr lang="zh-CN" altLang="en-US" sz="1400" dirty="0"/>
              <a:t>	</a:t>
            </a:r>
            <a:r>
              <a:rPr lang="en-US" altLang="zh-CN" sz="1400" dirty="0"/>
              <a:t>//</a:t>
            </a:r>
            <a:r>
              <a:rPr lang="zh-CN" altLang="en-US" sz="1400" dirty="0"/>
              <a:t>即</a:t>
            </a:r>
            <a:r>
              <a:rPr lang="en-US" altLang="zh-CN" sz="1400" dirty="0"/>
              <a:t>4.12e-9</a:t>
            </a:r>
            <a:endParaRPr lang="en-US" altLang="zh-CN" sz="1400" dirty="0"/>
          </a:p>
          <a:p>
            <a:pPr marL="266700" lvl="0" indent="-266700" algn="l" eaLnBrk="1" latinLnBrk="1" hangingPunct="1"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JavaScript数据类型</a:t>
            </a:r>
            <a:endParaRPr lang="en-US" altLang="zh-CN" b="1" dirty="0"/>
          </a:p>
        </p:txBody>
      </p:sp>
      <p:sp>
        <p:nvSpPr>
          <p:cNvPr id="2" name="TextBox 3"/>
          <p:cNvSpPr txBox="1"/>
          <p:nvPr/>
        </p:nvSpPr>
        <p:spPr>
          <a:xfrm>
            <a:off x="395536" y="1268760"/>
            <a:ext cx="8208912" cy="518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err="1">
                <a:solidFill>
                  <a:srgbClr val="0070C0"/>
                </a:solidFill>
              </a:rPr>
              <a:t>NaN</a:t>
            </a:r>
            <a:r>
              <a:rPr lang="zh-CN" altLang="en-US" sz="1600" b="1" dirty="0">
                <a:solidFill>
                  <a:srgbClr val="0070C0"/>
                </a:solidFill>
              </a:rPr>
              <a:t>，</a:t>
            </a:r>
            <a:r>
              <a:rPr lang="zh-CN" altLang="en-US" sz="1600" dirty="0"/>
              <a:t>即非数值</a:t>
            </a:r>
            <a:r>
              <a:rPr lang="en-US" altLang="zh-CN" sz="1600" dirty="0"/>
              <a:t>(Not a Number)</a:t>
            </a:r>
            <a:r>
              <a:rPr lang="zh-CN" altLang="en-US" sz="1600" dirty="0"/>
              <a:t>是一个</a:t>
            </a:r>
            <a:r>
              <a:rPr lang="zh-CN" altLang="en-US" sz="1600" dirty="0">
                <a:solidFill>
                  <a:srgbClr val="FF0000"/>
                </a:solidFill>
              </a:rPr>
              <a:t>特殊的</a:t>
            </a:r>
            <a:r>
              <a:rPr lang="zh-CN" altLang="en-US" sz="1600" dirty="0" smtClean="0">
                <a:solidFill>
                  <a:srgbClr val="FF0000"/>
                </a:solidFill>
              </a:rPr>
              <a:t>值</a:t>
            </a:r>
            <a:r>
              <a:rPr lang="zh-CN" altLang="en-US" sz="1600" dirty="0"/>
              <a:t>。这个数值用于表示一个本来要返回数值的操作数未返回数值的情况</a:t>
            </a:r>
            <a:r>
              <a:rPr lang="en-US" altLang="zh-CN" sz="1600" dirty="0"/>
              <a:t>(</a:t>
            </a:r>
            <a:r>
              <a:rPr lang="zh-CN" altLang="en-US" sz="1600" dirty="0"/>
              <a:t>这样就不会抛出错误了</a:t>
            </a:r>
            <a:r>
              <a:rPr lang="en-US" altLang="zh-CN" sz="1600" dirty="0"/>
              <a:t>)</a:t>
            </a:r>
            <a:r>
              <a:rPr lang="zh-CN" altLang="en-US" sz="1600" dirty="0"/>
              <a:t>。比如，在其他语言中，任何数值除以</a:t>
            </a:r>
            <a:r>
              <a:rPr lang="en-US" altLang="zh-CN" sz="1600" dirty="0"/>
              <a:t>0</a:t>
            </a:r>
            <a:r>
              <a:rPr lang="zh-CN" altLang="en-US" sz="1600" dirty="0"/>
              <a:t>都会导致错误而终止程序执行。但在</a:t>
            </a:r>
            <a:r>
              <a:rPr lang="en-US" altLang="zh-CN" sz="1600" dirty="0"/>
              <a:t>ECMAScript</a:t>
            </a:r>
            <a:r>
              <a:rPr lang="zh-CN" altLang="en-US" sz="1600" dirty="0"/>
              <a:t>中，会返回出特殊的值，因此不会影响程序执行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>
              <a:lnSpc>
                <a:spcPct val="120000"/>
              </a:lnSpc>
            </a:pP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box = 0 / 0;</a:t>
            </a:r>
            <a:r>
              <a:rPr lang="zh-CN" altLang="en-US" sz="1600" dirty="0"/>
              <a:t>		  </a:t>
            </a:r>
            <a:r>
              <a:rPr lang="en-US" altLang="zh-CN" sz="1600" dirty="0"/>
              <a:t>//</a:t>
            </a:r>
            <a:r>
              <a:rPr lang="en-US" altLang="zh-CN" sz="1600" dirty="0" err="1"/>
              <a:t>NaN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box = 12 / 0 * 0;</a:t>
            </a:r>
            <a:r>
              <a:rPr lang="zh-CN" altLang="en-US" sz="1600" dirty="0"/>
              <a:t>		 </a:t>
            </a:r>
            <a:r>
              <a:rPr lang="en-US" altLang="zh-CN" sz="1600" dirty="0"/>
              <a:t>//</a:t>
            </a:r>
            <a:r>
              <a:rPr lang="en-US" altLang="zh-CN" sz="1600" dirty="0" err="1" smtClean="0"/>
              <a:t>NaN</a:t>
            </a: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zh-CN" altLang="en-US" sz="1600" dirty="0"/>
              <a:t>任何与</a:t>
            </a:r>
            <a:r>
              <a:rPr lang="en-US" altLang="zh-CN" sz="1600" dirty="0" err="1"/>
              <a:t>NaN</a:t>
            </a:r>
            <a:r>
              <a:rPr lang="zh-CN" altLang="en-US" sz="1600" dirty="0"/>
              <a:t>进行运算的结果均为</a:t>
            </a:r>
            <a:r>
              <a:rPr lang="en-US" altLang="zh-CN" sz="1600" dirty="0" err="1"/>
              <a:t>NaN</a:t>
            </a:r>
            <a:r>
              <a:rPr lang="zh-CN" altLang="en-US" sz="1600" dirty="0"/>
              <a:t>，</a:t>
            </a:r>
            <a:r>
              <a:rPr lang="en-US" altLang="zh-CN" sz="1600" dirty="0" err="1">
                <a:solidFill>
                  <a:srgbClr val="FF0000"/>
                </a:solidFill>
              </a:rPr>
              <a:t>NaN</a:t>
            </a:r>
            <a:r>
              <a:rPr lang="zh-CN" altLang="en-US" sz="1600" dirty="0">
                <a:solidFill>
                  <a:srgbClr val="FF0000"/>
                </a:solidFill>
              </a:rPr>
              <a:t>与自身不相等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NaN</a:t>
            </a:r>
            <a:r>
              <a:rPr lang="zh-CN" altLang="en-US" sz="1600" dirty="0">
                <a:solidFill>
                  <a:srgbClr val="FF0000"/>
                </a:solidFill>
              </a:rPr>
              <a:t>不与任何值相等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sz="1600" dirty="0">
                <a:solidFill>
                  <a:srgbClr val="FF0000"/>
                </a:solidFill>
              </a:rPr>
              <a:t>。</a:t>
            </a:r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	alert(</a:t>
            </a:r>
            <a:r>
              <a:rPr lang="en-US" altLang="zh-CN" sz="1600" dirty="0" err="1"/>
              <a:t>Number.NaN</a:t>
            </a:r>
            <a:r>
              <a:rPr lang="en-US" altLang="zh-CN" sz="1600" dirty="0"/>
              <a:t>);		//</a:t>
            </a:r>
            <a:r>
              <a:rPr lang="en-US" altLang="zh-CN" sz="1600" dirty="0" err="1"/>
              <a:t>NaN</a:t>
            </a:r>
            <a:endParaRPr lang="en-US" altLang="zh-CN" sz="1600" dirty="0"/>
          </a:p>
          <a:p>
            <a:r>
              <a:rPr lang="en-US" altLang="zh-CN" sz="1600" dirty="0"/>
              <a:t>	alert(NaN+1);		//</a:t>
            </a:r>
            <a:r>
              <a:rPr lang="en-US" altLang="zh-CN" sz="1600" dirty="0" err="1"/>
              <a:t>NaN</a:t>
            </a:r>
            <a:endParaRPr lang="en-US" altLang="zh-CN" sz="1600" dirty="0"/>
          </a:p>
          <a:p>
            <a:r>
              <a:rPr lang="en-US" altLang="zh-CN" sz="1600" dirty="0"/>
              <a:t>	alert(</a:t>
            </a:r>
            <a:r>
              <a:rPr lang="en-US" altLang="zh-CN" sz="1600" dirty="0" err="1"/>
              <a:t>NaN</a:t>
            </a:r>
            <a:r>
              <a:rPr lang="en-US" altLang="zh-CN" sz="1600" dirty="0"/>
              <a:t> == </a:t>
            </a:r>
            <a:r>
              <a:rPr lang="en-US" altLang="zh-CN" sz="1600" dirty="0" err="1"/>
              <a:t>NaN</a:t>
            </a:r>
            <a:r>
              <a:rPr lang="en-US" altLang="zh-CN" sz="1600" dirty="0"/>
              <a:t>)		//false</a:t>
            </a:r>
            <a:endParaRPr lang="en-US" altLang="zh-CN" sz="1600" dirty="0"/>
          </a:p>
          <a:p>
            <a:endParaRPr lang="en-US" altLang="zh-CN" sz="1600" dirty="0"/>
          </a:p>
          <a:p>
            <a:pPr algn="l">
              <a:lnSpc>
                <a:spcPct val="120000"/>
              </a:lnSpc>
            </a:pP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70C0"/>
                </a:solidFill>
              </a:rPr>
              <a:t>Infinity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无穷大</a:t>
            </a:r>
            <a:endParaRPr lang="zh-CN" altLang="en-US" sz="2000" dirty="0" smtClean="0"/>
          </a:p>
          <a:p>
            <a:pPr algn="l"/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box = 12 / 0;</a:t>
            </a:r>
            <a:r>
              <a:rPr lang="zh-CN" altLang="en-US" sz="1600" dirty="0"/>
              <a:t>		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//Infinity</a:t>
            </a:r>
            <a:r>
              <a:rPr lang="zh-CN" altLang="en-US" dirty="0" smtClean="0"/>
              <a:t>无穷大</a:t>
            </a:r>
            <a:endParaRPr lang="zh-CN" altLang="en-US" dirty="0" smtClean="0"/>
          </a:p>
          <a:p>
            <a:pPr algn="l"/>
            <a:endParaRPr lang="en-US" altLang="zh-CN" sz="2000" dirty="0" err="1" smtClean="0"/>
          </a:p>
          <a:p>
            <a:pPr algn="l"/>
            <a:endParaRPr lang="zh-CN" altLang="en-US" sz="148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JavaScript数据类型</a:t>
            </a:r>
            <a:endParaRPr lang="en-US" altLang="zh-CN" b="1" dirty="0"/>
          </a:p>
        </p:txBody>
      </p:sp>
      <p:sp>
        <p:nvSpPr>
          <p:cNvPr id="30729" name="TextBox 3"/>
          <p:cNvSpPr txBox="1"/>
          <p:nvPr/>
        </p:nvSpPr>
        <p:spPr>
          <a:xfrm>
            <a:off x="3059612" y="2448674"/>
            <a:ext cx="1450970" cy="3359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eaLnBrk="1" latinLnBrk="1" hangingPunct="1"/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0732" name="TextBox 3"/>
          <p:cNvSpPr txBox="1"/>
          <p:nvPr/>
        </p:nvSpPr>
        <p:spPr>
          <a:xfrm>
            <a:off x="527292" y="1101427"/>
            <a:ext cx="7920879" cy="5806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indent="-266700" algn="l" latinLnBrk="1" hangingPunct="1">
              <a:lnSpc>
                <a:spcPct val="150000"/>
              </a:lnSpc>
            </a:pPr>
            <a:r>
              <a:rPr lang="en-US" altLang="x-none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x-none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String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值是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字符串</a:t>
            </a:r>
            <a:endParaRPr lang="zh-CN" altLang="en-US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80" dirty="0"/>
              <a:t> </a:t>
            </a:r>
            <a:r>
              <a:rPr lang="en-US" altLang="zh-CN" dirty="0"/>
              <a:t>        String</a:t>
            </a:r>
            <a:r>
              <a:rPr lang="zh-CN" altLang="en-US" dirty="0"/>
              <a:t>类型用于表示由零或多个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Unicode</a:t>
            </a:r>
            <a:r>
              <a:rPr lang="zh-CN" altLang="en-US" dirty="0"/>
              <a:t>字符组成的字符序列，即字符串。字符串</a:t>
            </a:r>
            <a:r>
              <a:rPr lang="zh-CN" altLang="en-US" dirty="0">
                <a:solidFill>
                  <a:srgbClr val="FF0000"/>
                </a:solidFill>
              </a:rPr>
              <a:t>可以由双引号</a:t>
            </a:r>
            <a:r>
              <a:rPr lang="en-US" altLang="zh-CN" dirty="0">
                <a:solidFill>
                  <a:srgbClr val="FF0000"/>
                </a:solidFill>
              </a:rPr>
              <a:t>("“)</a:t>
            </a:r>
            <a:r>
              <a:rPr lang="zh-CN" altLang="en-US" dirty="0">
                <a:solidFill>
                  <a:srgbClr val="FF0000"/>
                </a:solidFill>
              </a:rPr>
              <a:t>或单引号</a:t>
            </a:r>
            <a:r>
              <a:rPr lang="en-US" altLang="zh-CN" dirty="0">
                <a:solidFill>
                  <a:srgbClr val="FF0000"/>
                </a:solidFill>
              </a:rPr>
              <a:t>('')</a:t>
            </a:r>
            <a:r>
              <a:rPr lang="zh-CN" altLang="en-US" dirty="0">
                <a:solidFill>
                  <a:srgbClr val="FF0000"/>
                </a:solidFill>
              </a:rPr>
              <a:t>表示。</a:t>
            </a:r>
            <a:endParaRPr lang="zh-CN" altLang="en-US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chemeClr val="accent1"/>
                </a:solidFill>
              </a:rPr>
              <a:t>var</a:t>
            </a:r>
            <a:r>
              <a:rPr lang="en-US" altLang="zh-CN" sz="2000" dirty="0">
                <a:solidFill>
                  <a:schemeClr val="accent1"/>
                </a:solidFill>
              </a:rPr>
              <a:t> box = 'Lee';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en-US" altLang="zh-CN" dirty="0" err="1">
                <a:solidFill>
                  <a:schemeClr val="accent1"/>
                </a:solidFill>
              </a:rPr>
              <a:t>var</a:t>
            </a:r>
            <a:r>
              <a:rPr lang="en-US" altLang="zh-CN" sz="2000" dirty="0">
                <a:solidFill>
                  <a:schemeClr val="accent1"/>
                </a:solidFill>
              </a:rPr>
              <a:t> box = "Lee</a:t>
            </a:r>
            <a:r>
              <a:rPr lang="en-US" altLang="zh-CN" sz="2000" dirty="0" smtClean="0">
                <a:solidFill>
                  <a:schemeClr val="accent1"/>
                </a:solidFill>
              </a:rPr>
              <a:t>";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PS</a:t>
            </a:r>
            <a:r>
              <a:rPr lang="zh-CN" altLang="en-US" dirty="0"/>
              <a:t>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ECMAScript</a:t>
            </a:r>
            <a:r>
              <a:rPr lang="zh-CN" altLang="en-US" dirty="0"/>
              <a:t>中，这两种表示方法没有任何区别。但要记住的是，</a:t>
            </a:r>
            <a:r>
              <a:rPr lang="zh-CN" altLang="en-US" dirty="0">
                <a:solidFill>
                  <a:srgbClr val="FF0000"/>
                </a:solidFill>
              </a:rPr>
              <a:t>必须成对出现</a:t>
            </a:r>
            <a:r>
              <a:rPr lang="zh-CN" altLang="en-US" dirty="0"/>
              <a:t>，不能穿插使用，否则会出错。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box = </a:t>
            </a:r>
            <a:r>
              <a:rPr lang="en-US" altLang="zh-CN" dirty="0" smtClean="0">
                <a:solidFill>
                  <a:srgbClr val="FF0000"/>
                </a:solidFill>
              </a:rPr>
              <a:t>‘</a:t>
            </a:r>
            <a:r>
              <a:rPr lang="en-US" altLang="zh-CN" dirty="0" smtClean="0"/>
              <a:t>Lee</a:t>
            </a:r>
            <a:r>
              <a:rPr lang="en-US" altLang="zh-CN" dirty="0" smtClean="0">
                <a:solidFill>
                  <a:srgbClr val="FF0000"/>
                </a:solidFill>
              </a:rPr>
              <a:t>"</a:t>
            </a:r>
            <a:r>
              <a:rPr lang="en-US" altLang="zh-CN" dirty="0" smtClean="0"/>
              <a:t>;</a:t>
            </a:r>
            <a:r>
              <a:rPr lang="zh-CN" altLang="en-US" dirty="0"/>
              <a:t>		</a:t>
            </a:r>
            <a:r>
              <a:rPr lang="en-US" altLang="zh-CN" dirty="0"/>
              <a:t>//</a:t>
            </a:r>
            <a:r>
              <a:rPr lang="zh-CN" altLang="en-US" sz="2000" dirty="0" smtClean="0"/>
              <a:t>出错</a:t>
            </a:r>
            <a:endParaRPr lang="zh-CN" altLang="en-US" sz="2400" dirty="0" smtClean="0"/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转义字符：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en-US" altLang="zh-CN" dirty="0">
                <a:sym typeface="+mn-ea"/>
              </a:rPr>
              <a:t>\n</a:t>
            </a:r>
            <a:r>
              <a:rPr lang="zh-CN" altLang="en-US" dirty="0">
                <a:sym typeface="+mn-ea"/>
              </a:rPr>
              <a:t>回车   </a:t>
            </a:r>
            <a:r>
              <a:rPr lang="en-US" altLang="zh-CN" dirty="0">
                <a:sym typeface="+mn-ea"/>
              </a:rPr>
              <a:t>alert("123\n678");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	\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制表   </a:t>
            </a:r>
            <a:r>
              <a:rPr lang="en-US" altLang="zh-CN" dirty="0">
                <a:sym typeface="+mn-ea"/>
              </a:rPr>
              <a:t>alert("123\t678");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>
              <a:lnSpc>
                <a:spcPct val="150000"/>
              </a:lnSpc>
            </a:pP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967264" y="1090136"/>
            <a:ext cx="3543300" cy="515303"/>
          </a:xfrm>
          <a:prstGeom prst="rect">
            <a:avLst/>
          </a:prstGeom>
        </p:spPr>
        <p:txBody>
          <a:bodyPr vert="horz" wrap="square" lIns="26784" tIns="26784" rIns="26784" bIns="26784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>
                <a:srgbClr val="000000"/>
              </a:buClr>
            </a:pPr>
            <a:endParaRPr lang="en-US" altLang="zh-CN" sz="27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876550" y="5003800"/>
            <a:ext cx="184731" cy="775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1480" dirty="0" smtClean="0"/>
          </a:p>
          <a:p>
            <a:pPr marL="266700" indent="-266700" algn="l" latinLnBrk="1" hangingPunct="1"/>
            <a:endParaRPr lang="zh-CN" altLang="en-US" sz="148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/>
            <a:endParaRPr lang="en-US" altLang="x-none" sz="148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83768" y="1052736"/>
            <a:ext cx="4091940" cy="676275"/>
          </a:xfrm>
        </p:spPr>
        <p:txBody>
          <a:bodyPr/>
          <a:lstStyle/>
          <a:p>
            <a:r>
              <a:rPr lang="zh-CN" altLang="en-US" dirty="0"/>
              <a:t>正式进入</a:t>
            </a:r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368868" y="1989773"/>
            <a:ext cx="4405789" cy="3118009"/>
          </a:xfrm>
        </p:spPr>
        <p:txBody>
          <a:bodyPr>
            <a:normAutofit lnSpcReduction="10000"/>
          </a:bodyPr>
          <a:lstStyle/>
          <a:p>
            <a:pPr indent="457200"/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</a:rPr>
              <a:t>Javascript</a:t>
            </a:r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概述</a:t>
            </a:r>
            <a:endParaRPr lang="en-US" altLang="zh-CN" dirty="0" smtClean="0">
              <a:latin typeface="仿宋" panose="02010609060101010101" charset="-122"/>
              <a:ea typeface="仿宋" panose="02010609060101010101" charset="-122"/>
            </a:endParaRPr>
          </a:p>
          <a:p>
            <a:pPr indent="457200"/>
            <a:r>
              <a:rPr lang="en-US" altLang="zh-CN" dirty="0" smtClean="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组成         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引入方式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      </a:t>
            </a:r>
            <a:endParaRPr lang="en-US" altLang="zh-CN" dirty="0" smtClean="0">
              <a:latin typeface="仿宋" panose="02010609060101010101" charset="-122"/>
              <a:ea typeface="仿宋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语句</a:t>
            </a:r>
            <a:endParaRPr lang="zh-CN" altLang="en-US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变量</a:t>
            </a:r>
            <a:endParaRPr lang="zh-CN" altLang="en-US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数据类型</a:t>
            </a:r>
            <a:endParaRPr lang="zh-CN" altLang="en-US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JavaScript数据类型</a:t>
            </a:r>
            <a:endParaRPr lang="en-US" altLang="zh-CN" b="1" dirty="0"/>
          </a:p>
        </p:txBody>
      </p:sp>
      <p:sp>
        <p:nvSpPr>
          <p:cNvPr id="30727" name="TextBox 3"/>
          <p:cNvSpPr txBox="1"/>
          <p:nvPr/>
        </p:nvSpPr>
        <p:spPr>
          <a:xfrm>
            <a:off x="467162" y="1071661"/>
            <a:ext cx="7992888" cy="20542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indent="-266700" algn="l" latinLnBrk="1" hangingPunct="1"/>
            <a:r>
              <a:rPr lang="en-US" altLang="x-none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x-none" sz="28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boolean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值为布尔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</a:t>
            </a:r>
            <a:endParaRPr lang="zh-CN" altLang="en-US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indent="-266700" algn="l" latinLnBrk="1" hangingPunct="1"/>
            <a:r>
              <a:rPr lang="en-US" altLang="zh-CN" sz="1480" dirty="0"/>
              <a:t>		</a:t>
            </a:r>
            <a:endParaRPr lang="en-US" altLang="zh-CN" sz="1480" dirty="0"/>
          </a:p>
          <a:p>
            <a:pPr marL="266700" indent="-266700" algn="l" latinLnBrk="1" hangingPunct="1"/>
            <a:r>
              <a:rPr lang="en-US" altLang="zh-CN" sz="1480" dirty="0"/>
              <a:t>	</a:t>
            </a:r>
            <a:r>
              <a:rPr lang="en-US" altLang="zh-CN" dirty="0"/>
              <a:t>Boolean</a:t>
            </a:r>
            <a:r>
              <a:rPr lang="zh-CN" altLang="en-US" dirty="0"/>
              <a:t>类型有两个</a:t>
            </a:r>
            <a:r>
              <a:rPr lang="zh-CN" altLang="en-US" dirty="0" smtClean="0"/>
              <a:t>值：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algn="l"/>
            <a:r>
              <a:rPr lang="en-US" altLang="zh-CN" sz="2000" dirty="0"/>
              <a:t>		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box = true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algn="l"/>
            <a:r>
              <a:rPr lang="en-US" altLang="zh-CN" sz="2400" dirty="0" smtClean="0"/>
              <a:t>		console.log(box);</a:t>
            </a:r>
            <a:endParaRPr lang="en-US" altLang="zh-CN" sz="2400" dirty="0" smtClean="0"/>
          </a:p>
          <a:p>
            <a:pPr algn="l"/>
            <a:r>
              <a:rPr lang="en-US" altLang="zh-CN" sz="2000" dirty="0"/>
              <a:t>		console.log(</a:t>
            </a:r>
            <a:r>
              <a:rPr lang="en-US" altLang="zh-CN" sz="2000" dirty="0" err="1"/>
              <a:t>typeof</a:t>
            </a:r>
            <a:r>
              <a:rPr lang="en-US" altLang="zh-CN" sz="2000" dirty="0"/>
              <a:t> box</a:t>
            </a:r>
            <a:r>
              <a:rPr lang="en-US" altLang="zh-CN" sz="2000" dirty="0" smtClean="0"/>
              <a:t>);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0729" name="TextBox 3"/>
          <p:cNvSpPr txBox="1"/>
          <p:nvPr/>
        </p:nvSpPr>
        <p:spPr>
          <a:xfrm>
            <a:off x="3059612" y="2448674"/>
            <a:ext cx="1450970" cy="3359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eaLnBrk="1" latinLnBrk="1" hangingPunct="1"/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3126105"/>
            <a:ext cx="7776864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600" dirty="0"/>
              <a:t>虽然</a:t>
            </a:r>
            <a:r>
              <a:rPr lang="en-US" altLang="zh-CN" sz="1600" dirty="0"/>
              <a:t>Boolean</a:t>
            </a:r>
            <a:r>
              <a:rPr lang="zh-CN" altLang="en-US" sz="1600" dirty="0"/>
              <a:t>类型的字面量只有</a:t>
            </a:r>
            <a:r>
              <a:rPr lang="en-US" altLang="zh-CN" sz="1600" dirty="0"/>
              <a:t>true</a:t>
            </a:r>
            <a:r>
              <a:rPr lang="zh-CN" altLang="en-US" sz="1600" dirty="0"/>
              <a:t>和</a:t>
            </a:r>
            <a:r>
              <a:rPr lang="en-US" altLang="zh-CN" sz="1600" dirty="0"/>
              <a:t>false</a:t>
            </a:r>
            <a:r>
              <a:rPr lang="zh-CN" altLang="en-US" sz="1600" dirty="0"/>
              <a:t>两种，但</a:t>
            </a:r>
            <a:r>
              <a:rPr lang="en-US" altLang="zh-CN" sz="1600" dirty="0"/>
              <a:t>ECMAScript</a:t>
            </a:r>
            <a:r>
              <a:rPr lang="zh-CN" altLang="en-US" sz="1600" dirty="0"/>
              <a:t>中所有类型的值都有与这两个</a:t>
            </a:r>
            <a:r>
              <a:rPr lang="en-US" altLang="zh-CN" sz="1600" dirty="0"/>
              <a:t>Boolean</a:t>
            </a:r>
            <a:r>
              <a:rPr lang="zh-CN" altLang="en-US" dirty="0"/>
              <a:t>值等价的值。</a:t>
            </a:r>
            <a:endParaRPr lang="zh-CN" altLang="en-US" dirty="0"/>
          </a:p>
          <a:p>
            <a:pPr algn="l">
              <a:lnSpc>
                <a:spcPct val="11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hello = 'Hello World!';</a:t>
            </a:r>
            <a:endParaRPr lang="en-US" altLang="zh-CN" sz="1600" dirty="0"/>
          </a:p>
          <a:p>
            <a:pPr algn="l">
              <a:lnSpc>
                <a:spcPct val="110000"/>
              </a:lnSpc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if </a:t>
            </a:r>
            <a:r>
              <a:rPr lang="en-US" altLang="zh-CN" sz="1600" dirty="0"/>
              <a:t>(hello) {</a:t>
            </a:r>
            <a:endParaRPr lang="en-US" altLang="zh-CN" sz="1600" dirty="0"/>
          </a:p>
          <a:p>
            <a:pPr algn="l">
              <a:lnSpc>
                <a:spcPct val="110000"/>
              </a:lnSpc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alert</a:t>
            </a:r>
            <a:r>
              <a:rPr lang="en-US" altLang="zh-CN" sz="1600" dirty="0"/>
              <a:t>('</a:t>
            </a:r>
            <a:r>
              <a:rPr lang="zh-CN" altLang="en-US" sz="1600" dirty="0"/>
              <a:t>如果条件为</a:t>
            </a:r>
            <a:r>
              <a:rPr lang="en-US" altLang="zh-CN" sz="1600" dirty="0"/>
              <a:t>true</a:t>
            </a:r>
            <a:r>
              <a:rPr lang="zh-CN" altLang="en-US" sz="1600" dirty="0"/>
              <a:t>，就执行我这条！</a:t>
            </a:r>
            <a:r>
              <a:rPr lang="en-US" altLang="zh-CN" sz="1600" dirty="0"/>
              <a:t>');</a:t>
            </a:r>
            <a:endParaRPr lang="en-US" altLang="zh-CN" sz="1600" dirty="0"/>
          </a:p>
          <a:p>
            <a:pPr algn="l">
              <a:lnSpc>
                <a:spcPct val="110000"/>
              </a:lnSpc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} </a:t>
            </a:r>
            <a:r>
              <a:rPr lang="en-US" altLang="zh-CN" sz="1600" dirty="0"/>
              <a:t>else {</a:t>
            </a:r>
            <a:endParaRPr lang="en-US" altLang="zh-CN" sz="1600" dirty="0"/>
          </a:p>
          <a:p>
            <a:pPr algn="l">
              <a:lnSpc>
                <a:spcPct val="110000"/>
              </a:lnSpc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alert</a:t>
            </a:r>
            <a:r>
              <a:rPr lang="en-US" altLang="zh-CN" sz="1600" dirty="0"/>
              <a:t>('</a:t>
            </a:r>
            <a:r>
              <a:rPr lang="zh-CN" altLang="en-US" sz="1600" dirty="0"/>
              <a:t>如果条件为</a:t>
            </a:r>
            <a:r>
              <a:rPr lang="en-US" altLang="zh-CN" sz="1600" dirty="0"/>
              <a:t>false</a:t>
            </a:r>
            <a:r>
              <a:rPr lang="zh-CN" altLang="en-US" sz="1600" dirty="0"/>
              <a:t>，就执行我这条！</a:t>
            </a:r>
            <a:r>
              <a:rPr lang="en-US" altLang="zh-CN" sz="1600" dirty="0"/>
              <a:t>');</a:t>
            </a:r>
            <a:endParaRPr lang="en-US" altLang="zh-CN" sz="1600" dirty="0"/>
          </a:p>
          <a:p>
            <a:pPr algn="l">
              <a:lnSpc>
                <a:spcPct val="110000"/>
              </a:lnSpc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marL="266700" indent="-266700" latinLnBrk="1">
              <a:lnSpc>
                <a:spcPct val="11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基本数据类型中的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false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值：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false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、空字符串、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0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NaN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indent="-266700" algn="l" latinLnBrk="1" hangingPunct="1">
              <a:lnSpc>
                <a:spcPct val="11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undefined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null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JavaScript数据类型</a:t>
            </a:r>
            <a:endParaRPr lang="en-US" altLang="zh-CN" b="1" dirty="0"/>
          </a:p>
        </p:txBody>
      </p:sp>
      <p:sp>
        <p:nvSpPr>
          <p:cNvPr id="30723" name="TextBox 3"/>
          <p:cNvSpPr txBox="1"/>
          <p:nvPr/>
        </p:nvSpPr>
        <p:spPr>
          <a:xfrm>
            <a:off x="683568" y="1412776"/>
            <a:ext cx="7920880" cy="36286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indent="-266700" algn="l" latinLnBrk="1" hangingPunct="1"/>
            <a:r>
              <a:rPr lang="en-US" altLang="zh-CN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</a:t>
            </a:r>
            <a:r>
              <a:rPr lang="en-US" altLang="x-none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ndefined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未定义</a:t>
            </a:r>
            <a:endParaRPr lang="zh-CN" altLang="en-US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/>
            <a:endParaRPr lang="en-US" altLang="zh-CN" sz="1480" dirty="0"/>
          </a:p>
          <a:p>
            <a:pPr algn="l"/>
            <a:r>
              <a:rPr lang="en-US" altLang="zh-CN" sz="2000" dirty="0">
                <a:solidFill>
                  <a:schemeClr val="accent1"/>
                </a:solidFill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</a:rPr>
              <a:t>Undefined</a:t>
            </a:r>
            <a:r>
              <a:rPr lang="zh-CN" altLang="en-US" sz="2000" dirty="0">
                <a:solidFill>
                  <a:schemeClr val="accent1"/>
                </a:solidFill>
              </a:rPr>
              <a:t>类型</a:t>
            </a:r>
            <a:r>
              <a:rPr lang="zh-CN" altLang="en-US" sz="2000" dirty="0"/>
              <a:t>只有一个值，即特殊的</a:t>
            </a:r>
            <a:r>
              <a:rPr lang="en-US" altLang="zh-CN" sz="2000" dirty="0"/>
              <a:t>undefined</a:t>
            </a:r>
            <a:r>
              <a:rPr lang="zh-CN" altLang="en-US" sz="2000" dirty="0"/>
              <a:t>。在使用</a:t>
            </a:r>
            <a:r>
              <a:rPr lang="en-US" altLang="zh-CN" sz="2000" dirty="0" err="1"/>
              <a:t>var</a:t>
            </a:r>
            <a:r>
              <a:rPr lang="zh-CN" altLang="en-US" sz="2000" dirty="0"/>
              <a:t>声明变量，但没有对其初始化时，这个变量的值就是</a:t>
            </a:r>
            <a:r>
              <a:rPr lang="en-US" altLang="zh-CN" sz="2000" dirty="0"/>
              <a:t>undefined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000" dirty="0"/>
              <a:t>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box;</a:t>
            </a:r>
            <a:endParaRPr lang="en-US" altLang="zh-CN" sz="2000" dirty="0"/>
          </a:p>
          <a:p>
            <a:pPr algn="l"/>
            <a:r>
              <a:rPr lang="en-US" altLang="zh-CN" sz="2000" dirty="0"/>
              <a:t>	</a:t>
            </a:r>
            <a:r>
              <a:rPr lang="en-US" altLang="zh-CN" sz="2000" dirty="0" smtClean="0"/>
              <a:t>alert(box);    // undefined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alert(age);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会怎样呢？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报错，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age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未定义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266700" indent="-266700" algn="l" latinLnBrk="1" hangingPunct="1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/>
            <a:endParaRPr lang="en-US" altLang="x-none" sz="15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JavaScript数据类型</a:t>
            </a:r>
            <a:endParaRPr lang="zh-CN" altLang="en-US"/>
          </a:p>
        </p:txBody>
      </p:sp>
      <p:sp>
        <p:nvSpPr>
          <p:cNvPr id="30723" name="TextBox 3"/>
          <p:cNvSpPr txBox="1"/>
          <p:nvPr/>
        </p:nvSpPr>
        <p:spPr>
          <a:xfrm>
            <a:off x="1671404" y="2200352"/>
            <a:ext cx="5796073" cy="5645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indent="-266700" algn="l" latinLnBrk="1" hangingPunct="1"/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/>
            <a:endParaRPr lang="en-US" altLang="x-none" sz="15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0725" name="TextBox 3"/>
          <p:cNvSpPr txBox="1"/>
          <p:nvPr/>
        </p:nvSpPr>
        <p:spPr>
          <a:xfrm>
            <a:off x="899593" y="1632239"/>
            <a:ext cx="6567994" cy="35934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indent="-266700" algn="l" latinLnBrk="1" hangingPunct="1"/>
            <a:r>
              <a:rPr lang="en-US" altLang="x-none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x-none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null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值为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空</a:t>
            </a:r>
            <a:endParaRPr lang="zh-CN" altLang="en-US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/>
            <a:endParaRPr lang="en-US" altLang="zh-CN" sz="1480" dirty="0"/>
          </a:p>
          <a:p>
            <a:pPr algn="l"/>
            <a:r>
              <a:rPr lang="en-US" altLang="zh-CN" dirty="0">
                <a:solidFill>
                  <a:schemeClr val="accent1"/>
                </a:solidFill>
              </a:rPr>
              <a:t>	Null</a:t>
            </a:r>
            <a:r>
              <a:rPr lang="zh-CN" altLang="en-US" dirty="0">
                <a:solidFill>
                  <a:schemeClr val="accent1"/>
                </a:solidFill>
              </a:rPr>
              <a:t>类型</a:t>
            </a:r>
            <a:r>
              <a:rPr lang="zh-CN" altLang="en-US" dirty="0"/>
              <a:t>是一个只有一个值的数据类型，即特殊的值</a:t>
            </a:r>
            <a:r>
              <a:rPr lang="en-US" altLang="zh-CN" dirty="0"/>
              <a:t>null</a:t>
            </a:r>
            <a:r>
              <a:rPr lang="zh-CN" altLang="en-US" dirty="0"/>
              <a:t>。它表示一个</a:t>
            </a:r>
            <a:r>
              <a:rPr lang="zh-CN" altLang="en-US" dirty="0">
                <a:solidFill>
                  <a:schemeClr val="accent1"/>
                </a:solidFill>
              </a:rPr>
              <a:t>空对象引用</a:t>
            </a:r>
            <a:r>
              <a:rPr lang="en-US" altLang="zh-CN" dirty="0"/>
              <a:t>(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  <a:r>
              <a:rPr lang="zh-CN" altLang="en-US" dirty="0"/>
              <a:t>，而</a:t>
            </a:r>
            <a:r>
              <a:rPr lang="en-US" altLang="zh-CN" dirty="0" err="1"/>
              <a:t>typeof</a:t>
            </a:r>
            <a:r>
              <a:rPr lang="zh-CN" altLang="en-US" dirty="0"/>
              <a:t>操作符检测</a:t>
            </a:r>
            <a:r>
              <a:rPr lang="en-US" altLang="zh-CN" dirty="0"/>
              <a:t>null</a:t>
            </a:r>
            <a:r>
              <a:rPr lang="zh-CN" altLang="en-US" dirty="0"/>
              <a:t>会返回</a:t>
            </a:r>
            <a:r>
              <a:rPr lang="en-US" altLang="zh-CN" dirty="0"/>
              <a:t>object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endParaRPr lang="zh-CN" altLang="en-US" sz="2000" dirty="0"/>
          </a:p>
          <a:p>
            <a:pPr algn="l"/>
            <a:r>
              <a:rPr lang="en-US" altLang="zh-CN" dirty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box = null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algn="l"/>
            <a:r>
              <a:rPr lang="en-US" altLang="zh-CN" sz="2000" dirty="0" smtClean="0"/>
              <a:t>	alert(box);    // null</a:t>
            </a:r>
            <a:endParaRPr lang="en-US" altLang="zh-CN" sz="2000" dirty="0" smtClean="0"/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alert(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</a:t>
            </a:r>
            <a:r>
              <a:rPr lang="en-US" altLang="zh-CN" dirty="0"/>
              <a:t>box</a:t>
            </a:r>
            <a:r>
              <a:rPr lang="en-US" altLang="zh-CN" dirty="0" smtClean="0"/>
              <a:t>);   //object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zh-CN" altLang="en-US" sz="1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4792" y="1650915"/>
            <a:ext cx="748883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输入矩形的长和宽，求矩形的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面积？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百度换肤。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单击一个按钮，控制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div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的显示与隐藏。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971600" y="1469387"/>
            <a:ext cx="6756400" cy="3096344"/>
          </a:xfrm>
        </p:spPr>
        <p:txBody>
          <a:bodyPr lIns="26784" tIns="26784" rIns="26784" bIns="26784" anchor="ctr">
            <a:normAutofit lnSpcReduction="10000"/>
          </a:bodyPr>
          <a:lstStyle/>
          <a:p>
            <a:pPr marL="0" indent="0">
              <a:buNone/>
            </a:pP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）单击按钮，分别在页面输出和控制台输出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”hello world”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2 )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单击按钮，隐藏一个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div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）鼠标滑过一张图片，切换图片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）单击两个按钮，切换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body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背景色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7409" name="Rectangle 2"/>
          <p:cNvSpPr>
            <a:spLocks noGrp="1"/>
          </p:cNvSpPr>
          <p:nvPr/>
        </p:nvSpPr>
        <p:spPr>
          <a:xfrm>
            <a:off x="755809" y="1153001"/>
            <a:ext cx="3745706" cy="576739"/>
          </a:xfrm>
          <a:prstGeom prst="rect">
            <a:avLst/>
          </a:prstGeom>
        </p:spPr>
        <p:txBody>
          <a:bodyPr vert="horz" wrap="square" lIns="26784" tIns="26784" rIns="26784" bIns="2678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altLang="zh-CN" sz="2700" b="1" dirty="0"/>
          </a:p>
        </p:txBody>
      </p:sp>
    </p:spTree>
  </p:cSld>
  <p:clrMapOvr>
    <a:masterClrMapping/>
  </p:clrMapOvr>
  <p:transition spd="med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>
          <a:xfrm>
            <a:off x="2304014" y="2952166"/>
            <a:ext cx="4525411" cy="1318039"/>
          </a:xfrm>
        </p:spPr>
        <p:txBody>
          <a:bodyPr wrap="square" lIns="26784" tIns="26784" rIns="26784" bIns="26784" anchor="b">
            <a:normAutofit/>
          </a:bodyPr>
          <a:lstStyle/>
          <a:p>
            <a:pPr lvl="0" algn="ctr"/>
            <a:r>
              <a:rPr lang="zh-CN" altLang="en-US" sz="45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谢　谢</a:t>
            </a:r>
            <a:endParaRPr lang="zh-CN" altLang="en-US" sz="45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5"/>
          <p:cNvCxnSpPr>
            <a:cxnSpLocks noChangeShapeType="1"/>
          </p:cNvCxnSpPr>
          <p:nvPr/>
        </p:nvCxnSpPr>
        <p:spPr bwMode="auto">
          <a:xfrm>
            <a:off x="3919538" y="61433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16"/>
          <p:cNvSpPr txBox="1"/>
          <p:nvPr/>
        </p:nvSpPr>
        <p:spPr>
          <a:xfrm>
            <a:off x="4416425" y="1320775"/>
            <a:ext cx="35108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第一讲：</a:t>
            </a:r>
            <a:r>
              <a:rPr lang="en-US" altLang="zh-CN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JS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概述、组成及引入</a:t>
            </a:r>
            <a:endParaRPr lang="zh-CN" altLang="en-US" sz="2000" kern="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本框 17"/>
          <p:cNvSpPr txBox="1"/>
          <p:nvPr/>
        </p:nvSpPr>
        <p:spPr>
          <a:xfrm>
            <a:off x="4416425" y="2238350"/>
            <a:ext cx="3985895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第二讲：</a:t>
            </a:r>
            <a:r>
              <a:rPr lang="en-US" altLang="zh-CN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JS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语句、关键字、保留字</a:t>
            </a:r>
            <a:endParaRPr lang="zh-CN" altLang="en-US" sz="2000" kern="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4416425" y="3155925"/>
            <a:ext cx="197201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第三讲：</a:t>
            </a:r>
            <a:r>
              <a:rPr lang="en-US" altLang="zh-CN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JS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变量</a:t>
            </a:r>
            <a:endParaRPr lang="zh-CN" altLang="en-US" sz="2000" kern="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文本框 19"/>
          <p:cNvSpPr txBox="1"/>
          <p:nvPr/>
        </p:nvSpPr>
        <p:spPr>
          <a:xfrm>
            <a:off x="4416425" y="4073500"/>
            <a:ext cx="2461895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第四讲：</a:t>
            </a:r>
            <a:r>
              <a:rPr lang="en-US" altLang="zh-CN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JS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数据类型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641725" y="11969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641725" y="21145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641725" y="30321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641725" y="39496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500" b="1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598170" y="353353"/>
            <a:ext cx="2468880" cy="825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rgbClr val="0070C0"/>
                </a:solidFill>
                <a:latin typeface="+mj-ea"/>
                <a:ea typeface="+mj-ea"/>
              </a:rPr>
              <a:t>今天内容</a:t>
            </a:r>
            <a:endParaRPr lang="zh-CN" altLang="en-US" sz="4500" b="1" kern="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本单元重点与难点</a:t>
            </a:r>
            <a:endParaRPr lang="zh-CN" altLang="en-US" dirty="0" smtClean="0"/>
          </a:p>
        </p:txBody>
      </p:sp>
      <p:sp>
        <p:nvSpPr>
          <p:cNvPr id="119" name="矩形 118"/>
          <p:cNvSpPr/>
          <p:nvPr/>
        </p:nvSpPr>
        <p:spPr>
          <a:xfrm>
            <a:off x="5435600" y="2420516"/>
            <a:ext cx="29527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现在让我们一起开始新的学习里程吧！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588" y="17728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565275" y="19553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2447925" y="1955379"/>
            <a:ext cx="2495550" cy="879475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1764" y="2132112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重点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3652" y="2115884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+mn-ea"/>
              </a:rPr>
              <a:t>JavaScript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</a:rPr>
              <a:t>引入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588" y="25094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565275" y="26919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447925" y="2691979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43652" y="2852551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+mn-ea"/>
                <a:ea typeface="+mn-ea"/>
              </a:rPr>
              <a:t>JS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变量、注释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588" y="32460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565275" y="34285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2447925" y="3428579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43652" y="3589218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变量的概念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1588" y="39826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565275" y="41651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447925" y="4165179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43652" y="4325885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数据类型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51764" y="2852551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重点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1764" y="3589218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难点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51764" y="4325885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难点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JS</a:t>
            </a:r>
            <a:r>
              <a:rPr lang="zh-CN" altLang="en-US" sz="3200" b="1" smtClean="0">
                <a:solidFill>
                  <a:srgbClr val="FFFFFF"/>
                </a:solidFill>
                <a:latin typeface="+mj-ea"/>
                <a:ea typeface="+mj-ea"/>
              </a:rPr>
              <a:t>概述、</a:t>
            </a:r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引入</a:t>
            </a:r>
            <a:endParaRPr lang="zh-CN" altLang="en-US" sz="32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r>
              <a:rPr lang="zh-CN" altLang="zh-CN" dirty="0"/>
              <a:t>的用途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indent="457200"/>
            <a:r>
              <a:rPr lang="en-US" altLang="zh-CN" b="1" dirty="0"/>
              <a:t>JavaScript</a:t>
            </a:r>
            <a:r>
              <a:rPr lang="zh-CN" altLang="zh-CN" b="1" dirty="0"/>
              <a:t>用来制作</a:t>
            </a:r>
            <a:r>
              <a:rPr lang="en-US" altLang="zh-CN" b="1" dirty="0"/>
              <a:t>web</a:t>
            </a:r>
            <a:r>
              <a:rPr lang="zh-CN" altLang="zh-CN" b="1" dirty="0"/>
              <a:t>页面交互效果，提升用户体验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indent="0">
              <a:buNone/>
            </a:pPr>
            <a:endParaRPr lang="en-US" altLang="zh-CN" b="1" dirty="0" smtClean="0"/>
          </a:p>
          <a:p>
            <a:pPr marL="1600200" lvl="2" indent="-457200">
              <a:buFont typeface="+mj-lt"/>
              <a:buAutoNum type="arabicPeriod"/>
            </a:pPr>
            <a:r>
              <a:rPr lang="zh-CN" altLang="en-US" dirty="0"/>
              <a:t>轮播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marL="1600200" lvl="2" indent="-457200">
              <a:buFont typeface="+mj-lt"/>
              <a:buAutoNum type="arabicPeriod"/>
            </a:pPr>
            <a:r>
              <a:rPr lang="en-US" altLang="zh-CN" dirty="0" smtClean="0"/>
              <a:t>Tab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pPr marL="1600200" lvl="2" indent="-457200">
              <a:buFont typeface="+mj-lt"/>
              <a:buAutoNum type="arabicPeriod"/>
            </a:pPr>
            <a:r>
              <a:rPr lang="zh-CN" altLang="en-US" dirty="0" smtClean="0"/>
              <a:t>表单验证</a:t>
            </a:r>
            <a:endParaRPr lang="en-US" altLang="zh-CN" dirty="0" smtClean="0"/>
          </a:p>
          <a:p>
            <a:pPr indent="0">
              <a:buNone/>
            </a:pPr>
            <a:endParaRPr lang="en-US" altLang="zh-CN" dirty="0"/>
          </a:p>
          <a:p>
            <a:pPr marL="785495" lvl="2" indent="0">
              <a:buNone/>
            </a:pPr>
            <a:r>
              <a:rPr lang="en-US" altLang="zh-CN" dirty="0"/>
              <a:t>web</a:t>
            </a:r>
            <a:r>
              <a:rPr lang="zh-CN" altLang="zh-CN" dirty="0"/>
              <a:t>前端三层来说：</a:t>
            </a:r>
            <a:endParaRPr lang="zh-CN" altLang="zh-CN" dirty="0"/>
          </a:p>
          <a:p>
            <a:pPr lvl="2"/>
            <a:r>
              <a:rPr lang="zh-CN" altLang="zh-CN" dirty="0"/>
              <a:t>结构层</a:t>
            </a:r>
            <a:r>
              <a:rPr lang="en-US" altLang="zh-CN" dirty="0"/>
              <a:t>	HTML		</a:t>
            </a:r>
            <a:r>
              <a:rPr lang="zh-CN" altLang="zh-CN" dirty="0"/>
              <a:t>从语义的角度，描述页面结构</a:t>
            </a:r>
            <a:endParaRPr lang="zh-CN" altLang="zh-CN" dirty="0"/>
          </a:p>
          <a:p>
            <a:pPr lvl="2"/>
            <a:r>
              <a:rPr lang="zh-CN" altLang="zh-CN" dirty="0"/>
              <a:t>样式层</a:t>
            </a:r>
            <a:r>
              <a:rPr lang="en-US" altLang="zh-CN" dirty="0"/>
              <a:t>	CSS		</a:t>
            </a:r>
            <a:r>
              <a:rPr lang="zh-CN" altLang="zh-CN" dirty="0" smtClean="0"/>
              <a:t>从</a:t>
            </a:r>
            <a:r>
              <a:rPr lang="zh-CN" altLang="zh-CN" dirty="0"/>
              <a:t>审美的角度，美化页面</a:t>
            </a:r>
            <a:endParaRPr lang="zh-CN" altLang="zh-CN" dirty="0"/>
          </a:p>
          <a:p>
            <a:pPr lvl="2"/>
            <a:r>
              <a:rPr lang="zh-CN" altLang="zh-CN" dirty="0"/>
              <a:t>行为层</a:t>
            </a:r>
            <a:r>
              <a:rPr lang="en-US" altLang="zh-CN" dirty="0"/>
              <a:t>	JavaScript	</a:t>
            </a:r>
            <a:r>
              <a:rPr lang="zh-CN" altLang="zh-CN" dirty="0"/>
              <a:t>从交互的角度，提升用户体验</a:t>
            </a:r>
            <a:endParaRPr lang="zh-CN" altLang="zh-CN" dirty="0"/>
          </a:p>
          <a:p>
            <a:pPr indent="0">
              <a:buNone/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a"/>
  <p:tag name="KSO_WM_UNIT_INDEX" val="1"/>
  <p:tag name="KSO_WM_UNIT_ID" val="custom16047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a"/>
  <p:tag name="KSO_WM_UNIT_INDEX" val="1"/>
  <p:tag name="KSO_WM_UNIT_ID" val="custom16047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1"/>
  <p:tag name="KSO_WM_UNIT_ID" val="custom160474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EMPLATE_CATEGORY" val="custom"/>
  <p:tag name="KSO_WM_TEMPLATE_INDEX" val="160474"/>
  <p:tag name="KSO_WM_SLIDE_ID" val="custom16047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20"/>
  <p:tag name="KSO_WM_SLIDE_SIZE" val="828*353"/>
</p:tagLst>
</file>

<file path=ppt/tags/tag13.xml><?xml version="1.0" encoding="utf-8"?>
<p:tagLst xmlns:p="http://schemas.openxmlformats.org/presentationml/2006/main">
  <p:tag name="KSO_WM_TEMPLATE_CATEGORY" val="custom"/>
  <p:tag name="KSO_WM_TEMPLATE_INDEX" val="160180"/>
</p:tagLst>
</file>

<file path=ppt/tags/tag14.xml><?xml version="1.0" encoding="utf-8"?>
<p:tagLst xmlns:p="http://schemas.openxmlformats.org/presentationml/2006/main">
  <p:tag name="KSO_WM_TEMPLATE_CATEGORY" val="custom"/>
  <p:tag name="KSO_WM_TEMPLATE_INDEX" val="160180"/>
</p:tagLst>
</file>

<file path=ppt/tags/tag15.xml><?xml version="1.0" encoding="utf-8"?>
<p:tagLst xmlns:p="http://schemas.openxmlformats.org/presentationml/2006/main">
  <p:tag name="KSO_WM_TEMPLATE_CATEGORY" val="custom"/>
  <p:tag name="KSO_WM_TEMPLATE_INDEX" val="160180"/>
</p:tagLst>
</file>

<file path=ppt/tags/tag16.xml><?xml version="1.0" encoding="utf-8"?>
<p:tagLst xmlns:p="http://schemas.openxmlformats.org/presentationml/2006/main">
  <p:tag name="KSO_WM_TEMPLATE_CATEGORY" val="custom"/>
  <p:tag name="KSO_WM_TEMPLATE_INDEX" val="160180"/>
</p:tagLst>
</file>

<file path=ppt/tags/tag17.xml><?xml version="1.0" encoding="utf-8"?>
<p:tagLst xmlns:p="http://schemas.openxmlformats.org/presentationml/2006/main">
  <p:tag name="KSO_WM_TEMPLATE_CATEGORY" val="custom"/>
  <p:tag name="KSO_WM_TEMPLATE_INDEX" val="160180"/>
</p:tagLst>
</file>

<file path=ppt/tags/tag18.xml><?xml version="1.0" encoding="utf-8"?>
<p:tagLst xmlns:p="http://schemas.openxmlformats.org/presentationml/2006/main">
  <p:tag name="KSO_WM_TEMPLATE_CATEGORY" val="custom"/>
  <p:tag name="KSO_WM_TEMPLATE_INDEX" val="160180"/>
</p:tagLst>
</file>

<file path=ppt/tags/tag19.xml><?xml version="1.0" encoding="utf-8"?>
<p:tagLst xmlns:p="http://schemas.openxmlformats.org/presentationml/2006/main">
  <p:tag name="KSO_WM_TEMPLATE_CATEGORY" val="custom"/>
  <p:tag name="KSO_WM_TEMPLATE_INDEX" val="16018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1"/>
  <p:tag name="KSO_WM_UNIT_ID" val="custom160474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0.xml><?xml version="1.0" encoding="utf-8"?>
<p:tagLst xmlns:p="http://schemas.openxmlformats.org/presentationml/2006/main">
  <p:tag name="KSO_WM_TEMPLATE_CATEGORY" val="custom"/>
  <p:tag name="KSO_WM_TEMPLATE_INDEX" val="160180"/>
</p:tagLst>
</file>

<file path=ppt/tags/tag21.xml><?xml version="1.0" encoding="utf-8"?>
<p:tagLst xmlns:p="http://schemas.openxmlformats.org/presentationml/2006/main">
  <p:tag name="KSO_WM_TEMPLATE_CATEGORY" val="custom"/>
  <p:tag name="KSO_WM_TEMPLATE_INDEX" val="160180"/>
</p:tagLst>
</file>

<file path=ppt/tags/tag22.xml><?xml version="1.0" encoding="utf-8"?>
<p:tagLst xmlns:p="http://schemas.openxmlformats.org/presentationml/2006/main">
  <p:tag name="KSO_WM_TEMPLATE_CATEGORY" val="custom"/>
  <p:tag name="KSO_WM_TEMPLATE_INDEX" val="160180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180"/>
</p:tagLst>
</file>

<file path=ppt/tags/tag24.xml><?xml version="1.0" encoding="utf-8"?>
<p:tagLst xmlns:p="http://schemas.openxmlformats.org/presentationml/2006/main">
  <p:tag name="KSO_WM_TEMPLATE_CATEGORY" val="custom"/>
  <p:tag name="KSO_WM_TEMPLATE_INDEX" val="160180"/>
</p:tagLst>
</file>

<file path=ppt/tags/tag25.xml><?xml version="1.0" encoding="utf-8"?>
<p:tagLst xmlns:p="http://schemas.openxmlformats.org/presentationml/2006/main">
  <p:tag name="KSO_WM_TEMPLATE_CATEGORY" val="custom"/>
  <p:tag name="KSO_WM_TEMPLATE_INDEX" val="160180"/>
</p:tagLst>
</file>

<file path=ppt/tags/tag26.xml><?xml version="1.0" encoding="utf-8"?>
<p:tagLst xmlns:p="http://schemas.openxmlformats.org/presentationml/2006/main">
  <p:tag name="KSO_WM_TEMPLATE_CATEGORY" val="custom"/>
  <p:tag name="KSO_WM_TEMPLATE_INDEX" val="160180"/>
</p:tagLst>
</file>

<file path=ppt/tags/tag27.xml><?xml version="1.0" encoding="utf-8"?>
<p:tagLst xmlns:p="http://schemas.openxmlformats.org/presentationml/2006/main">
  <p:tag name="KSO_WM_TEMPLATE_CATEGORY" val="custom"/>
  <p:tag name="KSO_WM_TEMPLATE_INDEX" val="160180"/>
</p:tagLst>
</file>

<file path=ppt/tags/tag28.xml><?xml version="1.0" encoding="utf-8"?>
<p:tagLst xmlns:p="http://schemas.openxmlformats.org/presentationml/2006/main">
  <p:tag name="KSO_WM_TEMPLATE_CATEGORY" val="custom"/>
  <p:tag name="KSO_WM_TEMPLATE_INDEX" val="160180"/>
</p:tagLst>
</file>

<file path=ppt/tags/tag29.xml><?xml version="1.0" encoding="utf-8"?>
<p:tagLst xmlns:p="http://schemas.openxmlformats.org/presentationml/2006/main">
  <p:tag name="KSO_WM_TEMPLATE_CATEGORY" val="custom"/>
  <p:tag name="KSO_WM_TEMPLATE_INDEX" val="160180"/>
</p:tagLst>
</file>

<file path=ppt/tags/tag3.xml><?xml version="1.0" encoding="utf-8"?>
<p:tagLst xmlns:p="http://schemas.openxmlformats.org/presentationml/2006/main">
  <p:tag name="KSO_WM_TEMPLATE_CATEGORY" val="custom"/>
  <p:tag name="KSO_WM_TEMPLATE_INDEX" val="160474"/>
  <p:tag name="KSO_WM_SLIDE_ID" val="custom16047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20"/>
  <p:tag name="KSO_WM_SLIDE_SIZE" val="828*353"/>
</p:tagLst>
</file>

<file path=ppt/tags/tag30.xml><?xml version="1.0" encoding="utf-8"?>
<p:tagLst xmlns:p="http://schemas.openxmlformats.org/presentationml/2006/main">
  <p:tag name="KSO_WM_TEMPLATE_CATEGORY" val="custom"/>
  <p:tag name="KSO_WM_TEMPLATE_INDEX" val="160180"/>
</p:tagLst>
</file>

<file path=ppt/tags/tag31.xml><?xml version="1.0" encoding="utf-8"?>
<p:tagLst xmlns:p="http://schemas.openxmlformats.org/presentationml/2006/main">
  <p:tag name="KSO_WM_TEMPLATE_CATEGORY" val="custom"/>
  <p:tag name="KSO_WM_TEMPLATE_INDEX" val="160180"/>
</p:tagLst>
</file>

<file path=ppt/tags/tag32.xml><?xml version="1.0" encoding="utf-8"?>
<p:tagLst xmlns:p="http://schemas.openxmlformats.org/presentationml/2006/main">
  <p:tag name="KSO_WM_TEMPLATE_CATEGORY" val="custom"/>
  <p:tag name="KSO_WM_TEMPLATE_INDEX" val="160180"/>
</p:tagLst>
</file>

<file path=ppt/tags/tag33.xml><?xml version="1.0" encoding="utf-8"?>
<p:tagLst xmlns:p="http://schemas.openxmlformats.org/presentationml/2006/main">
  <p:tag name="KSO_WM_TEMPLATE_CATEGORY" val="custom"/>
  <p:tag name="KSO_WM_TEMPLATE_INDEX" val="160180"/>
</p:tagLst>
</file>

<file path=ppt/tags/tag34.xml><?xml version="1.0" encoding="utf-8"?>
<p:tagLst xmlns:p="http://schemas.openxmlformats.org/presentationml/2006/main">
  <p:tag name="KSO_WM_TEMPLATE_CATEGORY" val="custom"/>
  <p:tag name="KSO_WM_TEMPLATE_INDEX" val="16018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a"/>
  <p:tag name="KSO_WM_UNIT_INDEX" val="1"/>
  <p:tag name="KSO_WM_UNIT_ID" val="custom16047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1"/>
  <p:tag name="KSO_WM_UNIT_ID" val="custom160474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p="http://schemas.openxmlformats.org/presentationml/2006/main">
  <p:tag name="KSO_WM_TEMPLATE_CATEGORY" val="custom"/>
  <p:tag name="KSO_WM_TEMPLATE_INDEX" val="160474"/>
  <p:tag name="KSO_WM_SLIDE_ID" val="custom16047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20"/>
  <p:tag name="KSO_WM_SLIDE_SIZE" val="828*35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a"/>
  <p:tag name="KSO_WM_UNIT_INDEX" val="1"/>
  <p:tag name="KSO_WM_UNIT_ID" val="custom16047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1"/>
  <p:tag name="KSO_WM_UNIT_ID" val="custom160474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TEMPLATE_CATEGORY" val="custom"/>
  <p:tag name="KSO_WM_TEMPLATE_INDEX" val="160474"/>
  <p:tag name="KSO_WM_SLIDE_ID" val="custom16047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20"/>
  <p:tag name="KSO_WM_SLIDE_SIZE" val="828*353"/>
</p:tagLst>
</file>

<file path=ppt/theme/theme1.xml><?xml version="1.0" encoding="utf-8"?>
<a:theme xmlns:a="http://schemas.openxmlformats.org/drawingml/2006/main" name="A000120140530A99PPBG">
  <a:themeElements>
    <a:clrScheme name="自定义 44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A000120150324A12PPBG</Template>
  <TotalTime>0</TotalTime>
  <Words>7855</Words>
  <Application>WPS 演示</Application>
  <PresentationFormat>全屏显示(4:3)</PresentationFormat>
  <Paragraphs>632</Paragraphs>
  <Slides>55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5" baseType="lpstr">
      <vt:lpstr>Arial</vt:lpstr>
      <vt:lpstr>宋体</vt:lpstr>
      <vt:lpstr>Wingdings</vt:lpstr>
      <vt:lpstr>微软雅黑</vt:lpstr>
      <vt:lpstr>幼圆</vt:lpstr>
      <vt:lpstr>Times New Roman</vt:lpstr>
      <vt:lpstr>仿宋</vt:lpstr>
      <vt:lpstr>Arial Black</vt:lpstr>
      <vt:lpstr>华文隶书</vt:lpstr>
      <vt:lpstr>Microsoft New Tai Lue</vt:lpstr>
      <vt:lpstr>Calibri</vt:lpstr>
      <vt:lpstr>华文中宋</vt:lpstr>
      <vt:lpstr>Hiragino Sans GB W3</vt:lpstr>
      <vt:lpstr>Gill Sans</vt:lpstr>
      <vt:lpstr>MS PGothic</vt:lpstr>
      <vt:lpstr>华文楷体</vt:lpstr>
      <vt:lpstr>Thonburi</vt:lpstr>
      <vt:lpstr>Castellar</vt:lpstr>
      <vt:lpstr>Segoe Print</vt:lpstr>
      <vt:lpstr>A000120140530A99PPBG</vt:lpstr>
      <vt:lpstr>PowerPoint 演示文稿</vt:lpstr>
      <vt:lpstr>计算机程序</vt:lpstr>
      <vt:lpstr>什么是计算机语言？</vt:lpstr>
      <vt:lpstr>计算机语言组成</vt:lpstr>
      <vt:lpstr>正式进入JavaScript</vt:lpstr>
      <vt:lpstr>PowerPoint 演示文稿</vt:lpstr>
      <vt:lpstr>本单元重点与难点</vt:lpstr>
      <vt:lpstr>PowerPoint 演示文稿</vt:lpstr>
      <vt:lpstr> 1、JavaScript的用途</vt:lpstr>
      <vt:lpstr>2、JavaScript历史</vt:lpstr>
      <vt:lpstr>3、今天的JavaScript</vt:lpstr>
      <vt:lpstr>4、JavaScript概念</vt:lpstr>
      <vt:lpstr>5、JavaScript的组成</vt:lpstr>
      <vt:lpstr>PowerPoint 演示文稿</vt:lpstr>
      <vt:lpstr>7、JavaScript 引入方式</vt:lpstr>
      <vt:lpstr>PowerPoint 演示文稿</vt:lpstr>
      <vt:lpstr>在html文件中直接进行代码的书写：</vt:lpstr>
      <vt:lpstr>PowerPoint 演示文稿</vt:lpstr>
      <vt:lpstr>8、JavaScript  注释</vt:lpstr>
      <vt:lpstr>PowerPoint 演示文稿</vt:lpstr>
      <vt:lpstr>1、JavaScript语句：</vt:lpstr>
      <vt:lpstr>常用语句：</vt:lpstr>
      <vt:lpstr>常用语句：</vt:lpstr>
      <vt:lpstr>2、JavaScript语句块--blocks（现在了解）</vt:lpstr>
      <vt:lpstr>PowerPoint 演示文稿</vt:lpstr>
      <vt:lpstr>PowerPoint 演示文稿</vt:lpstr>
      <vt:lpstr>变量与常量</vt:lpstr>
      <vt:lpstr>变量声明与赋值</vt:lpstr>
      <vt:lpstr>1、JavaScript 标识符</vt:lpstr>
      <vt:lpstr>2、 关键字和保留字</vt:lpstr>
      <vt:lpstr>关键字举例</vt:lpstr>
      <vt:lpstr>PowerPoint 演示文稿</vt:lpstr>
      <vt:lpstr>3、JavaScript 变量</vt:lpstr>
      <vt:lpstr>PowerPoint 演示文稿</vt:lpstr>
      <vt:lpstr>练习</vt:lpstr>
      <vt:lpstr>PowerPoint 演示文稿</vt:lpstr>
      <vt:lpstr>PowerPoint 演示文稿</vt:lpstr>
      <vt:lpstr>PowerPoint 演示文稿</vt:lpstr>
      <vt:lpstr>练习一下:</vt:lpstr>
      <vt:lpstr>PowerPoint 演示文稿</vt:lpstr>
      <vt:lpstr>注意：</vt:lpstr>
      <vt:lpstr>PowerPoint 演示文稿</vt:lpstr>
      <vt:lpstr>JavaScript数据类型</vt:lpstr>
      <vt:lpstr>PowerPoint 演示文稿</vt:lpstr>
      <vt:lpstr>JavaScript数据类型</vt:lpstr>
      <vt:lpstr>JavaScript数据类型</vt:lpstr>
      <vt:lpstr>JavaScript数据类型</vt:lpstr>
      <vt:lpstr>JavaScript数据类型</vt:lpstr>
      <vt:lpstr>JavaScript数据类型</vt:lpstr>
      <vt:lpstr>JavaScript数据类型</vt:lpstr>
      <vt:lpstr>JavaScript数据类型</vt:lpstr>
      <vt:lpstr>JavaScript数据类型</vt:lpstr>
      <vt:lpstr>练习</vt:lpstr>
      <vt:lpstr>PowerPoint 演示文稿</vt:lpstr>
      <vt:lpstr>谢　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王争</cp:lastModifiedBy>
  <cp:revision>230</cp:revision>
  <dcterms:created xsi:type="dcterms:W3CDTF">2016-10-24T09:15:00Z</dcterms:created>
  <dcterms:modified xsi:type="dcterms:W3CDTF">2017-05-16T07:04:41Z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