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46"/>
  </p:handoutMasterIdLst>
  <p:sldIdLst>
    <p:sldId id="313" r:id="rId3"/>
    <p:sldId id="296" r:id="rId4"/>
    <p:sldId id="335" r:id="rId5"/>
    <p:sldId id="297" r:id="rId6"/>
    <p:sldId id="336" r:id="rId7"/>
    <p:sldId id="337" r:id="rId9"/>
    <p:sldId id="339" r:id="rId10"/>
    <p:sldId id="340" r:id="rId11"/>
    <p:sldId id="381" r:id="rId12"/>
    <p:sldId id="342" r:id="rId13"/>
    <p:sldId id="349" r:id="rId14"/>
    <p:sldId id="350" r:id="rId15"/>
    <p:sldId id="351" r:id="rId16"/>
    <p:sldId id="352" r:id="rId17"/>
    <p:sldId id="343" r:id="rId18"/>
    <p:sldId id="344" r:id="rId19"/>
    <p:sldId id="353" r:id="rId20"/>
    <p:sldId id="345" r:id="rId21"/>
    <p:sldId id="347" r:id="rId22"/>
    <p:sldId id="378" r:id="rId23"/>
    <p:sldId id="357" r:id="rId24"/>
    <p:sldId id="358" r:id="rId25"/>
    <p:sldId id="359" r:id="rId26"/>
    <p:sldId id="380" r:id="rId27"/>
    <p:sldId id="360" r:id="rId28"/>
    <p:sldId id="365" r:id="rId29"/>
    <p:sldId id="366" r:id="rId30"/>
    <p:sldId id="356" r:id="rId31"/>
    <p:sldId id="324" r:id="rId32"/>
    <p:sldId id="379" r:id="rId33"/>
    <p:sldId id="364" r:id="rId34"/>
    <p:sldId id="367" r:id="rId35"/>
    <p:sldId id="325" r:id="rId36"/>
    <p:sldId id="368" r:id="rId37"/>
    <p:sldId id="369" r:id="rId38"/>
    <p:sldId id="326" r:id="rId39"/>
    <p:sldId id="370" r:id="rId40"/>
    <p:sldId id="373" r:id="rId41"/>
    <p:sldId id="375" r:id="rId42"/>
    <p:sldId id="376" r:id="rId43"/>
    <p:sldId id="377" r:id="rId44"/>
    <p:sldId id="312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作者" initials="作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03D"/>
    <a:srgbClr val="004760"/>
    <a:srgbClr val="001C54"/>
    <a:srgbClr val="75C4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71" autoAdjust="0"/>
  </p:normalViewPr>
  <p:slideViewPr>
    <p:cSldViewPr>
      <p:cViewPr varScale="1">
        <p:scale>
          <a:sx n="70" d="100"/>
          <a:sy n="70" d="100"/>
        </p:scale>
        <p:origin x="-1224" y="-108"/>
      </p:cViewPr>
      <p:guideLst>
        <p:guide orient="horz" pos="21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936" y="-84"/>
      </p:cViewPr>
      <p:guideLst>
        <p:guide orient="horz" pos="288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commentAuthors" Target="commentAuthors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08571-D336-4025-90E3-3C5ACA5738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8200-81E7-464E-99CA-916E4BCA90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16D35-1B3C-4797-823E-755245953E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5E6A9-E799-41F5-B05D-B0D14B1927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51" name="Notes Placeholder 2"/>
          <p:cNvSpPr>
            <a:spLocks noGrp="1"/>
          </p:cNvSpPr>
          <p:nvPr>
            <p:ph type="body"/>
          </p:nvPr>
        </p:nvSpPr>
        <p:spPr/>
        <p:txBody>
          <a:bodyPr wrap="square" anchor="t"/>
          <a:lstStyle/>
          <a:p>
            <a:pPr lvl="0"/>
            <a:r>
              <a:rPr lang="zh-CN" altLang="en-US" dirty="0"/>
              <a:t>声明数组和对象之后会讲解</a:t>
            </a:r>
            <a:endParaRPr lang="zh-CN" altLang="en-US" dirty="0"/>
          </a:p>
        </p:txBody>
      </p:sp>
      <p:sp>
        <p:nvSpPr>
          <p:cNvPr id="53252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defTabSz="643255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  <a:sym typeface="Gill Sans" charset="0"/>
              </a:rPr>
            </a:fld>
            <a:endParaRPr lang="en-US" altLang="x-none" sz="1200" dirty="0">
              <a:solidFill>
                <a:schemeClr val="tx1"/>
              </a:solidFill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1" name="Notes Placeholder 2"/>
          <p:cNvSpPr>
            <a:spLocks noGrp="1"/>
          </p:cNvSpPr>
          <p:nvPr>
            <p:ph type="body"/>
          </p:nvPr>
        </p:nvSpPr>
        <p:spPr/>
        <p:txBody>
          <a:bodyPr wrap="square" anchor="t"/>
          <a:lstStyle/>
          <a:p>
            <a:pPr lvl="0"/>
            <a:r>
              <a:rPr lang="zh-CN" altLang="en-US" dirty="0"/>
              <a:t>代码展示</a:t>
            </a:r>
            <a:endParaRPr lang="zh-CN" altLang="en-US" dirty="0"/>
          </a:p>
        </p:txBody>
      </p:sp>
      <p:sp>
        <p:nvSpPr>
          <p:cNvPr id="22532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defTabSz="643255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  <a:sym typeface="Gill Sans" charset="0"/>
              </a:rPr>
            </a:fld>
            <a:endParaRPr lang="en-US" altLang="x-none" sz="1200" dirty="0">
              <a:solidFill>
                <a:schemeClr val="tx1"/>
              </a:solidFill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1" name="Notes Placeholder 2"/>
          <p:cNvSpPr>
            <a:spLocks noGrp="1"/>
          </p:cNvSpPr>
          <p:nvPr>
            <p:ph type="body"/>
          </p:nvPr>
        </p:nvSpPr>
        <p:spPr/>
        <p:txBody>
          <a:bodyPr wrap="square" anchor="t"/>
          <a:lstStyle/>
          <a:p>
            <a:pPr lvl="0"/>
            <a:r>
              <a:rPr lang="zh-CN" altLang="en-US" dirty="0"/>
              <a:t>代码展示</a:t>
            </a:r>
            <a:endParaRPr lang="zh-CN" altLang="en-US" dirty="0"/>
          </a:p>
        </p:txBody>
      </p:sp>
      <p:sp>
        <p:nvSpPr>
          <p:cNvPr id="22532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defTabSz="643255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  <a:sym typeface="Gill Sans" charset="0"/>
              </a:rPr>
            </a:fld>
            <a:endParaRPr lang="en-US" altLang="x-none" sz="1200" dirty="0">
              <a:solidFill>
                <a:schemeClr val="tx1"/>
              </a:solidFill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/>
        <p:txBody>
          <a:bodyPr vert="horz" wrap="square" anchor="t"/>
          <a:lstStyle/>
          <a:p>
            <a:pPr lvl="0"/>
            <a:r>
              <a:rPr lang="zh-CN" altLang="en-US" dirty="0"/>
              <a:t>表示的</a:t>
            </a:r>
            <a:r>
              <a:rPr lang="en-US" altLang="x-none" dirty="0"/>
              <a:t>i</a:t>
            </a:r>
            <a:r>
              <a:rPr lang="zh-CN" altLang="en-US" dirty="0"/>
              <a:t>值加</a:t>
            </a:r>
            <a:r>
              <a:rPr lang="en-US" altLang="x-none" dirty="0"/>
              <a:t>1</a:t>
            </a:r>
            <a:r>
              <a:rPr lang="zh-CN" altLang="en-US" dirty="0"/>
              <a:t>，</a:t>
            </a:r>
            <a:r>
              <a:rPr lang="en-US" altLang="x-none" dirty="0"/>
              <a:t>++i</a:t>
            </a:r>
            <a:r>
              <a:rPr lang="zh-CN" altLang="en-US" dirty="0"/>
              <a:t>表示的是，先加</a:t>
            </a:r>
            <a:r>
              <a:rPr lang="en-US" altLang="x-none" dirty="0"/>
              <a:t>1</a:t>
            </a:r>
            <a:r>
              <a:rPr lang="zh-CN" altLang="en-US" dirty="0"/>
              <a:t>，再计算，而</a:t>
            </a:r>
            <a:r>
              <a:rPr lang="en-US" altLang="x-none" dirty="0"/>
              <a:t>i++</a:t>
            </a:r>
            <a:r>
              <a:rPr lang="zh-CN" altLang="en-US" dirty="0"/>
              <a:t>表示的是先计算，再加</a:t>
            </a:r>
            <a:r>
              <a:rPr lang="en-US" altLang="x-none" dirty="0"/>
              <a:t>1</a:t>
            </a:r>
            <a:endParaRPr lang="en-US" altLang="x-none" dirty="0"/>
          </a:p>
          <a:p>
            <a:pPr lvl="0"/>
            <a:r>
              <a:rPr lang="zh-CN" altLang="en-US" dirty="0"/>
              <a:t>单独的</a:t>
            </a:r>
            <a:r>
              <a:rPr lang="en-US" altLang="x-none" dirty="0"/>
              <a:t>i++</a:t>
            </a:r>
            <a:r>
              <a:rPr lang="zh-CN" altLang="en-US" dirty="0"/>
              <a:t>、</a:t>
            </a:r>
            <a:r>
              <a:rPr lang="en-US" altLang="x-none" dirty="0"/>
              <a:t>++i</a:t>
            </a:r>
            <a:r>
              <a:rPr lang="zh-CN" altLang="en-US" dirty="0"/>
              <a:t>两个式子存在时，没有任何的影响</a:t>
            </a:r>
            <a:endParaRPr lang="en-US" altLang="x-none" dirty="0"/>
          </a:p>
          <a:p>
            <a:pPr lvl="0"/>
            <a:r>
              <a:rPr lang="zh-CN" altLang="en-US" dirty="0"/>
              <a:t>代码展示</a:t>
            </a:r>
            <a:endParaRPr lang="zh-CN" altLang="en-US" dirty="0"/>
          </a:p>
        </p:txBody>
      </p:sp>
      <p:sp>
        <p:nvSpPr>
          <p:cNvPr id="47108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sz="1200" dirty="0">
                <a:latin typeface="Gill Sans" charset="0"/>
                <a:ea typeface="宋体" panose="02010600030101010101" pitchFamily="2" charset="-122"/>
                <a:sym typeface="Gill Sans" charset="0"/>
              </a:rPr>
            </a:fld>
            <a:endParaRPr lang="zh-CN" altLang="en-US" sz="1200" dirty="0"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79" name="Notes Placeholder 2"/>
          <p:cNvSpPr>
            <a:spLocks noGrp="1"/>
          </p:cNvSpPr>
          <p:nvPr>
            <p:ph type="body"/>
          </p:nvPr>
        </p:nvSpPr>
        <p:spPr/>
        <p:txBody>
          <a:bodyPr wrap="square" anchor="t"/>
          <a:lstStyle/>
          <a:p>
            <a:pPr lvl="0"/>
            <a:r>
              <a:rPr lang="zh-CN" altLang="en-US" dirty="0"/>
              <a:t>表示的</a:t>
            </a:r>
            <a:r>
              <a:rPr lang="en-US" altLang="x-none" dirty="0"/>
              <a:t>i</a:t>
            </a:r>
            <a:r>
              <a:rPr lang="zh-CN" altLang="en-US" dirty="0"/>
              <a:t>值加</a:t>
            </a:r>
            <a:r>
              <a:rPr lang="en-US" altLang="x-none" dirty="0"/>
              <a:t>1</a:t>
            </a:r>
            <a:r>
              <a:rPr lang="zh-CN" altLang="en-US" dirty="0"/>
              <a:t>，</a:t>
            </a:r>
            <a:r>
              <a:rPr lang="en-US" altLang="x-none" dirty="0"/>
              <a:t>++i</a:t>
            </a:r>
            <a:r>
              <a:rPr lang="zh-CN" altLang="en-US" dirty="0"/>
              <a:t>表示的是，先加</a:t>
            </a:r>
            <a:r>
              <a:rPr lang="en-US" altLang="x-none" dirty="0"/>
              <a:t>1</a:t>
            </a:r>
            <a:r>
              <a:rPr lang="zh-CN" altLang="en-US" dirty="0"/>
              <a:t>，再计算，而</a:t>
            </a:r>
            <a:r>
              <a:rPr lang="en-US" altLang="x-none" dirty="0"/>
              <a:t>i++</a:t>
            </a:r>
            <a:r>
              <a:rPr lang="zh-CN" altLang="en-US" dirty="0"/>
              <a:t>表示的是先计算，再加</a:t>
            </a:r>
            <a:r>
              <a:rPr lang="en-US" altLang="x-none" dirty="0"/>
              <a:t>1</a:t>
            </a:r>
            <a:endParaRPr lang="en-US" altLang="x-none" dirty="0"/>
          </a:p>
          <a:p>
            <a:pPr lvl="0"/>
            <a:r>
              <a:rPr lang="zh-CN" altLang="en-US" dirty="0"/>
              <a:t>单独的</a:t>
            </a:r>
            <a:r>
              <a:rPr lang="en-US" altLang="x-none" dirty="0"/>
              <a:t>i++</a:t>
            </a:r>
            <a:r>
              <a:rPr lang="zh-CN" altLang="en-US" dirty="0"/>
              <a:t>、</a:t>
            </a:r>
            <a:r>
              <a:rPr lang="en-US" altLang="x-none" dirty="0"/>
              <a:t>++i</a:t>
            </a:r>
            <a:r>
              <a:rPr lang="zh-CN" altLang="en-US" dirty="0"/>
              <a:t>两个式子存在时，没有任何的影响</a:t>
            </a:r>
            <a:endParaRPr lang="zh-CN" altLang="en-US" dirty="0"/>
          </a:p>
          <a:p>
            <a:pPr lvl="0"/>
            <a:r>
              <a:rPr lang="zh-CN" altLang="en-US" dirty="0"/>
              <a:t>代码展示</a:t>
            </a:r>
            <a:endParaRPr lang="zh-CN" altLang="en-US" dirty="0"/>
          </a:p>
        </p:txBody>
      </p:sp>
      <p:sp>
        <p:nvSpPr>
          <p:cNvPr id="50180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defTabSz="643255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  <a:sym typeface="Gill Sans" charset="0"/>
              </a:rPr>
            </a:fld>
            <a:endParaRPr lang="en-US" altLang="x-none" sz="1200" dirty="0">
              <a:solidFill>
                <a:schemeClr val="tx1"/>
              </a:solidFill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79" name="Notes Placeholder 2"/>
          <p:cNvSpPr>
            <a:spLocks noGrp="1"/>
          </p:cNvSpPr>
          <p:nvPr>
            <p:ph type="body"/>
          </p:nvPr>
        </p:nvSpPr>
        <p:spPr/>
        <p:txBody>
          <a:bodyPr wrap="square" anchor="t"/>
          <a:lstStyle/>
          <a:p>
            <a:pPr lvl="0"/>
            <a:r>
              <a:rPr lang="zh-CN" altLang="en-US" dirty="0"/>
              <a:t>表示的</a:t>
            </a:r>
            <a:r>
              <a:rPr lang="en-US" altLang="x-none" dirty="0"/>
              <a:t>i</a:t>
            </a:r>
            <a:r>
              <a:rPr lang="zh-CN" altLang="en-US" dirty="0"/>
              <a:t>值加</a:t>
            </a:r>
            <a:r>
              <a:rPr lang="en-US" altLang="x-none" dirty="0"/>
              <a:t>1</a:t>
            </a:r>
            <a:r>
              <a:rPr lang="zh-CN" altLang="en-US" dirty="0"/>
              <a:t>，</a:t>
            </a:r>
            <a:r>
              <a:rPr lang="en-US" altLang="x-none" dirty="0"/>
              <a:t>++i</a:t>
            </a:r>
            <a:r>
              <a:rPr lang="zh-CN" altLang="en-US" dirty="0"/>
              <a:t>表示的是，先加</a:t>
            </a:r>
            <a:r>
              <a:rPr lang="en-US" altLang="x-none" dirty="0"/>
              <a:t>1</a:t>
            </a:r>
            <a:r>
              <a:rPr lang="zh-CN" altLang="en-US" dirty="0"/>
              <a:t>，再计算，而</a:t>
            </a:r>
            <a:r>
              <a:rPr lang="en-US" altLang="x-none" dirty="0"/>
              <a:t>i++</a:t>
            </a:r>
            <a:r>
              <a:rPr lang="zh-CN" altLang="en-US" dirty="0"/>
              <a:t>表示的是先计算，再加</a:t>
            </a:r>
            <a:r>
              <a:rPr lang="en-US" altLang="x-none" dirty="0"/>
              <a:t>1</a:t>
            </a:r>
            <a:endParaRPr lang="en-US" altLang="x-none" dirty="0"/>
          </a:p>
          <a:p>
            <a:pPr lvl="0"/>
            <a:r>
              <a:rPr lang="zh-CN" altLang="en-US" dirty="0"/>
              <a:t>单独的</a:t>
            </a:r>
            <a:r>
              <a:rPr lang="en-US" altLang="x-none" dirty="0"/>
              <a:t>i++</a:t>
            </a:r>
            <a:r>
              <a:rPr lang="zh-CN" altLang="en-US" dirty="0"/>
              <a:t>、</a:t>
            </a:r>
            <a:r>
              <a:rPr lang="en-US" altLang="x-none" dirty="0"/>
              <a:t>++i</a:t>
            </a:r>
            <a:r>
              <a:rPr lang="zh-CN" altLang="en-US" dirty="0"/>
              <a:t>两个式子存在时，没有任何的影响</a:t>
            </a:r>
            <a:endParaRPr lang="zh-CN" altLang="en-US" dirty="0"/>
          </a:p>
          <a:p>
            <a:pPr lvl="0"/>
            <a:r>
              <a:rPr lang="zh-CN" altLang="en-US" dirty="0"/>
              <a:t>代码展示</a:t>
            </a:r>
            <a:endParaRPr lang="zh-CN" altLang="en-US" dirty="0"/>
          </a:p>
        </p:txBody>
      </p:sp>
      <p:sp>
        <p:nvSpPr>
          <p:cNvPr id="50180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defTabSz="643255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  <a:sym typeface="Gill Sans" charset="0"/>
              </a:rPr>
            </a:fld>
            <a:endParaRPr lang="en-US" altLang="x-none" sz="1200" dirty="0">
              <a:solidFill>
                <a:schemeClr val="tx1"/>
              </a:solidFill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79" name="Notes Placeholder 2"/>
          <p:cNvSpPr>
            <a:spLocks noGrp="1"/>
          </p:cNvSpPr>
          <p:nvPr>
            <p:ph type="body"/>
          </p:nvPr>
        </p:nvSpPr>
        <p:spPr/>
        <p:txBody>
          <a:bodyPr wrap="square" anchor="t"/>
          <a:lstStyle/>
          <a:p>
            <a:pPr lvl="0"/>
            <a:r>
              <a:rPr lang="zh-CN" altLang="en-US" dirty="0"/>
              <a:t>表示的</a:t>
            </a:r>
            <a:r>
              <a:rPr lang="en-US" altLang="x-none" dirty="0"/>
              <a:t>i</a:t>
            </a:r>
            <a:r>
              <a:rPr lang="zh-CN" altLang="en-US" dirty="0"/>
              <a:t>值加</a:t>
            </a:r>
            <a:r>
              <a:rPr lang="en-US" altLang="x-none" dirty="0"/>
              <a:t>1</a:t>
            </a:r>
            <a:r>
              <a:rPr lang="zh-CN" altLang="en-US" dirty="0"/>
              <a:t>，</a:t>
            </a:r>
            <a:r>
              <a:rPr lang="en-US" altLang="x-none" dirty="0"/>
              <a:t>++i</a:t>
            </a:r>
            <a:r>
              <a:rPr lang="zh-CN" altLang="en-US" dirty="0"/>
              <a:t>表示的是，先加</a:t>
            </a:r>
            <a:r>
              <a:rPr lang="en-US" altLang="x-none" dirty="0"/>
              <a:t>1</a:t>
            </a:r>
            <a:r>
              <a:rPr lang="zh-CN" altLang="en-US" dirty="0"/>
              <a:t>，再计算，而</a:t>
            </a:r>
            <a:r>
              <a:rPr lang="en-US" altLang="x-none" dirty="0"/>
              <a:t>i++</a:t>
            </a:r>
            <a:r>
              <a:rPr lang="zh-CN" altLang="en-US" dirty="0"/>
              <a:t>表示的是先计算，再加</a:t>
            </a:r>
            <a:r>
              <a:rPr lang="en-US" altLang="x-none" dirty="0"/>
              <a:t>1</a:t>
            </a:r>
            <a:endParaRPr lang="en-US" altLang="x-none" dirty="0"/>
          </a:p>
          <a:p>
            <a:pPr lvl="0"/>
            <a:r>
              <a:rPr lang="zh-CN" altLang="en-US" dirty="0"/>
              <a:t>单独的</a:t>
            </a:r>
            <a:r>
              <a:rPr lang="en-US" altLang="x-none" dirty="0"/>
              <a:t>i++</a:t>
            </a:r>
            <a:r>
              <a:rPr lang="zh-CN" altLang="en-US" dirty="0"/>
              <a:t>、</a:t>
            </a:r>
            <a:r>
              <a:rPr lang="en-US" altLang="x-none" dirty="0"/>
              <a:t>++i</a:t>
            </a:r>
            <a:r>
              <a:rPr lang="zh-CN" altLang="en-US" dirty="0"/>
              <a:t>两个式子存在时，没有任何的影响</a:t>
            </a:r>
            <a:endParaRPr lang="zh-CN" altLang="en-US" dirty="0"/>
          </a:p>
          <a:p>
            <a:pPr lvl="0"/>
            <a:r>
              <a:rPr lang="zh-CN" altLang="en-US" dirty="0"/>
              <a:t>代码展示</a:t>
            </a:r>
            <a:endParaRPr lang="zh-CN" altLang="en-US" dirty="0"/>
          </a:p>
        </p:txBody>
      </p:sp>
      <p:sp>
        <p:nvSpPr>
          <p:cNvPr id="50180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defTabSz="643255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  <a:sym typeface="Gill Sans" charset="0"/>
              </a:rPr>
            </a:fld>
            <a:endParaRPr lang="en-US" altLang="x-none" sz="1200" dirty="0">
              <a:solidFill>
                <a:schemeClr val="tx1"/>
              </a:solidFill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3" name="Notes Placeholder 2"/>
          <p:cNvSpPr>
            <a:spLocks noGrp="1"/>
          </p:cNvSpPr>
          <p:nvPr>
            <p:ph type="body"/>
          </p:nvPr>
        </p:nvSpPr>
        <p:spPr/>
        <p:txBody>
          <a:bodyPr wrap="square" anchor="t"/>
          <a:lstStyle/>
          <a:p>
            <a:pPr lvl="0"/>
            <a:r>
              <a:rPr lang="zh-CN" altLang="en-US" dirty="0"/>
              <a:t>代码展示</a:t>
            </a:r>
            <a:endParaRPr lang="zh-CN" altLang="en-US" dirty="0"/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defTabSz="643255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  <a:sym typeface="Gill Sans" charset="0"/>
              </a:rPr>
            </a:fld>
            <a:endParaRPr lang="en-US" altLang="x-none" sz="1200" dirty="0">
              <a:solidFill>
                <a:schemeClr val="tx1"/>
              </a:solidFill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3" name="Notes Placeholder 2"/>
          <p:cNvSpPr>
            <a:spLocks noGrp="1"/>
          </p:cNvSpPr>
          <p:nvPr>
            <p:ph type="body"/>
          </p:nvPr>
        </p:nvSpPr>
        <p:spPr/>
        <p:txBody>
          <a:bodyPr wrap="square" anchor="t"/>
          <a:lstStyle/>
          <a:p>
            <a:pPr lvl="0"/>
            <a:r>
              <a:rPr lang="zh-CN" altLang="en-US" dirty="0"/>
              <a:t>代码展示</a:t>
            </a:r>
            <a:endParaRPr lang="zh-CN" altLang="en-US" dirty="0"/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defTabSz="643255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  <a:sym typeface="Gill Sans" charset="0"/>
              </a:rPr>
            </a:fld>
            <a:endParaRPr lang="en-US" altLang="x-none" sz="1200" dirty="0">
              <a:solidFill>
                <a:schemeClr val="tx1"/>
              </a:solidFill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83" name="Notes Placeholder 2"/>
          <p:cNvSpPr>
            <a:spLocks noGrp="1"/>
          </p:cNvSpPr>
          <p:nvPr>
            <p:ph type="body"/>
          </p:nvPr>
        </p:nvSpPr>
        <p:spPr/>
        <p:txBody>
          <a:bodyPr wrap="square" anchor="t"/>
          <a:lstStyle/>
          <a:p>
            <a:pPr lvl="0"/>
            <a:r>
              <a:rPr lang="zh-CN" altLang="en-US" dirty="0"/>
              <a:t>代码展示</a:t>
            </a:r>
            <a:endParaRPr lang="zh-CN" altLang="en-US" dirty="0"/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defTabSz="643255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  <a:sym typeface="Gill Sans" charset="0"/>
              </a:rPr>
            </a:fld>
            <a:endParaRPr lang="en-US" altLang="x-none" sz="1200" dirty="0">
              <a:solidFill>
                <a:schemeClr val="tx1"/>
              </a:solidFill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/>
        <p:txBody>
          <a:bodyPr vert="horz" wrap="square" anchor="t"/>
          <a:lstStyle/>
          <a:p>
            <a:pPr lvl="0"/>
            <a:r>
              <a:rPr lang="zh-CN" altLang="en-US" dirty="0"/>
              <a:t>假设</a:t>
            </a:r>
            <a:r>
              <a:rPr lang="en-US" altLang="x-none" dirty="0"/>
              <a:t>a</a:t>
            </a:r>
            <a:r>
              <a:rPr lang="zh-CN" altLang="en-US" dirty="0"/>
              <a:t>为</a:t>
            </a:r>
            <a:r>
              <a:rPr lang="en-US" altLang="x-none" dirty="0"/>
              <a:t>3</a:t>
            </a:r>
            <a:r>
              <a:rPr lang="zh-CN" altLang="en-US" dirty="0"/>
              <a:t>，</a:t>
            </a:r>
            <a:r>
              <a:rPr lang="en-US" altLang="x-none" dirty="0"/>
              <a:t>b</a:t>
            </a:r>
            <a:r>
              <a:rPr lang="zh-CN" altLang="en-US" dirty="0"/>
              <a:t>为</a:t>
            </a:r>
            <a:r>
              <a:rPr lang="en-US" altLang="x-none" dirty="0"/>
              <a:t>2</a:t>
            </a:r>
            <a:r>
              <a:rPr lang="zh-CN" altLang="en-US" dirty="0"/>
              <a:t>，求</a:t>
            </a:r>
            <a:r>
              <a:rPr lang="en-US" altLang="x-none" dirty="0"/>
              <a:t>c</a:t>
            </a:r>
            <a:r>
              <a:rPr lang="zh-CN" altLang="en-US" dirty="0"/>
              <a:t>的值</a:t>
            </a:r>
            <a:endParaRPr lang="en-US" altLang="x-none" dirty="0"/>
          </a:p>
          <a:p>
            <a:pPr lvl="0"/>
            <a:r>
              <a:rPr lang="zh-CN" altLang="en-US" dirty="0"/>
              <a:t>假设</a:t>
            </a:r>
            <a:r>
              <a:rPr lang="en-US" altLang="x-none" dirty="0"/>
              <a:t>a</a:t>
            </a:r>
            <a:r>
              <a:rPr lang="zh-CN" altLang="en-US" dirty="0"/>
              <a:t>为</a:t>
            </a:r>
            <a:r>
              <a:rPr lang="en-US" altLang="x-none" dirty="0"/>
              <a:t>2</a:t>
            </a:r>
            <a:r>
              <a:rPr lang="zh-CN" altLang="en-US" dirty="0"/>
              <a:t>，</a:t>
            </a:r>
            <a:r>
              <a:rPr lang="en-US" altLang="x-none" dirty="0"/>
              <a:t>b</a:t>
            </a:r>
            <a:r>
              <a:rPr lang="zh-CN" altLang="en-US" dirty="0"/>
              <a:t>为</a:t>
            </a:r>
            <a:r>
              <a:rPr lang="en-US" altLang="x-none" dirty="0"/>
              <a:t>3</a:t>
            </a:r>
            <a:r>
              <a:rPr lang="zh-CN" altLang="en-US" dirty="0"/>
              <a:t>，求</a:t>
            </a:r>
            <a:r>
              <a:rPr lang="en-US" altLang="x-none" dirty="0"/>
              <a:t>c</a:t>
            </a:r>
            <a:r>
              <a:rPr lang="zh-CN" altLang="en-US" dirty="0"/>
              <a:t>的值</a:t>
            </a:r>
            <a:endParaRPr lang="zh-CN" altLang="en-US" dirty="0"/>
          </a:p>
        </p:txBody>
      </p:sp>
      <p:sp>
        <p:nvSpPr>
          <p:cNvPr id="39940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sz="1200" dirty="0">
                <a:latin typeface="Gill Sans" charset="0"/>
                <a:ea typeface="宋体" panose="02010600030101010101" pitchFamily="2" charset="-122"/>
                <a:sym typeface="Gill Sans" charset="0"/>
              </a:rPr>
            </a:fld>
            <a:endParaRPr lang="zh-CN" altLang="en-US" sz="1200" dirty="0"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445250"/>
            <a:ext cx="1691680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0" y="-4745"/>
            <a:ext cx="9144000" cy="1633545"/>
          </a:xfrm>
          <a:custGeom>
            <a:avLst/>
            <a:gdLst>
              <a:gd name="connsiteX0" fmla="*/ 0 w 9144000"/>
              <a:gd name="connsiteY0" fmla="*/ 0 h 2827321"/>
              <a:gd name="connsiteX1" fmla="*/ 9144000 w 9144000"/>
              <a:gd name="connsiteY1" fmla="*/ 0 h 2827321"/>
              <a:gd name="connsiteX2" fmla="*/ 9144000 w 9144000"/>
              <a:gd name="connsiteY2" fmla="*/ 2827321 h 2827321"/>
              <a:gd name="connsiteX3" fmla="*/ 3784788 w 9144000"/>
              <a:gd name="connsiteY3" fmla="*/ 2827321 h 2827321"/>
              <a:gd name="connsiteX4" fmla="*/ 3765124 w 9144000"/>
              <a:gd name="connsiteY4" fmla="*/ 2632222 h 2827321"/>
              <a:gd name="connsiteX5" fmla="*/ 2620941 w 9144000"/>
              <a:gd name="connsiteY5" fmla="*/ 1699560 h 2827321"/>
              <a:gd name="connsiteX6" fmla="*/ 1476759 w 9144000"/>
              <a:gd name="connsiteY6" fmla="*/ 2632222 h 2827321"/>
              <a:gd name="connsiteX7" fmla="*/ 1457094 w 9144000"/>
              <a:gd name="connsiteY7" fmla="*/ 2827321 h 2827321"/>
              <a:gd name="connsiteX8" fmla="*/ 0 w 9144000"/>
              <a:gd name="connsiteY8" fmla="*/ 2827321 h 28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827321">
                <a:moveTo>
                  <a:pt x="0" y="0"/>
                </a:moveTo>
                <a:lnTo>
                  <a:pt x="9144000" y="0"/>
                </a:lnTo>
                <a:lnTo>
                  <a:pt x="9144000" y="2827321"/>
                </a:lnTo>
                <a:lnTo>
                  <a:pt x="3784788" y="2827321"/>
                </a:lnTo>
                <a:lnTo>
                  <a:pt x="3765124" y="2632222"/>
                </a:lnTo>
                <a:cubicBezTo>
                  <a:pt x="3656220" y="2099953"/>
                  <a:pt x="3185333" y="1699560"/>
                  <a:pt x="2620941" y="1699560"/>
                </a:cubicBezTo>
                <a:cubicBezTo>
                  <a:pt x="2056549" y="1699560"/>
                  <a:pt x="1585662" y="2099953"/>
                  <a:pt x="1476759" y="2632222"/>
                </a:cubicBezTo>
                <a:lnTo>
                  <a:pt x="1457094" y="2827321"/>
                </a:lnTo>
                <a:lnTo>
                  <a:pt x="0" y="2827321"/>
                </a:lnTo>
                <a:close/>
              </a:path>
            </a:pathLst>
          </a:custGeom>
          <a:solidFill>
            <a:srgbClr val="052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767689" y="2882951"/>
            <a:ext cx="4525411" cy="1318039"/>
          </a:xfrm>
          <a:noFill/>
          <a:ln w="12700">
            <a:noFill/>
          </a:ln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767688" y="4270839"/>
            <a:ext cx="4525412" cy="467211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16" name="椭圆 15"/>
          <p:cNvSpPr/>
          <p:nvPr userDrawn="1"/>
        </p:nvSpPr>
        <p:spPr>
          <a:xfrm>
            <a:off x="1331640" y="620688"/>
            <a:ext cx="2520280" cy="2520280"/>
          </a:xfrm>
          <a:prstGeom prst="ellipse">
            <a:avLst/>
          </a:prstGeom>
          <a:solidFill>
            <a:srgbClr val="FCF8E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3" descr="E:\0-ly\20160301积云课件35G\03-广告设计\积云标志透明\标志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60" y="1052736"/>
            <a:ext cx="1377596" cy="10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15"/>
          <p:cNvCxnSpPr>
            <a:cxnSpLocks noChangeShapeType="1"/>
          </p:cNvCxnSpPr>
          <p:nvPr userDrawn="1"/>
        </p:nvCxnSpPr>
        <p:spPr bwMode="auto">
          <a:xfrm>
            <a:off x="3919538" y="614338"/>
            <a:ext cx="0" cy="4614862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文本框 20"/>
          <p:cNvSpPr txBox="1"/>
          <p:nvPr userDrawn="1"/>
        </p:nvSpPr>
        <p:spPr>
          <a:xfrm>
            <a:off x="1978025" y="2522513"/>
            <a:ext cx="1339850" cy="785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500" b="1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" name="任意多边形 12"/>
          <p:cNvSpPr/>
          <p:nvPr userDrawn="1"/>
        </p:nvSpPr>
        <p:spPr>
          <a:xfrm>
            <a:off x="3641725" y="119695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1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4" name="任意多边形 13"/>
          <p:cNvSpPr/>
          <p:nvPr userDrawn="1"/>
        </p:nvSpPr>
        <p:spPr>
          <a:xfrm>
            <a:off x="3641725" y="211452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2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5" name="任意多边形 14"/>
          <p:cNvSpPr/>
          <p:nvPr userDrawn="1"/>
        </p:nvSpPr>
        <p:spPr>
          <a:xfrm>
            <a:off x="3641725" y="303210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3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6" name="任意多边形 15"/>
          <p:cNvSpPr/>
          <p:nvPr userDrawn="1"/>
        </p:nvSpPr>
        <p:spPr>
          <a:xfrm>
            <a:off x="3641725" y="394967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4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3pPr>
              <a:defRPr sz="1800">
                <a:latin typeface="+mj-ea"/>
                <a:ea typeface="+mj-ea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知识详解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课堂练习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代码实现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课后作业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19671" y="3400424"/>
            <a:ext cx="5904657" cy="676647"/>
          </a:xfrm>
          <a:prstGeom prst="roundRect">
            <a:avLst>
              <a:gd name="adj" fmla="val 50000"/>
            </a:avLst>
          </a:prstGeom>
          <a:solidFill>
            <a:srgbClr val="92D050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latin typeface="+mj-ea"/>
                <a:ea typeface="+mj-ea"/>
              </a:rPr>
              <a:t>知识详解</a:t>
            </a:r>
            <a:endParaRPr lang="zh-CN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6445250"/>
            <a:ext cx="1619672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kern="1200" dirty="0" smtClean="0">
                <a:solidFill>
                  <a:schemeClr val="lt1"/>
                </a:solidFill>
                <a:latin typeface="+mj-ea"/>
                <a:ea typeface="+mj-ea"/>
                <a:cs typeface="+mn-cs"/>
              </a:rPr>
              <a:t>知识详解</a:t>
            </a:r>
            <a:endParaRPr lang="zh-CN" altLang="en-US" sz="1600" b="1" kern="1200" dirty="0">
              <a:solidFill>
                <a:schemeClr val="lt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45250"/>
            <a:ext cx="1619672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25977" y="339794"/>
            <a:ext cx="8292045" cy="653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8" y="1450082"/>
            <a:ext cx="8292045" cy="435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pic>
        <p:nvPicPr>
          <p:cNvPr id="1026" name="Picture 2" descr="E:\0-ly\20160301积云课件35G\03-广告设计\积云标志透明\标志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923204"/>
            <a:ext cx="1368152" cy="43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070C0"/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5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lang="zh-CN" altLang="en-US" sz="2400" b="0" kern="1200" baseline="0" dirty="0" smtClean="0">
          <a:solidFill>
            <a:schemeClr val="accent1"/>
          </a:solidFill>
          <a:latin typeface="+mj-ea"/>
          <a:ea typeface="+mj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4.xml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331640" y="620688"/>
            <a:ext cx="2520280" cy="2520280"/>
          </a:xfrm>
          <a:prstGeom prst="ellipse">
            <a:avLst/>
          </a:prstGeom>
          <a:solidFill>
            <a:srgbClr val="FCF8E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640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5400" b="1" dirty="0" smtClean="0">
                <a:latin typeface="+mj-ea"/>
                <a:ea typeface="+mj-ea"/>
                <a:sym typeface="+mn-ea"/>
              </a:rPr>
              <a:t>第十二单元</a:t>
            </a:r>
            <a:endParaRPr lang="en-US" altLang="zh-CN" sz="5400" b="1" dirty="0" smtClean="0">
              <a:latin typeface="+mj-ea"/>
              <a:ea typeface="+mj-ea"/>
              <a:sym typeface="+mn-ea"/>
            </a:endParaRPr>
          </a:p>
          <a:p>
            <a:pPr algn="ctr">
              <a:lnSpc>
                <a:spcPct val="200000"/>
              </a:lnSpc>
            </a:pPr>
            <a:r>
              <a:rPr lang="zh-CN" altLang="zh-CN" sz="4400" dirty="0"/>
              <a:t>语法基础（二</a:t>
            </a:r>
            <a:r>
              <a:rPr lang="zh-CN" altLang="zh-CN" sz="4400" dirty="0" smtClean="0"/>
              <a:t>）</a:t>
            </a:r>
            <a:endParaRPr lang="zh-CN" altLang="en-US" sz="4400" b="1" dirty="0" smtClean="0">
              <a:latin typeface="+mj-ea"/>
              <a:ea typeface="+mj-ea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1031135"/>
            <a:ext cx="2880320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spc="600" dirty="0" smtClean="0">
                <a:ln w="6350">
                  <a:noFill/>
                </a:ln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主讲讲师：</a:t>
            </a:r>
            <a:endParaRPr lang="zh-CN" altLang="en-US" sz="2400" b="1" spc="600" dirty="0">
              <a:ln w="6350">
                <a:noFill/>
              </a:ln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E:\0-ly\20160301积云课件35G\03-广告设计\积云标志透明\标志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60" y="1052736"/>
            <a:ext cx="1377596" cy="10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51920" y="6551766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bg1"/>
                </a:solidFill>
              </a:rPr>
              <a:t>讲师</a:t>
            </a:r>
            <a:r>
              <a:rPr lang="en-US" altLang="zh-CN" sz="900" dirty="0" err="1" smtClean="0">
                <a:solidFill>
                  <a:schemeClr val="bg1"/>
                </a:solidFill>
              </a:rPr>
              <a:t>Emaill</a:t>
            </a:r>
            <a:r>
              <a:rPr lang="zh-CN" altLang="en-US" sz="900" dirty="0" smtClean="0">
                <a:solidFill>
                  <a:schemeClr val="bg1"/>
                </a:solidFill>
              </a:rPr>
              <a:t>：</a:t>
            </a:r>
            <a:r>
              <a:rPr lang="en-US" altLang="zh-CN" sz="900" dirty="0" smtClean="0">
                <a:solidFill>
                  <a:schemeClr val="bg1"/>
                </a:solidFill>
              </a:rPr>
              <a:t>123456@qq.com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26784" tIns="26784" rIns="26784" bIns="26784" anchor="ctr">
            <a:normAutofit/>
          </a:bodyPr>
          <a:lstStyle/>
          <a:p>
            <a:pPr marL="342900" lvl="0" indent="-342900" algn="l" eaLnBrk="1" hangingPunct="1"/>
            <a:r>
              <a:rPr lang="zh-CN" altLang="en-US" sz="3000" b="1" dirty="0">
                <a:latin typeface="华文楷体" panose="02010600040101010101" charset="-122"/>
                <a:ea typeface="华文楷体" panose="02010600040101010101" charset="-122"/>
              </a:rPr>
              <a:t>JavaScript运算符</a:t>
            </a:r>
            <a:endParaRPr lang="zh-CN" altLang="en-US" sz="30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723" name="TextBox 3"/>
          <p:cNvSpPr txBox="1"/>
          <p:nvPr/>
        </p:nvSpPr>
        <p:spPr>
          <a:xfrm>
            <a:off x="805448" y="1340768"/>
            <a:ext cx="6265709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marL="266700" lvl="0" indent="-2667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、算术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操作符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0724" name="TextBox 1"/>
          <p:cNvSpPr txBox="1"/>
          <p:nvPr/>
        </p:nvSpPr>
        <p:spPr>
          <a:xfrm>
            <a:off x="1053239" y="2420888"/>
            <a:ext cx="6034686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加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求模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/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取余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spcBef>
                <a:spcPct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+		-	*	/	%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 wrap="square" lIns="26784" tIns="26784" rIns="26784" bIns="26784" anchor="ctr">
            <a:normAutofit/>
          </a:bodyPr>
          <a:lstStyle/>
          <a:p>
            <a:pPr marL="342900" lvl="0" indent="-342900" algn="l"/>
            <a:r>
              <a:rPr lang="zh-CN" altLang="en-US" sz="3000" b="1" dirty="0">
                <a:latin typeface="华文楷体" panose="02010600040101010101" charset="-122"/>
                <a:ea typeface="华文楷体" panose="02010600040101010101" charset="-122"/>
              </a:rPr>
              <a:t>JavaScript运算符</a:t>
            </a:r>
            <a:endParaRPr lang="zh-CN" altLang="en-US" sz="30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18" name="TextBox 3"/>
          <p:cNvSpPr txBox="1"/>
          <p:nvPr/>
        </p:nvSpPr>
        <p:spPr>
          <a:xfrm>
            <a:off x="969719" y="896665"/>
            <a:ext cx="6265710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marL="266700" lvl="0" indent="-266700" algn="l" eaLnBrk="1" fontAlgn="base" latinLnBrk="1" hangingPunct="1">
              <a:lnSpc>
                <a:spcPct val="150000"/>
              </a:lnSpc>
              <a:spcAft>
                <a:spcPts val="600"/>
              </a:spcAft>
              <a:buSzPct val="108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算术运算符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4820" name="TextBox 18"/>
          <p:cNvSpPr txBox="1"/>
          <p:nvPr/>
        </p:nvSpPr>
        <p:spPr>
          <a:xfrm>
            <a:off x="1115616" y="1536745"/>
            <a:ext cx="6771470" cy="4968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342900" lvl="0" indent="-342900" algn="l" eaLnBrk="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16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加法</a:t>
            </a:r>
            <a:r>
              <a:rPr lang="en-US" altLang="zh-CN" sz="16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+</a:t>
            </a:r>
            <a:endParaRPr lang="en-US" altLang="zh-CN" sz="1600" b="1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>
              <a:lnSpc>
                <a:spcPct val="20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box = 1 + 2;	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//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等于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3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>
              <a:lnSpc>
                <a:spcPct val="20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box = 100 + '100';	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box = '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您的年龄是：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' + 10 + 20;	//1020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>
              <a:lnSpc>
                <a:spcPct val="20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box =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10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+ 20 + '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是您的年龄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';   //30	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box = '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您的年龄是：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' + (10 + 20);	//30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>
              <a:lnSpc>
                <a:spcPct val="20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box = 10 + “”;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加法运算符操作数只要有一个是字符串，就将另一个转化为字符串进行连接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 wrap="square" lIns="26784" tIns="26784" rIns="26784" bIns="26784" anchor="ctr">
            <a:normAutofit/>
          </a:bodyPr>
          <a:lstStyle/>
          <a:p>
            <a:pPr marL="342900" lvl="0" indent="-342900" algn="l"/>
            <a:r>
              <a:rPr lang="zh-CN" altLang="en-US" sz="3000" b="1" dirty="0">
                <a:latin typeface="华文楷体" panose="02010600040101010101" charset="-122"/>
                <a:ea typeface="华文楷体" panose="02010600040101010101" charset="-122"/>
              </a:rPr>
              <a:t>JavaScript运算符</a:t>
            </a:r>
            <a:endParaRPr lang="zh-CN" altLang="en-US" sz="30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18" name="TextBox 3"/>
          <p:cNvSpPr txBox="1"/>
          <p:nvPr/>
        </p:nvSpPr>
        <p:spPr>
          <a:xfrm>
            <a:off x="683568" y="984641"/>
            <a:ext cx="6265710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marL="266700" lvl="0" indent="-266700" algn="l" eaLnBrk="1" fontAlgn="base" latinLnBrk="1" hangingPunct="1">
              <a:lnSpc>
                <a:spcPct val="150000"/>
              </a:lnSpc>
              <a:spcAft>
                <a:spcPts val="600"/>
              </a:spcAft>
              <a:buSzPct val="108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算术运算符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4820" name="TextBox 18"/>
          <p:cNvSpPr txBox="1"/>
          <p:nvPr/>
        </p:nvSpPr>
        <p:spPr>
          <a:xfrm>
            <a:off x="827584" y="1772816"/>
            <a:ext cx="7244715" cy="2651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285750" lvl="0" indent="-285750" algn="l" eaLnBrk="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减法</a:t>
            </a:r>
            <a:endParaRPr lang="zh-CN" altLang="en-US" sz="16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</a:pP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box = 100 - 70;		//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等于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30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box = -100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– 70 ; //30  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	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box = 100 - '70' ; //30		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	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 wrap="square" lIns="26784" tIns="26784" rIns="26784" bIns="26784" anchor="ctr">
            <a:normAutofit/>
          </a:bodyPr>
          <a:lstStyle/>
          <a:p>
            <a:pPr marL="342900" lvl="0" indent="-342900" algn="l"/>
            <a:r>
              <a:rPr lang="zh-CN" altLang="en-US" sz="3000" b="1" dirty="0">
                <a:latin typeface="华文楷体" panose="02010600040101010101" charset="-122"/>
                <a:ea typeface="华文楷体" panose="02010600040101010101" charset="-122"/>
              </a:rPr>
              <a:t>JavaScript运算符</a:t>
            </a:r>
            <a:endParaRPr lang="zh-CN" altLang="en-US" sz="30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18" name="TextBox 3"/>
          <p:cNvSpPr txBox="1"/>
          <p:nvPr/>
        </p:nvSpPr>
        <p:spPr>
          <a:xfrm>
            <a:off x="827584" y="1130231"/>
            <a:ext cx="6265710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marL="266700" lvl="0" indent="-266700" algn="l" eaLnBrk="1" fontAlgn="base" latinLnBrk="1" hangingPunct="1">
              <a:lnSpc>
                <a:spcPct val="150000"/>
              </a:lnSpc>
              <a:spcAft>
                <a:spcPts val="600"/>
              </a:spcAft>
              <a:buSzPct val="108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算术运算符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4820" name="TextBox 18"/>
          <p:cNvSpPr txBox="1"/>
          <p:nvPr/>
        </p:nvSpPr>
        <p:spPr>
          <a:xfrm>
            <a:off x="952708" y="1795882"/>
            <a:ext cx="2926080" cy="2042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marL="285750" lvl="0" indent="-285750" algn="l" eaLnBrk="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乘法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85750" lvl="0" indent="-285750" algn="l" eaLnBrk="0">
              <a:lnSpc>
                <a:spcPct val="20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box = 100 * 70;	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85750" lvl="0" indent="-285750" algn="l" eaLnBrk="0">
              <a:lnSpc>
                <a:spcPct val="20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>
              <a:lnSpc>
                <a:spcPct val="2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 wrap="square" lIns="26784" tIns="26784" rIns="26784" bIns="26784" anchor="ctr">
            <a:normAutofit/>
          </a:bodyPr>
          <a:lstStyle/>
          <a:p>
            <a:pPr marL="342900" lvl="0" indent="-342900" algn="l"/>
            <a:r>
              <a:rPr lang="zh-CN" altLang="en-US" sz="3000" b="1" dirty="0">
                <a:latin typeface="华文楷体" panose="02010600040101010101" charset="-122"/>
                <a:ea typeface="华文楷体" panose="02010600040101010101" charset="-122"/>
              </a:rPr>
              <a:t>JavaScript运算符</a:t>
            </a:r>
            <a:endParaRPr lang="zh-CN" altLang="en-US" sz="30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18" name="TextBox 3"/>
          <p:cNvSpPr txBox="1"/>
          <p:nvPr/>
        </p:nvSpPr>
        <p:spPr>
          <a:xfrm>
            <a:off x="827584" y="1081260"/>
            <a:ext cx="6265710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marL="266700" lvl="0" indent="-266700" algn="l" eaLnBrk="1" fontAlgn="base" latinLnBrk="1" hangingPunct="1">
              <a:lnSpc>
                <a:spcPct val="150000"/>
              </a:lnSpc>
              <a:spcAft>
                <a:spcPts val="600"/>
              </a:spcAft>
              <a:buSzPct val="108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算术运算符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4820" name="TextBox 18"/>
          <p:cNvSpPr txBox="1"/>
          <p:nvPr/>
        </p:nvSpPr>
        <p:spPr>
          <a:xfrm>
            <a:off x="1146206" y="1721340"/>
            <a:ext cx="6522137" cy="2042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285750" lvl="0" indent="-285750" algn="l" eaLnBrk="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除法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>
              <a:lnSpc>
                <a:spcPct val="20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box = 100 / 70;	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>
              <a:lnSpc>
                <a:spcPct val="200000"/>
              </a:lnSpc>
            </a:pP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>
              <a:lnSpc>
                <a:spcPct val="2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	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26784" tIns="26784" rIns="26784" bIns="26784" anchor="ctr">
            <a:normAutofit/>
          </a:bodyPr>
          <a:lstStyle/>
          <a:p>
            <a:pPr marL="342900" lvl="0" indent="-342900" algn="l" eaLnBrk="1" hangingPunct="1"/>
            <a:r>
              <a:rPr lang="zh-CN" altLang="en-US" sz="3000" b="1" dirty="0">
                <a:latin typeface="华文楷体" panose="02010600040101010101" charset="-122"/>
                <a:ea typeface="华文楷体" panose="02010600040101010101" charset="-122"/>
              </a:rPr>
              <a:t>JavaScript运算符</a:t>
            </a:r>
            <a:endParaRPr lang="zh-CN" altLang="en-US" sz="30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47" name="TextBox 3"/>
          <p:cNvSpPr txBox="1"/>
          <p:nvPr/>
        </p:nvSpPr>
        <p:spPr>
          <a:xfrm>
            <a:off x="568069" y="1235151"/>
            <a:ext cx="6265709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marL="266700" lvl="0" indent="-2667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算术运算符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1748" name="TextBox 13"/>
          <p:cNvSpPr txBox="1"/>
          <p:nvPr/>
        </p:nvSpPr>
        <p:spPr>
          <a:xfrm>
            <a:off x="1778855" y="2113011"/>
            <a:ext cx="1195070" cy="3848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求模/取余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1749" name="TextBox 18"/>
          <p:cNvSpPr txBox="1"/>
          <p:nvPr/>
        </p:nvSpPr>
        <p:spPr>
          <a:xfrm>
            <a:off x="3222683" y="1904709"/>
            <a:ext cx="691515" cy="8255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%</a:t>
            </a:r>
            <a:endParaRPr lang="zh-CN" altLang="en-US" sz="4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1750" name="TextBox 3"/>
          <p:cNvSpPr txBox="1"/>
          <p:nvPr/>
        </p:nvSpPr>
        <p:spPr>
          <a:xfrm>
            <a:off x="1778855" y="2749818"/>
            <a:ext cx="1013460" cy="3359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例： 5%3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1751" name="TextBox 19"/>
          <p:cNvSpPr txBox="1"/>
          <p:nvPr/>
        </p:nvSpPr>
        <p:spPr>
          <a:xfrm>
            <a:off x="1770524" y="3262835"/>
            <a:ext cx="1930400" cy="3359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语言描述：5对3取余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1752" name="TextBox 20"/>
          <p:cNvSpPr txBox="1"/>
          <p:nvPr/>
        </p:nvSpPr>
        <p:spPr>
          <a:xfrm>
            <a:off x="1770524" y="3727918"/>
            <a:ext cx="2882900" cy="3359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计算方法：5除以3所得到的余数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31753" name="Group 18440"/>
          <p:cNvGrpSpPr/>
          <p:nvPr/>
        </p:nvGrpSpPr>
        <p:grpSpPr>
          <a:xfrm>
            <a:off x="5443772" y="3440189"/>
            <a:ext cx="1204578" cy="686959"/>
            <a:chOff x="0" y="0"/>
            <a:chExt cx="1606016" cy="916016"/>
          </a:xfrm>
        </p:grpSpPr>
        <p:sp>
          <p:nvSpPr>
            <p:cNvPr id="31754" name="TextBox 21"/>
            <p:cNvSpPr txBox="1"/>
            <p:nvPr/>
          </p:nvSpPr>
          <p:spPr>
            <a:xfrm>
              <a:off x="824583" y="141256"/>
              <a:ext cx="541837" cy="7747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5</a:t>
              </a:r>
              <a:endPara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31755" name="TextBox 22"/>
            <p:cNvSpPr txBox="1"/>
            <p:nvPr/>
          </p:nvSpPr>
          <p:spPr>
            <a:xfrm>
              <a:off x="0" y="0"/>
              <a:ext cx="481727" cy="6443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3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grpSp>
          <p:nvGrpSpPr>
            <p:cNvPr id="31756" name="Group 18437"/>
            <p:cNvGrpSpPr/>
            <p:nvPr/>
          </p:nvGrpSpPr>
          <p:grpSpPr>
            <a:xfrm>
              <a:off x="545125" y="141256"/>
              <a:ext cx="1060891" cy="617195"/>
              <a:chOff x="0" y="0"/>
              <a:chExt cx="1060891" cy="617195"/>
            </a:xfrm>
          </p:grpSpPr>
          <p:cxnSp>
            <p:nvCxnSpPr>
              <p:cNvPr id="31757" name="Straight Connector 6"/>
              <p:cNvCxnSpPr/>
              <p:nvPr/>
            </p:nvCxnSpPr>
            <p:spPr>
              <a:xfrm>
                <a:off x="30654" y="0"/>
                <a:ext cx="1030237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1758" name="Straight Connector 8"/>
              <p:cNvCxnSpPr/>
              <p:nvPr/>
            </p:nvCxnSpPr>
            <p:spPr>
              <a:xfrm flipH="1">
                <a:off x="0" y="0"/>
                <a:ext cx="45981" cy="617195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</p:grpSp>
      <p:sp>
        <p:nvSpPr>
          <p:cNvPr id="31759" name="TextBox 38"/>
          <p:cNvSpPr txBox="1"/>
          <p:nvPr/>
        </p:nvSpPr>
        <p:spPr>
          <a:xfrm>
            <a:off x="6074628" y="3048582"/>
            <a:ext cx="361315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1760" name="TextBox 39"/>
          <p:cNvSpPr txBox="1"/>
          <p:nvPr/>
        </p:nvSpPr>
        <p:spPr>
          <a:xfrm>
            <a:off x="6081770" y="4063903"/>
            <a:ext cx="406400" cy="581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3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31761" name="Straight Connector 18439"/>
          <p:cNvCxnSpPr/>
          <p:nvPr/>
        </p:nvCxnSpPr>
        <p:spPr>
          <a:xfrm>
            <a:off x="5443772" y="4597155"/>
            <a:ext cx="189018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1762" name="TextBox 42"/>
          <p:cNvSpPr txBox="1"/>
          <p:nvPr/>
        </p:nvSpPr>
        <p:spPr>
          <a:xfrm>
            <a:off x="6052012" y="4764987"/>
            <a:ext cx="406400" cy="581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zh-CN" altLang="en-US" sz="3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</a:t>
            </a:r>
            <a:endParaRPr lang="zh-CN" altLang="en-US" sz="3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1763" name="TextBox 43"/>
          <p:cNvSpPr txBox="1"/>
          <p:nvPr/>
        </p:nvSpPr>
        <p:spPr>
          <a:xfrm>
            <a:off x="2578733" y="4513835"/>
            <a:ext cx="1346200" cy="5314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5%3=</a:t>
            </a:r>
            <a:r>
              <a:rPr lang="zh-CN" altLang="en-US" sz="27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</a:t>
            </a:r>
            <a:endParaRPr lang="zh-CN" altLang="en-US" sz="27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52" grpId="0"/>
      <p:bldP spid="31759" grpId="0"/>
      <p:bldP spid="31760" grpId="0"/>
      <p:bldP spid="31762" grpId="0"/>
      <p:bldP spid="317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26784" tIns="26784" rIns="26784" bIns="26784" anchor="ctr">
            <a:normAutofit/>
          </a:bodyPr>
          <a:lstStyle/>
          <a:p>
            <a:pPr marL="342900" lvl="0" indent="-342900" algn="l" eaLnBrk="1" hangingPunct="1"/>
            <a:r>
              <a:rPr lang="zh-CN" altLang="en-US" sz="3000" b="1" dirty="0">
                <a:latin typeface="华文楷体" panose="02010600040101010101" charset="-122"/>
                <a:ea typeface="华文楷体" panose="02010600040101010101" charset="-122"/>
              </a:rPr>
              <a:t>JavaScript运算符</a:t>
            </a:r>
            <a:endParaRPr lang="zh-CN" altLang="en-US" sz="30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71" name="TextBox 3"/>
          <p:cNvSpPr txBox="1"/>
          <p:nvPr/>
        </p:nvSpPr>
        <p:spPr>
          <a:xfrm>
            <a:off x="1176097" y="1129262"/>
            <a:ext cx="6265709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marL="266700" lvl="0" indent="-2667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算术运算符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2772" name="TextBox 13"/>
          <p:cNvSpPr txBox="1"/>
          <p:nvPr/>
        </p:nvSpPr>
        <p:spPr>
          <a:xfrm>
            <a:off x="1778855" y="2113011"/>
            <a:ext cx="1195070" cy="3848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求模/取余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2773" name="TextBox 18"/>
          <p:cNvSpPr txBox="1"/>
          <p:nvPr/>
        </p:nvSpPr>
        <p:spPr>
          <a:xfrm>
            <a:off x="3222683" y="1904709"/>
            <a:ext cx="691515" cy="8255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zh-CN" altLang="en-US" sz="4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%</a:t>
            </a:r>
            <a:endParaRPr lang="zh-CN" altLang="en-US" sz="4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2774" name="TextBox 3"/>
          <p:cNvSpPr txBox="1"/>
          <p:nvPr/>
        </p:nvSpPr>
        <p:spPr>
          <a:xfrm>
            <a:off x="1778855" y="2749818"/>
            <a:ext cx="1236980" cy="3359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例： 135%9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2775" name="TextBox 19"/>
          <p:cNvSpPr txBox="1"/>
          <p:nvPr/>
        </p:nvSpPr>
        <p:spPr>
          <a:xfrm>
            <a:off x="1770524" y="3262835"/>
            <a:ext cx="2153920" cy="3359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语言描述：135对9取余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2776" name="TextBox 20"/>
          <p:cNvSpPr txBox="1"/>
          <p:nvPr/>
        </p:nvSpPr>
        <p:spPr>
          <a:xfrm>
            <a:off x="1770524" y="3742523"/>
            <a:ext cx="3106420" cy="33591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计算方法：135除以9所得到的余数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32777" name="Group 18440"/>
          <p:cNvGrpSpPr/>
          <p:nvPr/>
        </p:nvGrpSpPr>
        <p:grpSpPr>
          <a:xfrm>
            <a:off x="5550899" y="2348690"/>
            <a:ext cx="1523577" cy="686958"/>
            <a:chOff x="0" y="0"/>
            <a:chExt cx="2032308" cy="916016"/>
          </a:xfrm>
        </p:grpSpPr>
        <p:sp>
          <p:nvSpPr>
            <p:cNvPr id="32778" name="TextBox 21"/>
            <p:cNvSpPr txBox="1"/>
            <p:nvPr/>
          </p:nvSpPr>
          <p:spPr>
            <a:xfrm>
              <a:off x="824583" y="141256"/>
              <a:ext cx="1138408" cy="7747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135</a:t>
              </a:r>
              <a:endPara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32779" name="TextBox 22"/>
            <p:cNvSpPr txBox="1"/>
            <p:nvPr/>
          </p:nvSpPr>
          <p:spPr>
            <a:xfrm>
              <a:off x="0" y="0"/>
              <a:ext cx="481960" cy="6443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9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grpSp>
          <p:nvGrpSpPr>
            <p:cNvPr id="32780" name="Group 18437"/>
            <p:cNvGrpSpPr/>
            <p:nvPr/>
          </p:nvGrpSpPr>
          <p:grpSpPr>
            <a:xfrm>
              <a:off x="545125" y="141256"/>
              <a:ext cx="1487183" cy="617195"/>
              <a:chOff x="0" y="0"/>
              <a:chExt cx="1487183" cy="617195"/>
            </a:xfrm>
          </p:grpSpPr>
          <p:cxnSp>
            <p:nvCxnSpPr>
              <p:cNvPr id="32781" name="Straight Connector 6"/>
              <p:cNvCxnSpPr/>
              <p:nvPr/>
            </p:nvCxnSpPr>
            <p:spPr>
              <a:xfrm>
                <a:off x="30654" y="0"/>
                <a:ext cx="1456529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32782" name="Straight Connector 8"/>
              <p:cNvCxnSpPr/>
              <p:nvPr/>
            </p:nvCxnSpPr>
            <p:spPr>
              <a:xfrm flipH="1">
                <a:off x="0" y="0"/>
                <a:ext cx="45981" cy="617195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</p:grpSp>
      <p:sp>
        <p:nvSpPr>
          <p:cNvPr id="32783" name="TextBox 38"/>
          <p:cNvSpPr txBox="1"/>
          <p:nvPr/>
        </p:nvSpPr>
        <p:spPr>
          <a:xfrm>
            <a:off x="6417433" y="1998743"/>
            <a:ext cx="361315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2784" name="TextBox 39"/>
          <p:cNvSpPr txBox="1"/>
          <p:nvPr/>
        </p:nvSpPr>
        <p:spPr>
          <a:xfrm>
            <a:off x="6394817" y="2974784"/>
            <a:ext cx="406400" cy="581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9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32785" name="Straight Connector 18439"/>
          <p:cNvCxnSpPr/>
          <p:nvPr/>
        </p:nvCxnSpPr>
        <p:spPr>
          <a:xfrm>
            <a:off x="5550899" y="3505655"/>
            <a:ext cx="189018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2786" name="TextBox 42"/>
          <p:cNvSpPr txBox="1"/>
          <p:nvPr/>
        </p:nvSpPr>
        <p:spPr>
          <a:xfrm>
            <a:off x="6598358" y="4719755"/>
            <a:ext cx="406400" cy="581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zh-CN" altLang="en-US" sz="3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0</a:t>
            </a:r>
            <a:endParaRPr lang="zh-CN" altLang="en-US" sz="3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2787" name="TextBox 43"/>
          <p:cNvSpPr txBox="1"/>
          <p:nvPr/>
        </p:nvSpPr>
        <p:spPr>
          <a:xfrm>
            <a:off x="2545405" y="4513835"/>
            <a:ext cx="1572260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135%9=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2788" name="TextBox 23"/>
          <p:cNvSpPr txBox="1"/>
          <p:nvPr/>
        </p:nvSpPr>
        <p:spPr>
          <a:xfrm>
            <a:off x="6394817" y="3573502"/>
            <a:ext cx="629920" cy="581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45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2789" name="TextBox 25"/>
          <p:cNvSpPr txBox="1"/>
          <p:nvPr/>
        </p:nvSpPr>
        <p:spPr>
          <a:xfrm>
            <a:off x="6648350" y="1998743"/>
            <a:ext cx="361315" cy="48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2790" name="TextBox 26"/>
          <p:cNvSpPr txBox="1"/>
          <p:nvPr/>
        </p:nvSpPr>
        <p:spPr>
          <a:xfrm>
            <a:off x="6394817" y="4036526"/>
            <a:ext cx="629920" cy="581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45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32791" name="Straight Connector 27"/>
          <p:cNvCxnSpPr/>
          <p:nvPr/>
        </p:nvCxnSpPr>
        <p:spPr>
          <a:xfrm>
            <a:off x="5550899" y="4574540"/>
            <a:ext cx="189018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/>
      <p:bldP spid="32776" grpId="0"/>
      <p:bldP spid="32783" grpId="0"/>
      <p:bldP spid="32784" grpId="0"/>
      <p:bldP spid="32786" grpId="0"/>
      <p:bldP spid="32787" grpId="0"/>
      <p:bldP spid="32788" grpId="0"/>
      <p:bldP spid="32789" grpId="0"/>
      <p:bldP spid="327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 wrap="square" lIns="26784" tIns="26784" rIns="26784" bIns="26784" anchor="ctr">
            <a:normAutofit/>
          </a:bodyPr>
          <a:lstStyle/>
          <a:p>
            <a:pPr marL="342900" lvl="0" indent="-342900" algn="l"/>
            <a:r>
              <a:rPr lang="zh-CN" altLang="en-US" sz="3000" b="1" dirty="0">
                <a:latin typeface="华文楷体" panose="02010600040101010101" charset="-122"/>
                <a:ea typeface="华文楷体" panose="02010600040101010101" charset="-122"/>
              </a:rPr>
              <a:t>JavaScript运算符</a:t>
            </a:r>
            <a:endParaRPr lang="zh-CN" altLang="en-US" sz="30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18" name="TextBox 3"/>
          <p:cNvSpPr txBox="1"/>
          <p:nvPr/>
        </p:nvSpPr>
        <p:spPr>
          <a:xfrm>
            <a:off x="1313656" y="1145858"/>
            <a:ext cx="3046095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266700" lvl="0" indent="-266700" algn="l" eaLnBrk="1" fontAlgn="base" latinLnBrk="1" hangingPunct="1">
              <a:lnSpc>
                <a:spcPct val="150000"/>
              </a:lnSpc>
              <a:spcAft>
                <a:spcPts val="600"/>
              </a:spcAft>
              <a:buSzPct val="108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算术运算符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4820" name="TextBox 18"/>
          <p:cNvSpPr txBox="1"/>
          <p:nvPr/>
        </p:nvSpPr>
        <p:spPr>
          <a:xfrm>
            <a:off x="1820545" y="2047875"/>
            <a:ext cx="5502910" cy="22860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285750" lvl="0" indent="-285750" algn="l" eaLnBrk="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求模</a:t>
            </a:r>
            <a:endParaRPr lang="zh-CN" altLang="en-US" sz="16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box = 10 % 3;		//1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，余数为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	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indent="-266700" algn="l" eaLnBrk="0">
              <a:lnSpc>
                <a:spcPct val="150000"/>
              </a:lnSpc>
            </a:pP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eaLnBrk="0"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26784" tIns="26784" rIns="26784" bIns="26784" anchor="ctr">
            <a:normAutofit/>
          </a:bodyPr>
          <a:lstStyle/>
          <a:p>
            <a:pPr marL="342900" lvl="0" indent="-342900" algn="l" eaLnBrk="1" hangingPunct="1"/>
            <a:r>
              <a:rPr lang="zh-CN" altLang="en-US" sz="3000" b="1" dirty="0">
                <a:latin typeface="华文楷体" panose="02010600040101010101" charset="-122"/>
                <a:ea typeface="华文楷体" panose="02010600040101010101" charset="-122"/>
              </a:rPr>
              <a:t>JavaScript运算符</a:t>
            </a:r>
            <a:endParaRPr lang="zh-CN" altLang="en-US" sz="30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795" name="TextBox 3"/>
          <p:cNvSpPr txBox="1"/>
          <p:nvPr/>
        </p:nvSpPr>
        <p:spPr>
          <a:xfrm>
            <a:off x="1439622" y="1319127"/>
            <a:ext cx="6265709" cy="548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marL="266700" lvl="0" indent="-2667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算术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操作符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3796" name="TextBox 3"/>
          <p:cNvSpPr txBox="1"/>
          <p:nvPr/>
        </p:nvSpPr>
        <p:spPr>
          <a:xfrm>
            <a:off x="1570681" y="2477454"/>
            <a:ext cx="2707429" cy="1708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练习：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33 3+ 459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spcBef>
                <a:spcPct val="0"/>
              </a:spcBef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     4 + 2</a:t>
            </a:r>
            <a:r>
              <a:rPr lang="en-US" altLang="zh-CN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3</a:t>
            </a:r>
            <a:endParaRPr lang="zh-CN" altLang="en-US" baseline="30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123728" y="3645024"/>
            <a:ext cx="14401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52660" y="3421308"/>
            <a:ext cx="1440160" cy="44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-177 % 33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26784" tIns="26784" rIns="26784" bIns="26784" anchor="ctr">
            <a:normAutofit/>
          </a:bodyPr>
          <a:lstStyle/>
          <a:p>
            <a:pPr marL="342900" lvl="0" indent="-342900" eaLnBrk="1" hangingPunct="1"/>
            <a:r>
              <a:rPr lang="zh-CN" altLang="en-US" sz="3000" b="1" dirty="0">
                <a:solidFill>
                  <a:srgbClr val="0070C0"/>
                </a:solidFill>
                <a:latin typeface="华文楷体" panose="02010600040101010101" charset="-122"/>
                <a:ea typeface="华文楷体" panose="02010600040101010101" charset="-122"/>
              </a:rPr>
              <a:t>JavaScript运算符</a:t>
            </a:r>
            <a:endParaRPr lang="zh-CN" altLang="en-US" sz="3000" b="1" dirty="0">
              <a:solidFill>
                <a:srgbClr val="0070C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1355" y="1187450"/>
            <a:ext cx="7851140" cy="3896360"/>
            <a:chOff x="1073" y="1870"/>
            <a:chExt cx="12364" cy="6136"/>
          </a:xfrm>
        </p:grpSpPr>
        <p:sp>
          <p:nvSpPr>
            <p:cNvPr id="35843" name="TextBox 3"/>
            <p:cNvSpPr txBox="1"/>
            <p:nvPr/>
          </p:nvSpPr>
          <p:spPr>
            <a:xfrm>
              <a:off x="1073" y="1870"/>
              <a:ext cx="9867" cy="10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marL="266700" lvl="0" indent="-26670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600"/>
                </a:spcAft>
                <a:buFont typeface="Wingdings" panose="05000000000000000000" pitchFamily="2" charset="2"/>
                <a:buChar char="l"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 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3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、关系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运算符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35844" name="TextBox 1"/>
            <p:cNvSpPr txBox="1"/>
            <p:nvPr/>
          </p:nvSpPr>
          <p:spPr>
            <a:xfrm>
              <a:off x="1861" y="3422"/>
              <a:ext cx="1008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大于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35845" name="TextBox 10"/>
            <p:cNvSpPr txBox="1"/>
            <p:nvPr/>
          </p:nvSpPr>
          <p:spPr>
            <a:xfrm>
              <a:off x="3571" y="3391"/>
              <a:ext cx="1008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小于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35846" name="TextBox 11"/>
            <p:cNvSpPr txBox="1"/>
            <p:nvPr/>
          </p:nvSpPr>
          <p:spPr>
            <a:xfrm>
              <a:off x="5272" y="3378"/>
              <a:ext cx="1008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等于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35847" name="TextBox 12"/>
            <p:cNvSpPr txBox="1"/>
            <p:nvPr/>
          </p:nvSpPr>
          <p:spPr>
            <a:xfrm>
              <a:off x="6987" y="3378"/>
              <a:ext cx="1728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小于等于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35848" name="TextBox 13"/>
            <p:cNvSpPr txBox="1"/>
            <p:nvPr/>
          </p:nvSpPr>
          <p:spPr>
            <a:xfrm>
              <a:off x="8901" y="3378"/>
              <a:ext cx="1728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大于等于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35849" name="TextBox 19"/>
            <p:cNvSpPr txBox="1"/>
            <p:nvPr/>
          </p:nvSpPr>
          <p:spPr>
            <a:xfrm>
              <a:off x="2087" y="4454"/>
              <a:ext cx="555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&gt;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35850" name="TextBox 20"/>
            <p:cNvSpPr txBox="1"/>
            <p:nvPr/>
          </p:nvSpPr>
          <p:spPr>
            <a:xfrm>
              <a:off x="3800" y="4454"/>
              <a:ext cx="555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&lt;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35851" name="TextBox 21"/>
            <p:cNvSpPr txBox="1"/>
            <p:nvPr/>
          </p:nvSpPr>
          <p:spPr>
            <a:xfrm>
              <a:off x="5569" y="4441"/>
              <a:ext cx="822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 algn="ctr">
                <a:spcBef>
                  <a:spcPct val="0"/>
                </a:spcBef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==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35852" name="TextBox 22"/>
            <p:cNvSpPr txBox="1"/>
            <p:nvPr/>
          </p:nvSpPr>
          <p:spPr>
            <a:xfrm>
              <a:off x="7444" y="4441"/>
              <a:ext cx="822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&lt;=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35853" name="TextBox 23"/>
            <p:cNvSpPr txBox="1"/>
            <p:nvPr/>
          </p:nvSpPr>
          <p:spPr>
            <a:xfrm>
              <a:off x="9178" y="4441"/>
              <a:ext cx="822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&gt;=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35854" name="TextBox 24"/>
            <p:cNvSpPr txBox="1"/>
            <p:nvPr/>
          </p:nvSpPr>
          <p:spPr>
            <a:xfrm>
              <a:off x="5435" y="5230"/>
              <a:ext cx="1089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 algn="ctr">
                <a:spcBef>
                  <a:spcPct val="0"/>
                </a:spcBef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===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35855" name="Rectangle 1"/>
            <p:cNvSpPr/>
            <p:nvPr/>
          </p:nvSpPr>
          <p:spPr>
            <a:xfrm>
              <a:off x="5182" y="4227"/>
              <a:ext cx="1805" cy="196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 eaLnBrk="1" hangingPunct="1">
                <a:spcBef>
                  <a:spcPct val="0"/>
                </a:spcBef>
                <a:buNone/>
              </a:pPr>
              <a:endParaRPr lang="zh-CN" altLang="en-US" sz="3150" dirty="0">
                <a:latin typeface="Gill Sans" charset="0"/>
                <a:sym typeface="Gill Sans" charset="0"/>
              </a:endParaRPr>
            </a:p>
          </p:txBody>
        </p:sp>
        <p:sp>
          <p:nvSpPr>
            <p:cNvPr id="35856" name="TextBox 10"/>
            <p:cNvSpPr txBox="1"/>
            <p:nvPr/>
          </p:nvSpPr>
          <p:spPr>
            <a:xfrm>
              <a:off x="1417" y="6988"/>
              <a:ext cx="120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等于（==）的情况下  不严谨 只要</a:t>
              </a:r>
              <a:r>
                <a:rPr lang="zh-CN" altLang="en-US" sz="1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值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相同就返回True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全等（===）的时候   严谨  需要</a:t>
              </a:r>
              <a:r>
                <a:rPr lang="zh-CN" altLang="en-US" sz="1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值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和</a:t>
              </a:r>
              <a:r>
                <a:rPr lang="zh-CN" altLang="en-US" sz="1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类型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都要匹配才能</a:t>
              </a: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返回</a:t>
              </a:r>
              <a:r>
                <a:rPr lang="en-US" altLang="zh-CN" sz="18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t</a:t>
              </a:r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rue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35858" name="TextBox 13"/>
            <p:cNvSpPr txBox="1"/>
            <p:nvPr/>
          </p:nvSpPr>
          <p:spPr>
            <a:xfrm>
              <a:off x="10940" y="3378"/>
              <a:ext cx="1368" cy="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不等于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sp>
          <p:nvSpPr>
            <p:cNvPr id="35859" name="TextBox 23"/>
            <p:cNvSpPr txBox="1"/>
            <p:nvPr/>
          </p:nvSpPr>
          <p:spPr>
            <a:xfrm>
              <a:off x="11211" y="4441"/>
              <a:ext cx="945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66700" lvl="0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08000"/>
                <a:buChar char="•"/>
                <a:defRPr sz="2100" b="0" i="0" u="none" kern="1200" baseline="0">
                  <a:solidFill>
                    <a:schemeClr val="tx1"/>
                  </a:solidFill>
                  <a:latin typeface="Hiragino Sans GB W3" charset="-122"/>
                  <a:ea typeface="MS PGothic" panose="020B0600070205080204" pitchFamily="2" charset="-128"/>
                  <a:sym typeface="Hiragino Sans GB W3" charset="-122"/>
                </a:defRPr>
              </a:lvl1pPr>
              <a:lvl2pPr marL="678180" lvl="1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54000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2pPr>
              <a:lvl3pPr marL="1123950" lvl="2" indent="-26670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Clr>
                  <a:srgbClr val="5BB5F4"/>
                </a:buClr>
                <a:buSzPct val="40000"/>
                <a:buFont typeface="Thonburi" charset="0"/>
                <a:buChar char="๏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3pPr>
              <a:lvl4pPr marL="1525905" lvl="3" indent="-401955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4pPr>
              <a:lvl5pPr marL="1838325" lvl="4" indent="-401320" algn="l" defTabSz="914400" eaLnBrk="0" fontAlgn="base" latinLnBrk="0" hangingPunct="0">
                <a:lnSpc>
                  <a:spcPct val="100000"/>
                </a:lnSpc>
                <a:spcBef>
                  <a:spcPts val="1690"/>
                </a:spcBef>
                <a:spcAft>
                  <a:spcPct val="0"/>
                </a:spcAft>
                <a:buSzPct val="171000"/>
                <a:buFont typeface="Hiragino Sans GB W3" charset="-122"/>
                <a:buChar char="•"/>
                <a:defRPr sz="21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Hiragino Sans GB W3" charset="-122"/>
                </a:defRPr>
              </a:lvl5pPr>
            </a:lstStyle>
            <a:p>
              <a:pPr lvl="0">
                <a:spcBef>
                  <a:spcPct val="0"/>
                </a:spcBef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！=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  <a:p>
              <a:pPr lvl="0">
                <a:spcBef>
                  <a:spcPct val="0"/>
                </a:spcBef>
                <a:buNone/>
              </a:pP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!==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5"/>
          <p:cNvCxnSpPr>
            <a:cxnSpLocks noChangeShapeType="1"/>
          </p:cNvCxnSpPr>
          <p:nvPr/>
        </p:nvCxnSpPr>
        <p:spPr bwMode="auto">
          <a:xfrm>
            <a:off x="3919538" y="614338"/>
            <a:ext cx="0" cy="4614862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文本框 16"/>
          <p:cNvSpPr txBox="1"/>
          <p:nvPr/>
        </p:nvSpPr>
        <p:spPr>
          <a:xfrm>
            <a:off x="4416425" y="1320775"/>
            <a:ext cx="1960880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第一讲：运算符</a:t>
            </a:r>
            <a:endParaRPr lang="zh-CN" altLang="en-US" sz="2000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文本框 17"/>
          <p:cNvSpPr txBox="1"/>
          <p:nvPr/>
        </p:nvSpPr>
        <p:spPr>
          <a:xfrm>
            <a:off x="4416425" y="2238350"/>
            <a:ext cx="2722880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第二讲：运算符优先级</a:t>
            </a:r>
            <a:endParaRPr lang="zh-CN" altLang="en-US" sz="2000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4416425" y="3155925"/>
            <a:ext cx="1960880" cy="7226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第三讲：</a:t>
            </a: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表达式</a:t>
            </a:r>
            <a:endParaRPr lang="zh-CN" altLang="en-US" sz="2000" kern="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文本框 19"/>
          <p:cNvSpPr txBox="1"/>
          <p:nvPr/>
        </p:nvSpPr>
        <p:spPr>
          <a:xfrm>
            <a:off x="4416425" y="4073500"/>
            <a:ext cx="2722880" cy="417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</a:rPr>
              <a:t>第四讲：</a:t>
            </a:r>
            <a:r>
              <a:rPr lang="zh-CN" altLang="en-US" sz="2000" kern="0" dirty="0" smtClean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数据类型转换</a:t>
            </a:r>
            <a:endParaRPr lang="zh-CN" altLang="en-US" sz="2000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641725" y="119695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1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641725" y="211452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2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641725" y="3032100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3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641725" y="3949675"/>
            <a:ext cx="560388" cy="6492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Times New Roman" panose="02020603050405020304"/>
                <a:ea typeface="幼圆" panose="02010509060101010101" pitchFamily="49" charset="-122"/>
              </a:rPr>
              <a:t>4</a:t>
            </a:r>
            <a:endParaRPr lang="zh-CN" altLang="en-US" sz="3200" kern="0" dirty="0">
              <a:solidFill>
                <a:srgbClr val="FFFFFF"/>
              </a:solidFill>
              <a:latin typeface="Times New Roman" panose="02020603050405020304"/>
              <a:ea typeface="幼圆" panose="02010509060101010101" pitchFamily="49" charset="-122"/>
            </a:endParaRPr>
          </a:p>
        </p:txBody>
      </p:sp>
      <p:sp>
        <p:nvSpPr>
          <p:cNvPr id="14" name="文本框 20"/>
          <p:cNvSpPr txBox="1"/>
          <p:nvPr/>
        </p:nvSpPr>
        <p:spPr>
          <a:xfrm>
            <a:off x="1978025" y="2522513"/>
            <a:ext cx="1339850" cy="785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500" b="1" kern="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文本框 20"/>
          <p:cNvSpPr txBox="1"/>
          <p:nvPr/>
        </p:nvSpPr>
        <p:spPr>
          <a:xfrm>
            <a:off x="598170" y="353353"/>
            <a:ext cx="2468880" cy="825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rgbClr val="0070C0"/>
                </a:solidFill>
                <a:latin typeface="+mj-ea"/>
                <a:ea typeface="+mj-ea"/>
              </a:rPr>
              <a:t>今天内容</a:t>
            </a:r>
            <a:endParaRPr lang="zh-CN" altLang="en-US" sz="4500" b="1" kern="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关系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098" y="1450082"/>
            <a:ext cx="4584949" cy="4355182"/>
          </a:xfrm>
        </p:spPr>
        <p:txBody>
          <a:bodyPr>
            <a:noAutofit/>
          </a:bodyPr>
          <a:lstStyle/>
          <a:p>
            <a:pPr lvl="1" algn="l" fontAlgn="auto">
              <a:lnSpc>
                <a:spcPct val="150000"/>
              </a:lnSpc>
            </a:pPr>
            <a:r>
              <a:rPr lang="zh-CN" altLang="en-US" dirty="0" smtClean="0"/>
              <a:t>练习：</a:t>
            </a:r>
            <a:endParaRPr lang="en-US" altLang="zh-CN" dirty="0" smtClean="0"/>
          </a:p>
          <a:p>
            <a:pPr lvl="1" algn="l" fontAlgn="auto">
              <a:lnSpc>
                <a:spcPct val="150000"/>
              </a:lnSpc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	box </a:t>
            </a:r>
            <a:r>
              <a:rPr lang="en-US" altLang="zh-CN" dirty="0"/>
              <a:t>= 2 == 2;	</a:t>
            </a:r>
            <a:r>
              <a:rPr lang="en-US" altLang="zh-CN" dirty="0" smtClean="0"/>
              <a:t>      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1" algn="l" fontAlgn="auto">
              <a:lnSpc>
                <a:spcPct val="150000"/>
              </a:lnSpc>
            </a:pPr>
            <a:r>
              <a:rPr lang="en-US" altLang="zh-CN" dirty="0" smtClean="0"/>
              <a:t>var 	box </a:t>
            </a:r>
            <a:r>
              <a:rPr lang="en-US" altLang="zh-CN" dirty="0"/>
              <a:t>= '2' == 2;		</a:t>
            </a:r>
            <a:endParaRPr lang="en-US" altLang="zh-CN" dirty="0" smtClean="0"/>
          </a:p>
          <a:p>
            <a:pPr lvl="1" algn="l" fontAlgn="auto">
              <a:lnSpc>
                <a:spcPct val="150000"/>
              </a:lnSpc>
            </a:pPr>
            <a:r>
              <a:rPr lang="en-US" altLang="zh-CN" dirty="0" smtClean="0"/>
              <a:t>var 	box </a:t>
            </a:r>
            <a:r>
              <a:rPr lang="en-US" altLang="zh-CN" dirty="0"/>
              <a:t>= '2' === 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lvl="1" algn="l" fontAlgn="auto">
              <a:lnSpc>
                <a:spcPct val="150000"/>
              </a:lnSpc>
            </a:pPr>
            <a:r>
              <a:rPr lang="en-US" altLang="zh-CN" dirty="0" smtClean="0"/>
              <a:t>var    box=2&gt;=1</a:t>
            </a:r>
            <a:endParaRPr lang="en-US" altLang="zh-CN" dirty="0" smtClean="0"/>
          </a:p>
          <a:p>
            <a:pPr lvl="1" algn="l" fontAlgn="auto">
              <a:lnSpc>
                <a:spcPct val="150000"/>
              </a:lnSpc>
            </a:pPr>
            <a:r>
              <a:rPr lang="en-US" altLang="zh-CN" dirty="0" smtClean="0"/>
              <a:t>var    box=2&lt;=1</a:t>
            </a:r>
            <a:endParaRPr lang="en-US" altLang="zh-CN" dirty="0" smtClean="0"/>
          </a:p>
          <a:p>
            <a:pPr lvl="1" algn="l" fontAlgn="auto">
              <a:lnSpc>
                <a:spcPct val="150000"/>
              </a:lnSpc>
            </a:pPr>
            <a:r>
              <a:rPr lang="en-US" altLang="zh-CN" dirty="0" smtClean="0"/>
              <a:t>var    box=2!='2'</a:t>
            </a:r>
            <a:endParaRPr lang="en-US" altLang="zh-CN" dirty="0" smtClean="0"/>
          </a:p>
          <a:p>
            <a:pPr lvl="1" algn="l" fontAlgn="auto">
              <a:lnSpc>
                <a:spcPct val="150000"/>
              </a:lnSpc>
            </a:pPr>
            <a:r>
              <a:rPr lang="en-US" altLang="zh-CN" dirty="0" smtClean="0"/>
              <a:t>var    box=2!=='2'</a:t>
            </a:r>
            <a:endParaRPr lang="en-US" altLang="zh-CN" dirty="0" smtClean="0"/>
          </a:p>
          <a:p>
            <a:pPr lvl="1" algn="l" fontAlgn="auto"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/>
          </p:nvPr>
        </p:nvSpPr>
        <p:spPr/>
        <p:txBody>
          <a:bodyPr wrap="square" lIns="26784" tIns="26784" rIns="26784" bIns="26784" anchor="ctr">
            <a:normAutofit/>
          </a:bodyPr>
          <a:lstStyle/>
          <a:p>
            <a:pPr marL="342900" lvl="0" indent="-342900" algn="l"/>
            <a:r>
              <a:rPr lang="zh-CN" altLang="en-US" sz="3000" b="1" dirty="0">
                <a:latin typeface="华文楷体" panose="02010600040101010101" charset="-122"/>
                <a:ea typeface="华文楷体" panose="02010600040101010101" charset="-122"/>
              </a:rPr>
              <a:t>JavaScript运算符</a:t>
            </a:r>
            <a:endParaRPr lang="zh-CN" altLang="en-US" sz="30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4034" name="TextBox 3"/>
          <p:cNvSpPr txBox="1"/>
          <p:nvPr/>
        </p:nvSpPr>
        <p:spPr>
          <a:xfrm>
            <a:off x="1043608" y="1544394"/>
            <a:ext cx="6265710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marL="266700" lvl="0" indent="-266700" algn="l" eaLnBrk="1" fontAlgn="base" latinLnBrk="1" hangingPunct="1">
              <a:lnSpc>
                <a:spcPct val="150000"/>
              </a:lnSpc>
              <a:spcAft>
                <a:spcPts val="600"/>
              </a:spcAft>
              <a:buSzPct val="108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、逻辑运算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2708920"/>
            <a:ext cx="69847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逻辑运算</a:t>
            </a:r>
            <a:r>
              <a:rPr lang="zh-CN" altLang="en-US" dirty="0"/>
              <a:t>符通常用于布尔值的操作，一般和关系运算符配合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有</a:t>
            </a:r>
            <a:r>
              <a:rPr lang="zh-CN" altLang="en-US" dirty="0"/>
              <a:t>三个逻辑运算符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逻辑与</a:t>
            </a:r>
            <a:r>
              <a:rPr lang="en-US" altLang="zh-CN" sz="2400" b="1" dirty="0"/>
              <a:t>(AND</a:t>
            </a:r>
            <a:r>
              <a:rPr lang="en-US" altLang="zh-CN" sz="2400" b="1" dirty="0" smtClean="0"/>
              <a:t>)&amp;&amp;</a:t>
            </a:r>
            <a:r>
              <a:rPr lang="zh-CN" altLang="en-US" sz="2400" b="1" dirty="0" smtClean="0"/>
              <a:t>、</a:t>
            </a:r>
            <a:r>
              <a:rPr lang="zh-CN" altLang="en-US" sz="2400" b="1" dirty="0"/>
              <a:t>逻辑或</a:t>
            </a:r>
            <a:r>
              <a:rPr lang="en-US" altLang="zh-CN" sz="2400" b="1" dirty="0"/>
              <a:t>(OR</a:t>
            </a:r>
            <a:r>
              <a:rPr lang="en-US" altLang="zh-CN" sz="2400" b="1" dirty="0" smtClean="0"/>
              <a:t>)||</a:t>
            </a:r>
            <a:r>
              <a:rPr lang="zh-CN" altLang="en-US" sz="2400" b="1" dirty="0" smtClean="0"/>
              <a:t>、</a:t>
            </a:r>
            <a:r>
              <a:rPr lang="zh-CN" altLang="en-US" sz="2400" b="1" dirty="0"/>
              <a:t>逻辑非</a:t>
            </a:r>
            <a:r>
              <a:rPr lang="en-US" altLang="zh-CN" sz="2400" b="1" dirty="0"/>
              <a:t>(NOT</a:t>
            </a:r>
            <a:r>
              <a:rPr lang="en-US" altLang="zh-CN" sz="2400" b="1" dirty="0" smtClean="0"/>
              <a:t>)!</a:t>
            </a:r>
            <a:endParaRPr lang="zh-CN" altLang="en-US" sz="2400" b="1" dirty="0" smtClean="0"/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/>
        <p:txBody>
          <a:bodyPr wrap="square" lIns="26784" tIns="26784" rIns="26784" bIns="26784" anchor="ctr">
            <a:normAutofit/>
          </a:bodyPr>
          <a:lstStyle/>
          <a:p>
            <a:pPr marL="342900" lvl="0" indent="-342900" algn="l"/>
            <a:r>
              <a:rPr lang="zh-CN" altLang="en-US" sz="3000" b="1" dirty="0">
                <a:latin typeface="华文楷体" panose="02010600040101010101" charset="-122"/>
                <a:ea typeface="华文楷体" panose="02010600040101010101" charset="-122"/>
              </a:rPr>
              <a:t>JavaScript运算符</a:t>
            </a:r>
            <a:endParaRPr lang="zh-CN" altLang="en-US" sz="30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5058" name="TextBox 3"/>
          <p:cNvSpPr txBox="1"/>
          <p:nvPr/>
        </p:nvSpPr>
        <p:spPr>
          <a:xfrm>
            <a:off x="971600" y="1208484"/>
            <a:ext cx="6265710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marL="266700" lvl="0" indent="-266700" algn="l" eaLnBrk="1" fontAlgn="base" latinLnBrk="1" hangingPunct="1">
              <a:lnSpc>
                <a:spcPct val="150000"/>
              </a:lnSpc>
              <a:spcAft>
                <a:spcPts val="600"/>
              </a:spcAft>
              <a:buSzPct val="108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逻辑运算符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6393" y="1848564"/>
            <a:ext cx="7074254" cy="110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逻辑与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(AND)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：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&amp;&amp;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0" algn="l"/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var   a = 5;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lang="en-US" altLang="zh-CN" sz="1480" dirty="0" smtClean="0"/>
              <a:t>Console.log(a   &gt;  4  &amp;&amp;   a &lt;  10)</a:t>
            </a:r>
            <a:r>
              <a:rPr lang="en-US" altLang="zh-CN" sz="1480" dirty="0"/>
              <a:t>	//true</a:t>
            </a:r>
            <a:r>
              <a:rPr lang="zh-CN" altLang="en-US" sz="1480" dirty="0"/>
              <a:t>，两边都为</a:t>
            </a:r>
            <a:r>
              <a:rPr lang="en-US" altLang="zh-CN" sz="1480" dirty="0"/>
              <a:t>true</a:t>
            </a:r>
            <a:r>
              <a:rPr lang="zh-CN" altLang="en-US" sz="1480" dirty="0"/>
              <a:t>，返回</a:t>
            </a:r>
            <a:r>
              <a:rPr lang="en-US" altLang="zh-CN" sz="1480" dirty="0" smtClean="0"/>
              <a:t>true</a:t>
            </a:r>
            <a:endParaRPr lang="en-US" altLang="zh-CN" sz="1480" dirty="0" smtClean="0"/>
          </a:p>
          <a:p>
            <a:pPr algn="l"/>
            <a:r>
              <a:rPr lang="zh-CN" altLang="en-US" sz="1480" dirty="0"/>
              <a:t>两</a:t>
            </a:r>
            <a:r>
              <a:rPr lang="zh-CN" altLang="en-US" sz="1480" dirty="0" smtClean="0"/>
              <a:t>个都为真，结果才为真</a:t>
            </a:r>
            <a:endParaRPr lang="en-US" altLang="zh-CN" sz="148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4" y="2995889"/>
            <a:ext cx="6012617" cy="224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30260" y="5445224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FF0000"/>
                </a:solidFill>
              </a:rPr>
              <a:t>逻辑与运算符属于短路操作，顾名思义，如果第一个操作数返回是</a:t>
            </a:r>
            <a:r>
              <a:rPr lang="en-US" altLang="zh-CN" sz="2000" b="1" dirty="0">
                <a:solidFill>
                  <a:srgbClr val="FF0000"/>
                </a:solidFill>
              </a:rPr>
              <a:t>false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2000" b="1" dirty="0" smtClean="0">
                <a:solidFill>
                  <a:srgbClr val="FF0000"/>
                </a:solidFill>
              </a:rPr>
              <a:t>第二</a:t>
            </a:r>
            <a:r>
              <a:rPr lang="zh-CN" altLang="en-US" sz="2000" b="1" dirty="0">
                <a:solidFill>
                  <a:srgbClr val="FF0000"/>
                </a:solidFill>
              </a:rPr>
              <a:t>个数不管是</a:t>
            </a:r>
            <a:r>
              <a:rPr lang="en-US" altLang="zh-CN" sz="2000" b="1" dirty="0">
                <a:solidFill>
                  <a:srgbClr val="FF0000"/>
                </a:solidFill>
              </a:rPr>
              <a:t>true</a:t>
            </a:r>
            <a:r>
              <a:rPr lang="zh-CN" altLang="en-US" sz="2000" b="1" dirty="0">
                <a:solidFill>
                  <a:srgbClr val="FF0000"/>
                </a:solidFill>
              </a:rPr>
              <a:t>还是</a:t>
            </a:r>
            <a:r>
              <a:rPr lang="en-US" altLang="zh-CN" sz="2000" b="1" dirty="0">
                <a:solidFill>
                  <a:srgbClr val="FF0000"/>
                </a:solidFill>
              </a:rPr>
              <a:t>false</a:t>
            </a:r>
            <a:r>
              <a:rPr lang="zh-CN" altLang="en-US" sz="2000" b="1" dirty="0">
                <a:solidFill>
                  <a:srgbClr val="FF0000"/>
                </a:solidFill>
              </a:rPr>
              <a:t>都返回的</a:t>
            </a:r>
            <a:r>
              <a:rPr lang="en-US" altLang="zh-CN" sz="2000" b="1" dirty="0">
                <a:solidFill>
                  <a:srgbClr val="FF0000"/>
                </a:solidFill>
              </a:rPr>
              <a:t>false</a:t>
            </a:r>
            <a:r>
              <a:rPr lang="zh-CN" altLang="en-US" sz="2000" b="1" dirty="0">
                <a:solidFill>
                  <a:srgbClr val="FF0000"/>
                </a:solidFill>
              </a:rPr>
              <a:t>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/>
        <p:txBody>
          <a:bodyPr wrap="square" lIns="26784" tIns="26784" rIns="26784" bIns="26784" anchor="ctr">
            <a:normAutofit fontScale="90000"/>
          </a:bodyPr>
          <a:lstStyle/>
          <a:p>
            <a:pPr lvl="0" algn="l"/>
            <a:br>
              <a:rPr lang="en-US" altLang="zh-CN" sz="3600" b="1" dirty="0"/>
            </a:br>
            <a:r>
              <a:rPr lang="zh-CN" altLang="en-US" sz="30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JavaScript运算符</a:t>
            </a:r>
            <a:br>
              <a:rPr lang="en-US" altLang="zh-CN" sz="3600" b="1" dirty="0"/>
            </a:br>
            <a:endParaRPr lang="en-US" altLang="zh-CN" sz="3600" b="1" dirty="0"/>
          </a:p>
        </p:txBody>
      </p:sp>
      <p:sp>
        <p:nvSpPr>
          <p:cNvPr id="45058" name="TextBox 3"/>
          <p:cNvSpPr txBox="1"/>
          <p:nvPr/>
        </p:nvSpPr>
        <p:spPr>
          <a:xfrm>
            <a:off x="827584" y="980728"/>
            <a:ext cx="6265710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marL="266700" lvl="0" indent="-266700" algn="l" eaLnBrk="1" fontAlgn="base" latinLnBrk="1" hangingPunct="1">
              <a:lnSpc>
                <a:spcPct val="150000"/>
              </a:lnSpc>
              <a:spcAft>
                <a:spcPts val="600"/>
              </a:spcAft>
              <a:buSzPct val="108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逻辑运算符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0700" y="1671361"/>
            <a:ext cx="6898581" cy="1071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zh-CN" altLang="en-US" b="1" dirty="0"/>
              <a:t>逻辑或</a:t>
            </a:r>
            <a:r>
              <a:rPr lang="en-US" altLang="zh-CN" b="1" dirty="0"/>
              <a:t>(OR)</a:t>
            </a:r>
            <a:r>
              <a:rPr lang="zh-CN" altLang="en-US" b="1" dirty="0"/>
              <a:t>：</a:t>
            </a:r>
            <a:r>
              <a:rPr lang="en-US" altLang="zh-CN" b="1" dirty="0"/>
              <a:t>||</a:t>
            </a:r>
            <a:endParaRPr lang="en-US" altLang="zh-CN" b="1" dirty="0"/>
          </a:p>
          <a:p>
            <a:pPr lvl="0"/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var   a = 5;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1480" dirty="0"/>
              <a:t>Console.log(a   &gt;  4  </a:t>
            </a:r>
            <a:r>
              <a:rPr lang="en-US" altLang="zh-CN" sz="1480" dirty="0" smtClean="0"/>
              <a:t>||     </a:t>
            </a:r>
            <a:r>
              <a:rPr lang="en-US" altLang="zh-CN" sz="1480" dirty="0"/>
              <a:t>a </a:t>
            </a:r>
            <a:r>
              <a:rPr lang="en-US" altLang="zh-CN" sz="1480" dirty="0" smtClean="0"/>
              <a:t>  &gt;   </a:t>
            </a:r>
            <a:r>
              <a:rPr lang="en-US" altLang="zh-CN" sz="1480" dirty="0"/>
              <a:t>10) //true</a:t>
            </a:r>
            <a:r>
              <a:rPr lang="zh-CN" altLang="en-US" sz="1480" dirty="0"/>
              <a:t>，两边只要有一边是</a:t>
            </a:r>
            <a:r>
              <a:rPr lang="en-US" altLang="zh-CN" sz="1480" dirty="0"/>
              <a:t>true</a:t>
            </a:r>
            <a:r>
              <a:rPr lang="zh-CN" altLang="en-US" sz="1480" dirty="0"/>
              <a:t>，返回</a:t>
            </a:r>
            <a:r>
              <a:rPr lang="en-US" altLang="zh-CN" sz="1480" dirty="0" smtClean="0"/>
              <a:t>true</a:t>
            </a:r>
            <a:endParaRPr lang="en-US" altLang="zh-CN" sz="1480" dirty="0" smtClean="0"/>
          </a:p>
          <a:p>
            <a:pPr algn="l"/>
            <a:r>
              <a:rPr lang="zh-CN" altLang="en-US" sz="1480" dirty="0" smtClean="0"/>
              <a:t>前后有一个为真就为真</a:t>
            </a:r>
            <a:endParaRPr lang="en-US" altLang="zh-CN" sz="148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120" y="2845483"/>
            <a:ext cx="5886642" cy="2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18352" y="5301208"/>
            <a:ext cx="73448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FF0000"/>
                </a:solidFill>
              </a:rPr>
              <a:t>和逻辑与运算符相似，逻辑或运算符也是短路操作。当第一操作数的求值结果为</a:t>
            </a:r>
            <a:r>
              <a:rPr lang="en-US" altLang="zh-CN" sz="2000" b="1" dirty="0">
                <a:solidFill>
                  <a:srgbClr val="FF0000"/>
                </a:solidFill>
              </a:rPr>
              <a:t>true</a:t>
            </a:r>
            <a:r>
              <a:rPr lang="zh-CN" altLang="en-US" sz="2000" b="1" dirty="0">
                <a:solidFill>
                  <a:srgbClr val="FF0000"/>
                </a:solidFill>
              </a:rPr>
              <a:t>，就不会对第二个操作数求值了。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练习：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93676" y="3186708"/>
            <a:ext cx="6912768" cy="173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闰年判断方法：</a:t>
            </a:r>
            <a:r>
              <a:rPr lang="zh-CN" altLang="en-US" sz="1600" dirty="0"/>
              <a:t> </a:t>
            </a:r>
            <a:endParaRPr lang="zh-CN" altLang="en-US" sz="1600" dirty="0" smtClean="0"/>
          </a:p>
          <a:p>
            <a:r>
              <a:rPr lang="en-US" altLang="zh-CN" sz="2000" dirty="0" smtClean="0"/>
              <a:t>1</a:t>
            </a:r>
            <a:r>
              <a:rPr lang="en-US" altLang="zh-CN" sz="2000" dirty="0"/>
              <a:t>.</a:t>
            </a:r>
            <a:r>
              <a:rPr lang="zh-CN" altLang="en-US" sz="2000" dirty="0"/>
              <a:t>能被</a:t>
            </a:r>
            <a:r>
              <a:rPr lang="en-US" altLang="zh-CN" sz="2000" dirty="0"/>
              <a:t>400</a:t>
            </a:r>
            <a:r>
              <a:rPr lang="zh-CN" altLang="en-US" sz="2000" dirty="0"/>
              <a:t>整除的年份；    </a:t>
            </a:r>
            <a:endParaRPr lang="zh-CN" altLang="en-US" sz="2400" dirty="0" smtClean="0"/>
          </a:p>
          <a:p>
            <a:r>
              <a:rPr lang="en-US" altLang="zh-CN" sz="2000" dirty="0" smtClean="0"/>
              <a:t>2</a:t>
            </a:r>
            <a:r>
              <a:rPr lang="en-US" altLang="zh-CN" sz="2000" dirty="0"/>
              <a:t>.</a:t>
            </a:r>
            <a:r>
              <a:rPr lang="zh-CN" altLang="en-US" sz="2000" dirty="0"/>
              <a:t>能被</a:t>
            </a:r>
            <a:r>
              <a:rPr lang="en-US" altLang="zh-CN" sz="2000" dirty="0"/>
              <a:t>4</a:t>
            </a:r>
            <a:r>
              <a:rPr lang="zh-CN" altLang="en-US" sz="2000" dirty="0"/>
              <a:t>整除但同时不能被</a:t>
            </a:r>
            <a:r>
              <a:rPr lang="en-US" altLang="zh-CN" sz="2000" dirty="0"/>
              <a:t>100</a:t>
            </a:r>
            <a:r>
              <a:rPr lang="zh-CN" altLang="en-US" sz="2000" dirty="0"/>
              <a:t>整除的年份。 </a:t>
            </a:r>
            <a:r>
              <a:rPr lang="zh-CN" altLang="en-US" sz="2000" dirty="0" smtClean="0"/>
              <a:t>  </a:t>
            </a:r>
            <a:r>
              <a:rPr lang="zh-CN" altLang="en-US" sz="2000" dirty="0"/>
              <a:t>  </a:t>
            </a:r>
            <a:endParaRPr lang="zh-CN" altLang="en-US" sz="2400" dirty="0" smtClean="0"/>
          </a:p>
          <a:p>
            <a:endParaRPr lang="zh-CN" altLang="en-US" sz="2800" dirty="0" smtClean="0"/>
          </a:p>
          <a:p>
            <a:r>
              <a:rPr lang="zh-CN" altLang="en-US" sz="2000" dirty="0" smtClean="0"/>
              <a:t>满足</a:t>
            </a:r>
            <a:r>
              <a:rPr lang="zh-CN" altLang="en-US" sz="2000" dirty="0"/>
              <a:t>上述两个条件之一的即为闰年。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420" y="877570"/>
            <a:ext cx="3418840" cy="2047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2000">
        <p14:vortex dir="r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/>
        <p:txBody>
          <a:bodyPr wrap="square" lIns="26784" tIns="26784" rIns="26784" bIns="26784" anchor="ctr">
            <a:normAutofit/>
          </a:bodyPr>
          <a:lstStyle/>
          <a:p>
            <a:pPr marL="342900" lvl="0" indent="-342900" algn="l"/>
            <a:r>
              <a:rPr lang="zh-CN" altLang="en-US" sz="3000" b="1" dirty="0">
                <a:latin typeface="华文楷体" panose="02010600040101010101" charset="-122"/>
                <a:ea typeface="华文楷体" panose="02010600040101010101" charset="-122"/>
              </a:rPr>
              <a:t>JavaScript运算符</a:t>
            </a:r>
            <a:endParaRPr lang="zh-CN" altLang="en-US" sz="30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5058" name="TextBox 3"/>
          <p:cNvSpPr txBox="1"/>
          <p:nvPr/>
        </p:nvSpPr>
        <p:spPr>
          <a:xfrm>
            <a:off x="971600" y="1040071"/>
            <a:ext cx="6265710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marL="266700" lvl="0" indent="-266700" algn="l" eaLnBrk="1" fontAlgn="base" latinLnBrk="1" hangingPunct="1">
              <a:lnSpc>
                <a:spcPct val="150000"/>
              </a:lnSpc>
              <a:spcAft>
                <a:spcPts val="600"/>
              </a:spcAft>
              <a:buSzPct val="108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逻辑非运算符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2590" y="1931075"/>
            <a:ext cx="7529849" cy="2225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/>
              <a:t>逻辑非运算符</a:t>
            </a:r>
            <a:r>
              <a:rPr lang="zh-CN" altLang="en-US" sz="2000" dirty="0"/>
              <a:t>可以用于任何值。无论这个值是什么数据类型，这个运算符都会返回一个布尔值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l"/>
            <a:endParaRPr lang="en-US" altLang="zh-CN" sz="2000" dirty="0"/>
          </a:p>
          <a:p>
            <a:pPr algn="l"/>
            <a:endParaRPr lang="en-US" altLang="zh-CN" sz="2000" dirty="0" smtClean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var box = !(5 &gt; 4);			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pPr lvl="0" algn="l"/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26784" tIns="26784" rIns="26784" bIns="26784" anchor="ctr">
            <a:normAutofit/>
          </a:bodyPr>
          <a:lstStyle/>
          <a:p>
            <a:pPr marL="342900" lvl="0" indent="-342900" eaLnBrk="1" hangingPunct="1"/>
            <a:r>
              <a:rPr lang="zh-CN" altLang="en-US" sz="3000" b="1" dirty="0">
                <a:solidFill>
                  <a:srgbClr val="0070C0"/>
                </a:solidFill>
                <a:latin typeface="华文楷体" panose="02010600040101010101" charset="-122"/>
                <a:ea typeface="华文楷体" panose="02010600040101010101" charset="-122"/>
              </a:rPr>
              <a:t>JavaScript运算符</a:t>
            </a:r>
            <a:endParaRPr lang="zh-CN" altLang="en-US" sz="3000" b="1" dirty="0">
              <a:solidFill>
                <a:srgbClr val="0070C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699" name="TextBox 3"/>
          <p:cNvSpPr txBox="1"/>
          <p:nvPr/>
        </p:nvSpPr>
        <p:spPr>
          <a:xfrm>
            <a:off x="827584" y="1279525"/>
            <a:ext cx="3083560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marL="266700" lvl="0" indent="-2667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5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赋值操作符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9700" name="TextBox 1"/>
          <p:cNvSpPr txBox="1"/>
          <p:nvPr/>
        </p:nvSpPr>
        <p:spPr>
          <a:xfrm>
            <a:off x="1259632" y="2060848"/>
            <a:ext cx="762635" cy="10706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=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1043608" y="3298807"/>
            <a:ext cx="7632848" cy="10156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266700" lvl="0" indent="-266700" algn="l" eaLnBrk="0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赋值运算符用等于号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(=)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表示，就是把右边的值赋给左边的变量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/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box = 100;		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把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100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赋值给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box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变量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26784" tIns="26784" rIns="26784" bIns="26784" anchor="ctr">
            <a:normAutofit/>
          </a:bodyPr>
          <a:lstStyle/>
          <a:p>
            <a:pPr marL="342900" lvl="0" indent="-342900" algn="l" eaLnBrk="1" hangingPunct="1"/>
            <a:r>
              <a:rPr lang="zh-CN" altLang="en-US" sz="3000" b="1" dirty="0">
                <a:latin typeface="华文楷体" panose="02010600040101010101" charset="-122"/>
                <a:ea typeface="华文楷体" panose="02010600040101010101" charset="-122"/>
              </a:rPr>
              <a:t>JavaScript运算符</a:t>
            </a:r>
            <a:endParaRPr lang="zh-CN" altLang="en-US" sz="30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19" name="TextBox 3"/>
          <p:cNvSpPr txBox="1"/>
          <p:nvPr/>
        </p:nvSpPr>
        <p:spPr>
          <a:xfrm>
            <a:off x="395536" y="1083629"/>
            <a:ext cx="2559133" cy="49962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eaLnBrk="1" latin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复杂的赋值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运算符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1560" y="1700808"/>
            <a:ext cx="74168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复合赋值运算符通过</a:t>
            </a:r>
            <a:r>
              <a:rPr lang="en-US" altLang="zh-CN" dirty="0"/>
              <a:t>x=</a:t>
            </a:r>
            <a:r>
              <a:rPr lang="zh-CN" altLang="en-US" dirty="0"/>
              <a:t>的形式表示，</a:t>
            </a:r>
            <a:r>
              <a:rPr lang="en-US" altLang="zh-CN" dirty="0"/>
              <a:t>x</a:t>
            </a:r>
            <a:r>
              <a:rPr lang="zh-CN" altLang="en-US" dirty="0"/>
              <a:t>表示</a:t>
            </a:r>
            <a:r>
              <a:rPr lang="zh-CN" altLang="en-US" dirty="0">
                <a:solidFill>
                  <a:srgbClr val="FF0000"/>
                </a:solidFill>
              </a:rPr>
              <a:t>算术运算</a:t>
            </a:r>
            <a:r>
              <a:rPr lang="zh-CN" altLang="en-US" dirty="0" smtClean="0">
                <a:solidFill>
                  <a:srgbClr val="FF0000"/>
                </a:solidFill>
              </a:rPr>
              <a:t>符</a:t>
            </a:r>
            <a:r>
              <a:rPr lang="zh-CN" altLang="en-US" dirty="0" smtClean="0"/>
              <a:t>及位运算符。  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+=   -=  *=   /=  %=</a:t>
            </a:r>
            <a:endParaRPr lang="en-US" altLang="zh-CN" dirty="0" smtClean="0"/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var box = 100</a:t>
            </a:r>
            <a:r>
              <a:rPr lang="en-US" altLang="zh-CN" dirty="0" smtClean="0"/>
              <a:t>;</a:t>
            </a:r>
            <a:r>
              <a:rPr lang="zh-CN" altLang="en-US" dirty="0"/>
              <a:t>				</a:t>
            </a:r>
            <a:endParaRPr lang="zh-CN" altLang="en-US" dirty="0"/>
          </a:p>
          <a:p>
            <a:pPr algn="l"/>
            <a:r>
              <a:rPr lang="en-US" altLang="zh-CN" dirty="0"/>
              <a:t>box += </a:t>
            </a:r>
            <a:r>
              <a:rPr lang="en-US" altLang="zh-CN" dirty="0" smtClean="0"/>
              <a:t>100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除了这种</a:t>
            </a:r>
            <a:r>
              <a:rPr lang="en-US" altLang="zh-CN" dirty="0"/>
              <a:t>+=</a:t>
            </a:r>
            <a:r>
              <a:rPr lang="zh-CN" altLang="en-US" dirty="0"/>
              <a:t>加</a:t>
            </a:r>
            <a:r>
              <a:rPr lang="en-US" altLang="zh-CN" dirty="0"/>
              <a:t>/</a:t>
            </a:r>
            <a:r>
              <a:rPr lang="zh-CN" altLang="en-US" dirty="0"/>
              <a:t>赋运算符，还有其他的几种如下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加</a:t>
            </a:r>
            <a:r>
              <a:rPr lang="en-US" altLang="zh-CN" dirty="0"/>
              <a:t>/</a:t>
            </a:r>
            <a:r>
              <a:rPr lang="zh-CN" altLang="en-US" dirty="0"/>
              <a:t>赋</a:t>
            </a:r>
            <a:r>
              <a:rPr lang="en-US" altLang="zh-CN" dirty="0"/>
              <a:t>(+=)	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减</a:t>
            </a:r>
            <a:r>
              <a:rPr lang="en-US" altLang="zh-CN" dirty="0"/>
              <a:t>/</a:t>
            </a:r>
            <a:r>
              <a:rPr lang="zh-CN" altLang="en-US" dirty="0"/>
              <a:t>赋</a:t>
            </a:r>
            <a:r>
              <a:rPr lang="en-US" altLang="zh-CN" dirty="0"/>
              <a:t>(-=)</a:t>
            </a:r>
            <a:endParaRPr lang="zh-CN" altLang="en-US" dirty="0"/>
          </a:p>
          <a:p>
            <a:pPr lvl="0" algn="l"/>
            <a:r>
              <a:rPr lang="zh-CN" altLang="en-US" dirty="0" smtClean="0"/>
              <a:t>乘</a:t>
            </a:r>
            <a:r>
              <a:rPr lang="en-US" altLang="zh-CN" dirty="0"/>
              <a:t>/</a:t>
            </a:r>
            <a:r>
              <a:rPr lang="zh-CN" altLang="en-US" dirty="0"/>
              <a:t>赋</a:t>
            </a:r>
            <a:r>
              <a:rPr lang="en-US" altLang="zh-CN" dirty="0" smtClean="0"/>
              <a:t>(*=)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0" algn="l"/>
            <a:r>
              <a:rPr lang="zh-CN" altLang="en-US" dirty="0" smtClean="0"/>
              <a:t>除</a:t>
            </a:r>
            <a:r>
              <a:rPr lang="en-US" altLang="zh-CN" dirty="0"/>
              <a:t>/</a:t>
            </a:r>
            <a:r>
              <a:rPr lang="zh-CN" altLang="en-US" dirty="0"/>
              <a:t>赋</a:t>
            </a:r>
            <a:r>
              <a:rPr lang="en-US" altLang="zh-CN" dirty="0" smtClean="0"/>
              <a:t>(/=)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vl="0" algn="l"/>
            <a:r>
              <a:rPr lang="zh-CN" altLang="en-US" dirty="0" smtClean="0"/>
              <a:t>模</a:t>
            </a:r>
            <a:r>
              <a:rPr lang="en-US" altLang="zh-CN" dirty="0"/>
              <a:t>/</a:t>
            </a:r>
            <a:r>
              <a:rPr lang="zh-CN" altLang="en-US" dirty="0"/>
              <a:t>赋</a:t>
            </a:r>
            <a:r>
              <a:rPr lang="en-US" altLang="zh-CN" dirty="0" smtClean="0"/>
              <a:t>(%=)</a:t>
            </a:r>
            <a:endParaRPr lang="en-US" altLang="zh-CN" dirty="0" smtClean="0"/>
          </a:p>
          <a:p>
            <a:pPr lvl="0" algn="l"/>
            <a:endParaRPr lang="en-US" altLang="zh-CN" dirty="0"/>
          </a:p>
          <a:p>
            <a:pPr lvl="0" algn="l"/>
            <a:r>
              <a:rPr lang="zh-CN" altLang="en-US" smtClean="0"/>
              <a:t>简化赋值操作，不会有性能的提升。</a:t>
            </a:r>
            <a:endParaRPr lang="zh-CN" altLang="en-US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26784" tIns="26784" rIns="26784" bIns="26784" anchor="ctr">
            <a:normAutofit/>
          </a:bodyPr>
          <a:lstStyle/>
          <a:p>
            <a:pPr marL="342900" lvl="0" indent="-342900" eaLnBrk="1" hangingPunct="1"/>
            <a:r>
              <a:rPr lang="zh-CN" altLang="en-US" sz="3000" b="1" dirty="0">
                <a:solidFill>
                  <a:srgbClr val="0070C0"/>
                </a:solidFill>
                <a:latin typeface="华文楷体" panose="02010600040101010101" charset="-122"/>
                <a:ea typeface="华文楷体" panose="02010600040101010101" charset="-122"/>
              </a:rPr>
              <a:t>JavaScript运算符</a:t>
            </a:r>
            <a:endParaRPr lang="zh-CN" altLang="en-US" sz="3000" b="1" dirty="0">
              <a:solidFill>
                <a:srgbClr val="0070C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8915" name="TextBox 3"/>
          <p:cNvSpPr txBox="1"/>
          <p:nvPr/>
        </p:nvSpPr>
        <p:spPr>
          <a:xfrm>
            <a:off x="899592" y="1098259"/>
            <a:ext cx="6684010" cy="10058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marL="266700" lvl="0" indent="-266700" algn="l" eaLnBrk="1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6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条件运算符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----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三元条件运算符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三目运算符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其实就是后面将要学到的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语句的简写形式。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8916" name="TextBox 1"/>
          <p:cNvSpPr txBox="1"/>
          <p:nvPr/>
        </p:nvSpPr>
        <p:spPr>
          <a:xfrm>
            <a:off x="1823162" y="1927650"/>
            <a:ext cx="4187190" cy="107061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 algn="ctr" fontAlgn="ctr">
              <a:spcBef>
                <a:spcPct val="0"/>
              </a:spcBef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表达式1</a:t>
            </a:r>
            <a:r>
              <a:rPr lang="zh-CN" altLang="en-US" sz="6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？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表达式2</a:t>
            </a:r>
            <a:r>
              <a:rPr lang="zh-CN" altLang="en-US" sz="6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表达式3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8917" name="TextBox 8"/>
          <p:cNvSpPr txBox="1"/>
          <p:nvPr/>
        </p:nvSpPr>
        <p:spPr>
          <a:xfrm>
            <a:off x="2226429" y="3361407"/>
            <a:ext cx="2540088" cy="5645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如果表达式1成立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ctr"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执行表达式2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8918" name="TextBox 8"/>
          <p:cNvSpPr txBox="1"/>
          <p:nvPr/>
        </p:nvSpPr>
        <p:spPr>
          <a:xfrm>
            <a:off x="1377858" y="2900717"/>
            <a:ext cx="2538899" cy="3359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进行表达式1的判断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8919" name="TextBox 8"/>
          <p:cNvSpPr txBox="1"/>
          <p:nvPr/>
        </p:nvSpPr>
        <p:spPr>
          <a:xfrm>
            <a:off x="4740308" y="3352107"/>
            <a:ext cx="2540088" cy="5645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如果表达式1不成立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ctr">
              <a:spcBef>
                <a:spcPct val="0"/>
              </a:spcBef>
              <a:buNone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执行表达式3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2029" y="4437112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lvl="0" indent="-266700" eaLnBrk="0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练习：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eaLnBrk="0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求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两个数之间的较大者？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eaLnBrk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求一个数的绝对值？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0275" y="3916680"/>
            <a:ext cx="2260600" cy="9163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275" y="4946650"/>
            <a:ext cx="2350135" cy="989965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8" grpId="0"/>
      <p:bldP spid="389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2</a:t>
            </a:r>
            <a:endParaRPr lang="en-US" altLang="zh-CN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运算符优先级</a:t>
            </a:r>
            <a:endParaRPr lang="zh-CN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本单元重点与难点</a:t>
            </a:r>
            <a:endParaRPr lang="zh-CN" altLang="en-US" dirty="0" smtClean="0"/>
          </a:p>
        </p:txBody>
      </p:sp>
      <p:sp>
        <p:nvSpPr>
          <p:cNvPr id="119" name="矩形 118"/>
          <p:cNvSpPr/>
          <p:nvPr/>
        </p:nvSpPr>
        <p:spPr>
          <a:xfrm>
            <a:off x="5435600" y="2420516"/>
            <a:ext cx="295275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/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现在让我们一起开始新的学习里程吧！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1588" y="1772816"/>
            <a:ext cx="1562100" cy="785813"/>
          </a:xfrm>
          <a:custGeom>
            <a:avLst/>
            <a:gdLst>
              <a:gd name="connsiteX0" fmla="*/ 4762 w 1561693"/>
              <a:gd name="connsiteY0" fmla="*/ 0 h 785951"/>
              <a:gd name="connsiteX1" fmla="*/ 1561693 w 1561693"/>
              <a:gd name="connsiteY1" fmla="*/ 366541 h 785951"/>
              <a:gd name="connsiteX2" fmla="*/ 1561693 w 1561693"/>
              <a:gd name="connsiteY2" fmla="*/ 785951 h 785951"/>
              <a:gd name="connsiteX3" fmla="*/ 0 w 1561693"/>
              <a:gd name="connsiteY3" fmla="*/ 419707 h 785951"/>
              <a:gd name="connsiteX4" fmla="*/ 4762 w 1561693"/>
              <a:gd name="connsiteY4" fmla="*/ 0 h 78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693" h="785951">
                <a:moveTo>
                  <a:pt x="4762" y="0"/>
                </a:moveTo>
                <a:lnTo>
                  <a:pt x="1561693" y="366541"/>
                </a:lnTo>
                <a:lnTo>
                  <a:pt x="1561693" y="785951"/>
                </a:lnTo>
                <a:lnTo>
                  <a:pt x="0" y="419707"/>
                </a:lnTo>
                <a:cubicBezTo>
                  <a:pt x="0" y="309967"/>
                  <a:pt x="4762" y="109740"/>
                  <a:pt x="47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565275" y="1955379"/>
            <a:ext cx="881063" cy="598487"/>
          </a:xfrm>
          <a:custGeom>
            <a:avLst/>
            <a:gdLst>
              <a:gd name="connsiteX0" fmla="*/ 881118 w 881118"/>
              <a:gd name="connsiteY0" fmla="*/ 0 h 597925"/>
              <a:gd name="connsiteX1" fmla="*/ 881118 w 881118"/>
              <a:gd name="connsiteY1" fmla="*/ 415076 h 597925"/>
              <a:gd name="connsiteX2" fmla="*/ 0 w 881118"/>
              <a:gd name="connsiteY2" fmla="*/ 597925 h 597925"/>
              <a:gd name="connsiteX3" fmla="*/ 0 w 881118"/>
              <a:gd name="connsiteY3" fmla="*/ 182416 h 597925"/>
              <a:gd name="connsiteX4" fmla="*/ 881118 w 881118"/>
              <a:gd name="connsiteY4" fmla="*/ 0 h 59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18" h="597925">
                <a:moveTo>
                  <a:pt x="881118" y="0"/>
                </a:moveTo>
                <a:lnTo>
                  <a:pt x="881118" y="415076"/>
                </a:lnTo>
                <a:lnTo>
                  <a:pt x="0" y="597925"/>
                </a:lnTo>
                <a:lnTo>
                  <a:pt x="0" y="182416"/>
                </a:lnTo>
                <a:lnTo>
                  <a:pt x="88111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2447925" y="1955379"/>
            <a:ext cx="2495550" cy="879475"/>
          </a:xfrm>
          <a:custGeom>
            <a:avLst/>
            <a:gdLst>
              <a:gd name="connsiteX0" fmla="*/ 0 w 2495301"/>
              <a:gd name="connsiteY0" fmla="*/ 0 h 880630"/>
              <a:gd name="connsiteX1" fmla="*/ 2495301 w 2495301"/>
              <a:gd name="connsiteY1" fmla="*/ 465225 h 880630"/>
              <a:gd name="connsiteX2" fmla="*/ 2495301 w 2495301"/>
              <a:gd name="connsiteY2" fmla="*/ 880630 h 880630"/>
              <a:gd name="connsiteX3" fmla="*/ 0 w 2495301"/>
              <a:gd name="connsiteY3" fmla="*/ 416933 h 880630"/>
              <a:gd name="connsiteX4" fmla="*/ 0 w 2495301"/>
              <a:gd name="connsiteY4" fmla="*/ 0 h 88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301" h="880630">
                <a:moveTo>
                  <a:pt x="0" y="0"/>
                </a:moveTo>
                <a:lnTo>
                  <a:pt x="2495301" y="465225"/>
                </a:lnTo>
                <a:lnTo>
                  <a:pt x="2495301" y="880630"/>
                </a:lnTo>
                <a:lnTo>
                  <a:pt x="0" y="416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51764" y="2132112"/>
            <a:ext cx="515980" cy="264177"/>
          </a:xfrm>
          <a:prstGeom prst="rect">
            <a:avLst/>
          </a:prstGeom>
        </p:spPr>
        <p:txBody>
          <a:bodyPr wrap="none">
            <a:prstTxWarp prst="textSlantUp">
              <a:avLst>
                <a:gd name="adj" fmla="val 20312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rgbClr val="FFFFFF"/>
                </a:solidFill>
                <a:latin typeface="+mj-ea"/>
                <a:ea typeface="+mj-ea"/>
              </a:rPr>
              <a:t>重点</a:t>
            </a:r>
            <a:r>
              <a:rPr lang="en-US" altLang="zh-CN" sz="1100" dirty="0" smtClean="0">
                <a:solidFill>
                  <a:srgbClr val="FFFFFF"/>
                </a:solidFill>
                <a:latin typeface="+mj-ea"/>
                <a:ea typeface="+mj-ea"/>
              </a:rPr>
              <a:t>1</a:t>
            </a:r>
            <a:endParaRPr lang="zh-CN" altLang="en-US" sz="11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43652" y="2115884"/>
            <a:ext cx="1806792" cy="528354"/>
          </a:xfrm>
          <a:prstGeom prst="rect">
            <a:avLst/>
          </a:prstGeom>
        </p:spPr>
        <p:txBody>
          <a:bodyPr wrap="none">
            <a:prstTxWarp prst="textSlantDown">
              <a:avLst>
                <a:gd name="adj" fmla="val 38366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+mn-ea"/>
              </a:rPr>
              <a:t>运算符的掌握与练习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1588" y="2509416"/>
            <a:ext cx="1562100" cy="785813"/>
          </a:xfrm>
          <a:custGeom>
            <a:avLst/>
            <a:gdLst>
              <a:gd name="connsiteX0" fmla="*/ 4762 w 1561693"/>
              <a:gd name="connsiteY0" fmla="*/ 0 h 785951"/>
              <a:gd name="connsiteX1" fmla="*/ 1561693 w 1561693"/>
              <a:gd name="connsiteY1" fmla="*/ 366541 h 785951"/>
              <a:gd name="connsiteX2" fmla="*/ 1561693 w 1561693"/>
              <a:gd name="connsiteY2" fmla="*/ 785951 h 785951"/>
              <a:gd name="connsiteX3" fmla="*/ 0 w 1561693"/>
              <a:gd name="connsiteY3" fmla="*/ 419707 h 785951"/>
              <a:gd name="connsiteX4" fmla="*/ 4762 w 1561693"/>
              <a:gd name="connsiteY4" fmla="*/ 0 h 78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693" h="785951">
                <a:moveTo>
                  <a:pt x="4762" y="0"/>
                </a:moveTo>
                <a:lnTo>
                  <a:pt x="1561693" y="366541"/>
                </a:lnTo>
                <a:lnTo>
                  <a:pt x="1561693" y="785951"/>
                </a:lnTo>
                <a:lnTo>
                  <a:pt x="0" y="419707"/>
                </a:lnTo>
                <a:cubicBezTo>
                  <a:pt x="0" y="309967"/>
                  <a:pt x="4762" y="109740"/>
                  <a:pt x="47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565275" y="2691979"/>
            <a:ext cx="881063" cy="598487"/>
          </a:xfrm>
          <a:custGeom>
            <a:avLst/>
            <a:gdLst>
              <a:gd name="connsiteX0" fmla="*/ 881118 w 881118"/>
              <a:gd name="connsiteY0" fmla="*/ 0 h 597925"/>
              <a:gd name="connsiteX1" fmla="*/ 881118 w 881118"/>
              <a:gd name="connsiteY1" fmla="*/ 415076 h 597925"/>
              <a:gd name="connsiteX2" fmla="*/ 0 w 881118"/>
              <a:gd name="connsiteY2" fmla="*/ 597925 h 597925"/>
              <a:gd name="connsiteX3" fmla="*/ 0 w 881118"/>
              <a:gd name="connsiteY3" fmla="*/ 182416 h 597925"/>
              <a:gd name="connsiteX4" fmla="*/ 881118 w 881118"/>
              <a:gd name="connsiteY4" fmla="*/ 0 h 59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18" h="597925">
                <a:moveTo>
                  <a:pt x="881118" y="0"/>
                </a:moveTo>
                <a:lnTo>
                  <a:pt x="881118" y="415076"/>
                </a:lnTo>
                <a:lnTo>
                  <a:pt x="0" y="597925"/>
                </a:lnTo>
                <a:lnTo>
                  <a:pt x="0" y="182416"/>
                </a:lnTo>
                <a:lnTo>
                  <a:pt x="88111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447925" y="2691979"/>
            <a:ext cx="2495550" cy="881062"/>
          </a:xfrm>
          <a:custGeom>
            <a:avLst/>
            <a:gdLst>
              <a:gd name="connsiteX0" fmla="*/ 0 w 2495301"/>
              <a:gd name="connsiteY0" fmla="*/ 0 h 880630"/>
              <a:gd name="connsiteX1" fmla="*/ 2495301 w 2495301"/>
              <a:gd name="connsiteY1" fmla="*/ 465225 h 880630"/>
              <a:gd name="connsiteX2" fmla="*/ 2495301 w 2495301"/>
              <a:gd name="connsiteY2" fmla="*/ 880630 h 880630"/>
              <a:gd name="connsiteX3" fmla="*/ 0 w 2495301"/>
              <a:gd name="connsiteY3" fmla="*/ 416933 h 880630"/>
              <a:gd name="connsiteX4" fmla="*/ 0 w 2495301"/>
              <a:gd name="connsiteY4" fmla="*/ 0 h 88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301" h="880630">
                <a:moveTo>
                  <a:pt x="0" y="0"/>
                </a:moveTo>
                <a:lnTo>
                  <a:pt x="2495301" y="465225"/>
                </a:lnTo>
                <a:lnTo>
                  <a:pt x="2495301" y="880630"/>
                </a:lnTo>
                <a:lnTo>
                  <a:pt x="0" y="416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43652" y="2852551"/>
            <a:ext cx="1806792" cy="528354"/>
          </a:xfrm>
          <a:prstGeom prst="rect">
            <a:avLst/>
          </a:prstGeom>
        </p:spPr>
        <p:txBody>
          <a:bodyPr wrap="none">
            <a:prstTxWarp prst="textSlantDown">
              <a:avLst>
                <a:gd name="adj" fmla="val 38366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表达式的概念的理解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1588" y="3246016"/>
            <a:ext cx="1562100" cy="785813"/>
          </a:xfrm>
          <a:custGeom>
            <a:avLst/>
            <a:gdLst>
              <a:gd name="connsiteX0" fmla="*/ 4762 w 1561693"/>
              <a:gd name="connsiteY0" fmla="*/ 0 h 785951"/>
              <a:gd name="connsiteX1" fmla="*/ 1561693 w 1561693"/>
              <a:gd name="connsiteY1" fmla="*/ 366541 h 785951"/>
              <a:gd name="connsiteX2" fmla="*/ 1561693 w 1561693"/>
              <a:gd name="connsiteY2" fmla="*/ 785951 h 785951"/>
              <a:gd name="connsiteX3" fmla="*/ 0 w 1561693"/>
              <a:gd name="connsiteY3" fmla="*/ 419707 h 785951"/>
              <a:gd name="connsiteX4" fmla="*/ 4762 w 1561693"/>
              <a:gd name="connsiteY4" fmla="*/ 0 h 78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693" h="785951">
                <a:moveTo>
                  <a:pt x="4762" y="0"/>
                </a:moveTo>
                <a:lnTo>
                  <a:pt x="1561693" y="366541"/>
                </a:lnTo>
                <a:lnTo>
                  <a:pt x="1561693" y="785951"/>
                </a:lnTo>
                <a:lnTo>
                  <a:pt x="0" y="419707"/>
                </a:lnTo>
                <a:cubicBezTo>
                  <a:pt x="0" y="309967"/>
                  <a:pt x="4762" y="109740"/>
                  <a:pt x="476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565275" y="3428579"/>
            <a:ext cx="881063" cy="598487"/>
          </a:xfrm>
          <a:custGeom>
            <a:avLst/>
            <a:gdLst>
              <a:gd name="connsiteX0" fmla="*/ 881118 w 881118"/>
              <a:gd name="connsiteY0" fmla="*/ 0 h 597925"/>
              <a:gd name="connsiteX1" fmla="*/ 881118 w 881118"/>
              <a:gd name="connsiteY1" fmla="*/ 415076 h 597925"/>
              <a:gd name="connsiteX2" fmla="*/ 0 w 881118"/>
              <a:gd name="connsiteY2" fmla="*/ 597925 h 597925"/>
              <a:gd name="connsiteX3" fmla="*/ 0 w 881118"/>
              <a:gd name="connsiteY3" fmla="*/ 182416 h 597925"/>
              <a:gd name="connsiteX4" fmla="*/ 881118 w 881118"/>
              <a:gd name="connsiteY4" fmla="*/ 0 h 59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18" h="597925">
                <a:moveTo>
                  <a:pt x="881118" y="0"/>
                </a:moveTo>
                <a:lnTo>
                  <a:pt x="881118" y="415076"/>
                </a:lnTo>
                <a:lnTo>
                  <a:pt x="0" y="597925"/>
                </a:lnTo>
                <a:lnTo>
                  <a:pt x="0" y="182416"/>
                </a:lnTo>
                <a:lnTo>
                  <a:pt x="881118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2447925" y="3428579"/>
            <a:ext cx="2495550" cy="881062"/>
          </a:xfrm>
          <a:custGeom>
            <a:avLst/>
            <a:gdLst>
              <a:gd name="connsiteX0" fmla="*/ 0 w 2495301"/>
              <a:gd name="connsiteY0" fmla="*/ 0 h 880630"/>
              <a:gd name="connsiteX1" fmla="*/ 2495301 w 2495301"/>
              <a:gd name="connsiteY1" fmla="*/ 465225 h 880630"/>
              <a:gd name="connsiteX2" fmla="*/ 2495301 w 2495301"/>
              <a:gd name="connsiteY2" fmla="*/ 880630 h 880630"/>
              <a:gd name="connsiteX3" fmla="*/ 0 w 2495301"/>
              <a:gd name="connsiteY3" fmla="*/ 416933 h 880630"/>
              <a:gd name="connsiteX4" fmla="*/ 0 w 2495301"/>
              <a:gd name="connsiteY4" fmla="*/ 0 h 88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301" h="880630">
                <a:moveTo>
                  <a:pt x="0" y="0"/>
                </a:moveTo>
                <a:lnTo>
                  <a:pt x="2495301" y="465225"/>
                </a:lnTo>
                <a:lnTo>
                  <a:pt x="2495301" y="880630"/>
                </a:lnTo>
                <a:lnTo>
                  <a:pt x="0" y="416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43652" y="3589218"/>
            <a:ext cx="1806792" cy="528354"/>
          </a:xfrm>
          <a:prstGeom prst="rect">
            <a:avLst/>
          </a:prstGeom>
        </p:spPr>
        <p:txBody>
          <a:bodyPr wrap="none">
            <a:prstTxWarp prst="textSlantDown">
              <a:avLst>
                <a:gd name="adj" fmla="val 38366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运算符优先级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1588" y="3982616"/>
            <a:ext cx="1562100" cy="785813"/>
          </a:xfrm>
          <a:custGeom>
            <a:avLst/>
            <a:gdLst>
              <a:gd name="connsiteX0" fmla="*/ 4762 w 1561693"/>
              <a:gd name="connsiteY0" fmla="*/ 0 h 785951"/>
              <a:gd name="connsiteX1" fmla="*/ 1561693 w 1561693"/>
              <a:gd name="connsiteY1" fmla="*/ 366541 h 785951"/>
              <a:gd name="connsiteX2" fmla="*/ 1561693 w 1561693"/>
              <a:gd name="connsiteY2" fmla="*/ 785951 h 785951"/>
              <a:gd name="connsiteX3" fmla="*/ 0 w 1561693"/>
              <a:gd name="connsiteY3" fmla="*/ 419707 h 785951"/>
              <a:gd name="connsiteX4" fmla="*/ 4762 w 1561693"/>
              <a:gd name="connsiteY4" fmla="*/ 0 h 78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693" h="785951">
                <a:moveTo>
                  <a:pt x="4762" y="0"/>
                </a:moveTo>
                <a:lnTo>
                  <a:pt x="1561693" y="366541"/>
                </a:lnTo>
                <a:lnTo>
                  <a:pt x="1561693" y="785951"/>
                </a:lnTo>
                <a:lnTo>
                  <a:pt x="0" y="419707"/>
                </a:lnTo>
                <a:cubicBezTo>
                  <a:pt x="0" y="309967"/>
                  <a:pt x="4762" y="109740"/>
                  <a:pt x="47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565275" y="4165179"/>
            <a:ext cx="881063" cy="598487"/>
          </a:xfrm>
          <a:custGeom>
            <a:avLst/>
            <a:gdLst>
              <a:gd name="connsiteX0" fmla="*/ 881118 w 881118"/>
              <a:gd name="connsiteY0" fmla="*/ 0 h 597925"/>
              <a:gd name="connsiteX1" fmla="*/ 881118 w 881118"/>
              <a:gd name="connsiteY1" fmla="*/ 415076 h 597925"/>
              <a:gd name="connsiteX2" fmla="*/ 0 w 881118"/>
              <a:gd name="connsiteY2" fmla="*/ 597925 h 597925"/>
              <a:gd name="connsiteX3" fmla="*/ 0 w 881118"/>
              <a:gd name="connsiteY3" fmla="*/ 182416 h 597925"/>
              <a:gd name="connsiteX4" fmla="*/ 881118 w 881118"/>
              <a:gd name="connsiteY4" fmla="*/ 0 h 59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18" h="597925">
                <a:moveTo>
                  <a:pt x="881118" y="0"/>
                </a:moveTo>
                <a:lnTo>
                  <a:pt x="881118" y="415076"/>
                </a:lnTo>
                <a:lnTo>
                  <a:pt x="0" y="597925"/>
                </a:lnTo>
                <a:lnTo>
                  <a:pt x="0" y="182416"/>
                </a:lnTo>
                <a:lnTo>
                  <a:pt x="881118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2447925" y="4165179"/>
            <a:ext cx="2495550" cy="881062"/>
          </a:xfrm>
          <a:custGeom>
            <a:avLst/>
            <a:gdLst>
              <a:gd name="connsiteX0" fmla="*/ 0 w 2495301"/>
              <a:gd name="connsiteY0" fmla="*/ 0 h 880630"/>
              <a:gd name="connsiteX1" fmla="*/ 2495301 w 2495301"/>
              <a:gd name="connsiteY1" fmla="*/ 465225 h 880630"/>
              <a:gd name="connsiteX2" fmla="*/ 2495301 w 2495301"/>
              <a:gd name="connsiteY2" fmla="*/ 880630 h 880630"/>
              <a:gd name="connsiteX3" fmla="*/ 0 w 2495301"/>
              <a:gd name="connsiteY3" fmla="*/ 416933 h 880630"/>
              <a:gd name="connsiteX4" fmla="*/ 0 w 2495301"/>
              <a:gd name="connsiteY4" fmla="*/ 0 h 88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5301" h="880630">
                <a:moveTo>
                  <a:pt x="0" y="0"/>
                </a:moveTo>
                <a:lnTo>
                  <a:pt x="2495301" y="465225"/>
                </a:lnTo>
                <a:lnTo>
                  <a:pt x="2495301" y="880630"/>
                </a:lnTo>
                <a:lnTo>
                  <a:pt x="0" y="416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43652" y="4325885"/>
            <a:ext cx="1806792" cy="528354"/>
          </a:xfrm>
          <a:prstGeom prst="rect">
            <a:avLst/>
          </a:prstGeom>
        </p:spPr>
        <p:txBody>
          <a:bodyPr wrap="none">
            <a:prstTxWarp prst="textSlantDown">
              <a:avLst>
                <a:gd name="adj" fmla="val 38366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+mn-ea"/>
                <a:ea typeface="+mn-ea"/>
              </a:rPr>
              <a:t>数据类型的转换</a:t>
            </a:r>
            <a:endParaRPr lang="zh-CN" altLang="en-US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751764" y="2852551"/>
            <a:ext cx="515980" cy="264177"/>
          </a:xfrm>
          <a:prstGeom prst="rect">
            <a:avLst/>
          </a:prstGeom>
        </p:spPr>
        <p:txBody>
          <a:bodyPr wrap="none">
            <a:prstTxWarp prst="textSlantUp">
              <a:avLst>
                <a:gd name="adj" fmla="val 20312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rgbClr val="FFFFFF"/>
                </a:solidFill>
                <a:latin typeface="+mj-ea"/>
                <a:ea typeface="+mj-ea"/>
              </a:rPr>
              <a:t>重点</a:t>
            </a:r>
            <a:r>
              <a:rPr lang="en-US" altLang="zh-CN" sz="1100" dirty="0" smtClean="0">
                <a:solidFill>
                  <a:srgbClr val="FFFFFF"/>
                </a:solidFill>
                <a:latin typeface="+mj-ea"/>
                <a:ea typeface="+mj-ea"/>
              </a:rPr>
              <a:t>2</a:t>
            </a:r>
            <a:endParaRPr lang="zh-CN" altLang="en-US" sz="11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751764" y="3589218"/>
            <a:ext cx="515980" cy="264177"/>
          </a:xfrm>
          <a:prstGeom prst="rect">
            <a:avLst/>
          </a:prstGeom>
        </p:spPr>
        <p:txBody>
          <a:bodyPr wrap="none">
            <a:prstTxWarp prst="textSlantUp">
              <a:avLst>
                <a:gd name="adj" fmla="val 20312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rgbClr val="FFFFFF"/>
                </a:solidFill>
                <a:latin typeface="+mj-ea"/>
                <a:ea typeface="+mj-ea"/>
              </a:rPr>
              <a:t>难点</a:t>
            </a:r>
            <a:r>
              <a:rPr lang="en-US" altLang="zh-CN" sz="1100" dirty="0" smtClean="0">
                <a:solidFill>
                  <a:srgbClr val="FFFFFF"/>
                </a:solidFill>
                <a:latin typeface="+mj-ea"/>
                <a:ea typeface="+mj-ea"/>
              </a:rPr>
              <a:t>1</a:t>
            </a:r>
            <a:endParaRPr lang="zh-CN" altLang="en-US" sz="11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751764" y="4325885"/>
            <a:ext cx="515980" cy="264177"/>
          </a:xfrm>
          <a:prstGeom prst="rect">
            <a:avLst/>
          </a:prstGeom>
        </p:spPr>
        <p:txBody>
          <a:bodyPr wrap="none">
            <a:prstTxWarp prst="textSlantUp">
              <a:avLst>
                <a:gd name="adj" fmla="val 20312"/>
              </a:avLst>
            </a:prstTxWarp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 smtClean="0">
                <a:solidFill>
                  <a:srgbClr val="FFFFFF"/>
                </a:solidFill>
                <a:latin typeface="+mj-ea"/>
                <a:ea typeface="+mj-ea"/>
              </a:rPr>
              <a:t>难点</a:t>
            </a:r>
            <a:r>
              <a:rPr lang="en-US" altLang="zh-CN" sz="1100" dirty="0" smtClean="0">
                <a:solidFill>
                  <a:srgbClr val="FFFFFF"/>
                </a:solidFill>
                <a:latin typeface="+mj-ea"/>
                <a:ea typeface="+mj-ea"/>
              </a:rPr>
              <a:t>2</a:t>
            </a:r>
            <a:endParaRPr lang="zh-CN" altLang="en-US" sz="11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14:pan dir="u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3"/>
          <p:cNvSpPr txBox="1"/>
          <p:nvPr/>
        </p:nvSpPr>
        <p:spPr>
          <a:xfrm>
            <a:off x="387559" y="774485"/>
            <a:ext cx="8354280" cy="55364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64291" tIns="32146" rIns="64291" bIns="32146" anchor="t">
            <a:spAutoFit/>
          </a:bodyPr>
          <a:lstStyle/>
          <a:p>
            <a:pPr marL="187325" indent="-187325" latinLnBrk="1">
              <a:lnSpc>
                <a:spcPct val="150000"/>
              </a:lnSpc>
              <a:spcAft>
                <a:spcPts val="42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运算符优先级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2228" name="TextBox 20"/>
          <p:cNvSpPr txBox="1"/>
          <p:nvPr/>
        </p:nvSpPr>
        <p:spPr>
          <a:xfrm>
            <a:off x="704539" y="1637267"/>
            <a:ext cx="7129303" cy="22186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4291" tIns="32146" rIns="64291" bIns="32146" anchor="t">
            <a:spAutoFit/>
          </a:bodyPr>
          <a:lstStyle/>
          <a:p>
            <a:pPr marL="187325" indent="-187325" eaLnBrk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在一般的运算中，我们不必考虑到运算符的优先级，因为我们可以通过圆括号来解决这种问题。比如：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87325" indent="-187325" eaLnBrk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box = 5 - 4 * 8;	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//-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27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87325" indent="-187325" eaLnBrk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box =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(5 - 4) * 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;	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//8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87325" indent="-187325" eaLnBrk="0"/>
            <a:r>
              <a:rPr lang="en-US" altLang="zh-CN" sz="2000" dirty="0"/>
              <a:t>var a = ((1 + 2) * 3 + 3) * 5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87325" indent="-187325" eaLnBrk="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87325" indent="-187325" eaLnBrk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但如果没有使用圆括号强制优先级，我们必须遵循以下顺序：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-8930" y="566198"/>
            <a:ext cx="165712" cy="689912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40" name="前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86" y="6147834"/>
            <a:ext cx="490553" cy="4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2" name="Shape 142"/>
          <p:cNvSpPr/>
          <p:nvPr/>
        </p:nvSpPr>
        <p:spPr>
          <a:xfrm>
            <a:off x="8867831" y="6563390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8576127" y="6283593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8287401" y="6563390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8008199" y="6283593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8577616" y="-6209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8867831" y="273589"/>
            <a:ext cx="290471" cy="290471"/>
          </a:xfrm>
          <a:prstGeom prst="rect">
            <a:avLst/>
          </a:prstGeom>
          <a:solidFill>
            <a:srgbClr val="FF641E"/>
          </a:solidFill>
          <a:ln w="12700">
            <a:miter lim="400000"/>
          </a:ln>
        </p:spPr>
        <p:txBody>
          <a:bodyPr lIns="35717" tIns="35717" rIns="35717" bIns="35717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  <p:custDataLst>
      <p:tags r:id="rId2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00"/>
                            </p:stCondLst>
                            <p:childTnLst>
                              <p:par>
                                <p:cTn id="3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bldLvl="0" animBg="1" advAuto="0"/>
      <p:bldP spid="140" grpId="0" bldLvl="0" animBg="1" advAuto="0"/>
      <p:bldP spid="142" grpId="0" bldLvl="0" animBg="1" advAuto="0"/>
      <p:bldP spid="143" grpId="0" bldLvl="0" animBg="1" advAuto="0"/>
      <p:bldP spid="144" grpId="0" bldLvl="0" animBg="1" advAuto="0"/>
      <p:bldP spid="145" grpId="0" bldLvl="0" animBg="1" advAuto="0"/>
      <p:bldP spid="146" grpId="0" bldLvl="0" animBg="1" advAuto="0"/>
      <p:bldP spid="147" grpId="0" bldLvl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3160"/>
            <a:ext cx="8292045" cy="653552"/>
          </a:xfrm>
        </p:spPr>
        <p:txBody>
          <a:bodyPr/>
          <a:lstStyle/>
          <a:p>
            <a:r>
              <a:rPr lang="zh-CN" altLang="en-US" dirty="0" smtClean="0"/>
              <a:t>运算符优先级：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45" y="836077"/>
            <a:ext cx="7206287" cy="53285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Box 3"/>
          <p:cNvSpPr txBox="1"/>
          <p:nvPr/>
        </p:nvSpPr>
        <p:spPr>
          <a:xfrm>
            <a:off x="395536" y="768179"/>
            <a:ext cx="6265709" cy="502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marL="266700" lvl="0" indent="-26670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操作符优先级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8132" name="TextBox 3"/>
          <p:cNvSpPr txBox="1"/>
          <p:nvPr/>
        </p:nvSpPr>
        <p:spPr>
          <a:xfrm>
            <a:off x="1087097" y="1821590"/>
            <a:ext cx="1855670" cy="4749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算术操作符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8133" name="TextBox 3"/>
          <p:cNvSpPr txBox="1"/>
          <p:nvPr/>
        </p:nvSpPr>
        <p:spPr>
          <a:xfrm>
            <a:off x="1087097" y="3765341"/>
            <a:ext cx="1855670" cy="4749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赋值操作符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8134" name="TextBox 3"/>
          <p:cNvSpPr txBox="1"/>
          <p:nvPr/>
        </p:nvSpPr>
        <p:spPr>
          <a:xfrm>
            <a:off x="1087097" y="2334607"/>
            <a:ext cx="1855670" cy="4749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关系操作符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8135" name="TextBox 3"/>
          <p:cNvSpPr txBox="1"/>
          <p:nvPr/>
        </p:nvSpPr>
        <p:spPr>
          <a:xfrm>
            <a:off x="1087097" y="3293984"/>
            <a:ext cx="1855670" cy="4749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条件操作符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8136" name="TextBox 3"/>
          <p:cNvSpPr txBox="1"/>
          <p:nvPr/>
        </p:nvSpPr>
        <p:spPr>
          <a:xfrm>
            <a:off x="1086974" y="2820267"/>
            <a:ext cx="2078990" cy="4749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逻辑与 逻辑或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8137" name="TextBox 3"/>
          <p:cNvSpPr txBox="1"/>
          <p:nvPr/>
        </p:nvSpPr>
        <p:spPr>
          <a:xfrm>
            <a:off x="251520" y="1350232"/>
            <a:ext cx="2691247" cy="4801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66700" lvl="0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08000"/>
              <a:buChar char="•"/>
              <a:defRPr sz="2100" b="0" i="0" u="none" kern="1200" baseline="0">
                <a:solidFill>
                  <a:schemeClr val="tx1"/>
                </a:solidFill>
                <a:latin typeface="Hiragino Sans GB W3" charset="-122"/>
                <a:ea typeface="MS PGothic" panose="020B0600070205080204" pitchFamily="2" charset="-128"/>
                <a:sym typeface="Hiragino Sans GB W3" charset="-122"/>
              </a:defRPr>
            </a:lvl1pPr>
            <a:lvl2pPr marL="678180" lvl="1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54000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2pPr>
            <a:lvl3pPr marL="1123950" lvl="2" indent="-26670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Clr>
                <a:srgbClr val="5BB5F4"/>
              </a:buClr>
              <a:buSzPct val="40000"/>
              <a:buFont typeface="Thonburi" charset="0"/>
              <a:buChar char="๏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3pPr>
            <a:lvl4pPr marL="1525905" lvl="3" indent="-401955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4pPr>
            <a:lvl5pPr marL="1838325" lvl="4" indent="-401320" algn="l" defTabSz="914400" eaLnBrk="0" fontAlgn="base" latinLnBrk="0" hangingPunct="0">
              <a:lnSpc>
                <a:spcPct val="100000"/>
              </a:lnSpc>
              <a:spcBef>
                <a:spcPts val="1690"/>
              </a:spcBef>
              <a:spcAft>
                <a:spcPct val="0"/>
              </a:spcAft>
              <a:buSzPct val="171000"/>
              <a:buFont typeface="Hiragino Sans GB W3" charset="-122"/>
              <a:buChar char="•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Hiragino Sans GB W3" charset="-122"/>
              </a:defRPr>
            </a:lvl5pPr>
          </a:lstStyle>
          <a:p>
            <a:pPr lv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自增、自减、逻辑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非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416789" y="1239752"/>
            <a:ext cx="3929380" cy="29546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altLang="zh-CN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 () </a:t>
            </a:r>
            <a:endParaRPr lang="en-US" altLang="zh-CN" b="0" u="none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AutoNum type="arabicPlain" startAt="2"/>
            </a:pPr>
            <a:r>
              <a:rPr lang="en-US" altLang="zh-CN" b="0" u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!</a:t>
            </a:r>
            <a:r>
              <a:rPr lang="zh-CN" altLang="en-US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0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-</a:t>
            </a:r>
            <a:r>
              <a:rPr lang="zh-CN" altLang="en-US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0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++</a:t>
            </a:r>
            <a:r>
              <a:rPr lang="zh-CN" altLang="en-US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0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--    </a:t>
            </a:r>
            <a:endParaRPr lang="en-US" altLang="zh-CN" b="0" u="none" dirty="0" smtClean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lain" startAt="2"/>
            </a:pPr>
            <a:r>
              <a:rPr lang="en-US" altLang="zh-CN" b="0" u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 </a:t>
            </a:r>
            <a:r>
              <a:rPr lang="en-US" altLang="zh-CN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lang="zh-CN" altLang="en-US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0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/</a:t>
            </a:r>
            <a:r>
              <a:rPr lang="zh-CN" altLang="en-US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00" b="0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% </a:t>
            </a:r>
            <a:endParaRPr lang="en-US" altLang="zh-CN" sz="2000" b="0" u="none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/>
            <a:r>
              <a:rPr lang="en-US" altLang="zh-CN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 +</a:t>
            </a:r>
            <a:r>
              <a:rPr lang="zh-CN" altLang="en-US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00" b="0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-         </a:t>
            </a:r>
            <a:endParaRPr lang="en-US" altLang="zh-CN" sz="2000" b="0" u="none" dirty="0" smtClean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/>
            <a:r>
              <a:rPr lang="en-US" altLang="zh-CN" b="0" u="none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 </a:t>
            </a:r>
            <a:r>
              <a:rPr lang="en-US" altLang="zh-CN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zh-CN" altLang="en-US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0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&lt;=</a:t>
            </a:r>
            <a:r>
              <a:rPr lang="zh-CN" altLang="en-US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0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&lt;</a:t>
            </a:r>
            <a:r>
              <a:rPr lang="zh-CN" altLang="en-US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00" b="0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&gt;=    </a:t>
            </a:r>
            <a:endParaRPr lang="en-US" altLang="zh-CN" sz="2000" b="0" u="none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/>
            <a:r>
              <a:rPr lang="en-US" altLang="zh-CN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 ==</a:t>
            </a:r>
            <a:r>
              <a:rPr lang="zh-CN" altLang="en-US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0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!=</a:t>
            </a:r>
            <a:r>
              <a:rPr lang="zh-CN" altLang="en-US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0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===</a:t>
            </a:r>
            <a:r>
              <a:rPr lang="zh-CN" altLang="en-US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0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!==</a:t>
            </a:r>
            <a:r>
              <a:rPr lang="zh-CN" altLang="en-US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  </a:t>
            </a:r>
            <a:endParaRPr lang="zh-CN" altLang="en-US" b="0" u="none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/>
            <a:r>
              <a:rPr lang="en-US" altLang="zh-CN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 &amp;&amp; </a:t>
            </a:r>
            <a:endParaRPr lang="en-US" altLang="zh-CN" b="0" u="none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/>
            <a:r>
              <a:rPr lang="en-US" altLang="zh-CN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 || </a:t>
            </a:r>
            <a:endParaRPr lang="en-US" altLang="zh-CN" b="0" u="none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/>
            <a:r>
              <a:rPr lang="en-US" altLang="zh-CN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 ?: </a:t>
            </a:r>
            <a:endParaRPr lang="en-US" altLang="zh-CN" b="0" u="none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/>
            <a:r>
              <a:rPr lang="en-US" altLang="zh-CN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 =</a:t>
            </a:r>
            <a:r>
              <a:rPr lang="zh-CN" altLang="en-US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0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+=</a:t>
            </a:r>
            <a:r>
              <a:rPr lang="zh-CN" altLang="en-US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0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-=</a:t>
            </a:r>
            <a:r>
              <a:rPr lang="zh-CN" altLang="en-US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0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*=</a:t>
            </a:r>
            <a:r>
              <a:rPr lang="zh-CN" altLang="en-US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0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/=</a:t>
            </a:r>
            <a:r>
              <a:rPr lang="zh-CN" altLang="en-US" b="0" u="none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b="0" u="none" dirty="0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%=</a:t>
            </a:r>
            <a:endParaRPr lang="zh-CN" altLang="en-US" dirty="0"/>
          </a:p>
        </p:txBody>
      </p:sp>
    </p:spTree>
  </p:cSld>
  <p:clrMapOvr>
    <a:masterClrMapping/>
  </p:clrMapOvr>
  <p:transition spd="med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3</a:t>
            </a:r>
            <a:endParaRPr lang="en-US" altLang="zh-CN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表达式</a:t>
            </a:r>
            <a:endParaRPr lang="zh-CN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 wrap="square" lIns="26784" tIns="26784" rIns="26784" bIns="26784" anchor="ctr">
            <a:normAutofit/>
          </a:bodyPr>
          <a:lstStyle/>
          <a:p>
            <a:pPr marL="342900" lvl="0" indent="-342900"/>
            <a:r>
              <a:rPr lang="en-US" altLang="zh-CN" b="1" dirty="0"/>
              <a:t>表达式 (Expressions)</a:t>
            </a:r>
            <a:r>
              <a:rPr lang="en-US" altLang="zh-CN" sz="2995" b="1" dirty="0">
                <a:solidFill>
                  <a:schemeClr val="accent5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zh-CN" altLang="en-US" sz="2995" b="1" dirty="0">
              <a:solidFill>
                <a:schemeClr val="accent5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1507" name="TextBox 3"/>
          <p:cNvSpPr txBox="1"/>
          <p:nvPr/>
        </p:nvSpPr>
        <p:spPr>
          <a:xfrm>
            <a:off x="395536" y="1851978"/>
            <a:ext cx="8748464" cy="18135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266700" lvl="0" indent="266700" fontAlgn="auto" latinLnBrk="1"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sym typeface="Gill Sans" charset="0"/>
              </a:rPr>
              <a:t>Javascript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sym typeface="Gill Sans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sym typeface="Gill Sans" charset="0"/>
              </a:rPr>
              <a:t>表达式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sym typeface="Gill Sans" charset="0"/>
              </a:rPr>
              <a:t>(expressions)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sym typeface="Gill Sans" charset="0"/>
              </a:rPr>
              <a:t>相当于 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sym typeface="Gill Sans" charset="0"/>
              </a:rPr>
              <a:t>javascript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sym typeface="Gill Sans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sym typeface="Gill Sans" charset="0"/>
              </a:rPr>
              <a:t>语言中的一个短语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sym typeface="Gill Sans" charset="0"/>
              </a:rPr>
              <a:t>，包括变量、常量和运算符</a:t>
            </a:r>
            <a:endParaRPr lang="zh-CN" altLang="en-US" sz="2400" dirty="0" smtClean="0">
              <a:solidFill>
                <a:schemeClr val="tx1">
                  <a:lumMod val="50000"/>
                </a:schemeClr>
              </a:solidFill>
              <a:latin typeface="+mj-ea"/>
              <a:ea typeface="+mj-ea"/>
              <a:sym typeface="Gill Sans" charset="0"/>
            </a:endParaRPr>
          </a:p>
          <a:p>
            <a:pPr marL="266700" lvl="0" indent="266700" fontAlgn="auto" latinLnBrk="1"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sym typeface="Gill Sans" charset="0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sym typeface="Gill Sans" charset="0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sym typeface="Gill Sans" charset="0"/>
              </a:rPr>
              <a:t>最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sym typeface="Gill Sans" charset="0"/>
              </a:rPr>
              <a:t>简单的表达式 是字符。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+mj-ea"/>
              <a:ea typeface="+mj-ea"/>
              <a:sym typeface="Gill Sans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表达式 (Expressions)</a:t>
            </a:r>
            <a:endParaRPr lang="zh-CN" altLang="en-US"/>
          </a:p>
        </p:txBody>
      </p:sp>
      <p:sp>
        <p:nvSpPr>
          <p:cNvPr id="21507" name="TextBox 3"/>
          <p:cNvSpPr txBox="1"/>
          <p:nvPr/>
        </p:nvSpPr>
        <p:spPr>
          <a:xfrm>
            <a:off x="755576" y="1323975"/>
            <a:ext cx="7416824" cy="44172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表达式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示例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endParaRPr lang="zh-CN" altLang="en-US" sz="2000" b="1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638300" lvl="3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3.9 // 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数字字符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638300" lvl="3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"Hello!" // 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字符串字符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638300" lvl="3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false // 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布尔字符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638300" lvl="3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null // null 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值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字符</a:t>
            </a:r>
            <a:endParaRPr lang="zh-CN" altLang="en-US" sz="20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638300" lvl="3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Age + 3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以下是比较复杂的表达式示例： 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638300" lvl="3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3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* (4 / 5) + 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6</a:t>
            </a:r>
            <a:endParaRPr lang="en-US" altLang="zh-CN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638300" lvl="3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Math.PI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* radius * 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radius+12</a:t>
            </a:r>
            <a:endParaRPr lang="en-US" altLang="zh-CN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1" latinLnBrk="1" hangingPunct="1">
              <a:lnSpc>
                <a:spcPct val="120000"/>
              </a:lnSpc>
              <a:spcAft>
                <a:spcPts val="600"/>
              </a:spcAft>
            </a:pPr>
            <a:endParaRPr lang="en-US" altLang="zh-CN" sz="127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4</a:t>
            </a:r>
            <a:endParaRPr lang="en-US" altLang="zh-CN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数据类型转换</a:t>
            </a:r>
            <a:endParaRPr lang="zh-CN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 wrap="square" lIns="26784" tIns="26784" rIns="26784" bIns="26784" anchor="ctr">
            <a:normAutofit/>
          </a:bodyPr>
          <a:lstStyle/>
          <a:p>
            <a:pPr lvl="0" algn="l"/>
            <a:r>
              <a:rPr lang="en-US" altLang="zh-CN" sz="3600" b="1" dirty="0"/>
              <a:t>数据类型转换</a:t>
            </a:r>
            <a:endParaRPr lang="en-US" altLang="zh-CN" sz="3600" b="1" dirty="0"/>
          </a:p>
        </p:txBody>
      </p:sp>
      <p:sp>
        <p:nvSpPr>
          <p:cNvPr id="2" name="矩形 1"/>
          <p:cNvSpPr/>
          <p:nvPr/>
        </p:nvSpPr>
        <p:spPr>
          <a:xfrm>
            <a:off x="755576" y="1556792"/>
            <a:ext cx="7344816" cy="4320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1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显式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-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强制转换</a:t>
            </a:r>
            <a:endParaRPr lang="zh-CN" altLang="en-US" sz="24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 eaLnBrk="1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1.  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为数值类型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endParaRPr lang="en-US" altLang="zh-CN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latinLnBrk="1">
              <a:lnSpc>
                <a:spcPct val="150000"/>
              </a:lnSpc>
              <a:spcAft>
                <a:spcPts val="600"/>
              </a:spcAft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</a:t>
            </a:r>
            <a:r>
              <a:rPr lang="en-US" altLang="zh-CN" sz="2400" dirty="0" smtClean="0"/>
              <a:t>Number</a:t>
            </a:r>
            <a:r>
              <a:rPr lang="en-US" altLang="zh-CN" sz="2400" dirty="0"/>
              <a:t>() </a:t>
            </a:r>
            <a:r>
              <a:rPr lang="zh-CN" altLang="en-US" sz="2400" dirty="0"/>
              <a:t>函数把对象的值转换为数字。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indent="0" algn="l" eaLnBrk="1" latinLnBrk="1" hangingPunct="1">
              <a:lnSpc>
                <a:spcPct val="150000"/>
              </a:lnSpc>
              <a:spcAft>
                <a:spcPts val="600"/>
              </a:spcAft>
              <a:buFont typeface="+mj-lt"/>
              <a:buNone/>
            </a:pPr>
            <a:r>
              <a:rPr lang="en-US" altLang="zh-CN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</a:t>
            </a:r>
            <a:r>
              <a:rPr lang="en-US" altLang="zh-CN" sz="2400" dirty="0" err="1">
                <a:sym typeface="Gill Sans" charset="0"/>
              </a:rPr>
              <a:t>parseInt</a:t>
            </a:r>
            <a:r>
              <a:rPr lang="en-US" altLang="zh-CN" sz="2400" dirty="0">
                <a:sym typeface="Gill Sans" charset="0"/>
              </a:rPr>
              <a:t>(string)//</a:t>
            </a:r>
            <a:r>
              <a:rPr lang="zh-CN" altLang="en-US" sz="2400" dirty="0">
                <a:sym typeface="Gill Sans" charset="0"/>
              </a:rPr>
              <a:t>取整（不会四舍五入）、</a:t>
            </a:r>
            <a:r>
              <a:rPr lang="en-US" altLang="zh-CN" sz="2400" dirty="0" err="1">
                <a:sym typeface="Gill Sans" charset="0"/>
              </a:rPr>
              <a:t>parseFloat</a:t>
            </a:r>
            <a:r>
              <a:rPr lang="en-US" altLang="zh-CN" sz="2400" dirty="0">
                <a:sym typeface="Gill Sans" charset="0"/>
              </a:rPr>
              <a:t>(string)</a:t>
            </a:r>
            <a:endParaRPr lang="en-US" altLang="zh-CN" sz="2400" dirty="0">
              <a:sym typeface="Gill Sans" charset="0"/>
            </a:endParaRPr>
          </a:p>
          <a:p>
            <a:pPr marL="342900" lvl="0" indent="-342900" algn="l" eaLnBrk="1" latinLnBrk="1" hangingPunct="1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为字符串类型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String(mix) </a:t>
            </a:r>
            <a:endParaRPr lang="en-US" altLang="zh-CN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342900" lvl="0" indent="-342900" algn="l" eaLnBrk="1" latinLnBrk="1" hangingPunct="1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为布尔类型：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Boolean(mix)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 eaLnBrk="1" latinLnBrk="1" hangingPunct="1">
              <a:lnSpc>
                <a:spcPct val="150000"/>
              </a:lnSpc>
              <a:spcAft>
                <a:spcPts val="600"/>
              </a:spcAft>
            </a:pPr>
            <a:endParaRPr lang="en-US" altLang="zh-CN" sz="15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0" y="1310640"/>
            <a:ext cx="8382000" cy="428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1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转换为数值型</a:t>
            </a:r>
            <a:endParaRPr lang="zh-CN" altLang="en-US" sz="2000" b="1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 eaLnBrk="1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b="1" dirty="0" err="1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parseInt</a:t>
            </a: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()-</a:t>
            </a:r>
            <a:r>
              <a:rPr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将字符串转化为整型</a:t>
            </a:r>
            <a:endParaRPr lang="zh-CN" altLang="en-US" sz="2000" b="1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latinLnBrk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alert(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parseInt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('9.9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'));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latinLnBrk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alert(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parseInt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'9.1'));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atinLnBrk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alert(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parseInt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'9.1abc'));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latinLnBrk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 eaLnBrk="1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			 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 eaLnBrk="1" latinLnBrk="1" hangingPunct="1">
              <a:lnSpc>
                <a:spcPct val="150000"/>
              </a:lnSpc>
              <a:spcAft>
                <a:spcPts val="600"/>
              </a:spcAft>
            </a:pPr>
            <a:endParaRPr lang="en-US" altLang="zh-CN" sz="2000" dirty="0" err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5355" y="1518285"/>
            <a:ext cx="7273925" cy="2148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parseFloat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()—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将字符串转化为浮点数</a:t>
            </a:r>
            <a:endParaRPr lang="zh-CN" altLang="en-US" sz="2000" b="1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 eaLnBrk="1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和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parseInt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()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一样，从第一位解析到非浮点数值位置。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 eaLnBrk="1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alert(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parseFloat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(‘123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.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66'));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latinLnBrk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alert(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parseFloat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(‘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123abc '));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2149475" y="1921917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646238" y="1556792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5403850" y="2590254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7" name="文本框 24"/>
          <p:cNvSpPr txBox="1"/>
          <p:nvPr/>
        </p:nvSpPr>
        <p:spPr>
          <a:xfrm>
            <a:off x="5469806" y="1921917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Arial Black" panose="020B0A04020102020204" pitchFamily="34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1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Arial Black" panose="020B0A04020102020204" pitchFamily="34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25"/>
          <p:cNvSpPr txBox="1">
            <a:spLocks noChangeArrowheads="1"/>
          </p:cNvSpPr>
          <p:nvPr/>
        </p:nvSpPr>
        <p:spPr bwMode="auto">
          <a:xfrm>
            <a:off x="2339752" y="2780754"/>
            <a:ext cx="4270375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3200" b="1" dirty="0" smtClean="0">
                <a:solidFill>
                  <a:srgbClr val="FFFFFF"/>
                </a:solidFill>
                <a:latin typeface="+mj-ea"/>
                <a:ea typeface="+mj-ea"/>
              </a:rPr>
              <a:t>运算符</a:t>
            </a:r>
            <a:endParaRPr lang="zh-CN" sz="1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9" name="文本框 26"/>
          <p:cNvSpPr txBox="1"/>
          <p:nvPr/>
        </p:nvSpPr>
        <p:spPr>
          <a:xfrm>
            <a:off x="5011738" y="2179092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+mj-ea"/>
                <a:ea typeface="+mj-ea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+mj-ea"/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057900" y="2179092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讲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+mj-lt"/>
                <a:sym typeface="+mn-ea"/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  <a:latin typeface="+mj-lt"/>
                <a:sym typeface="+mn-ea"/>
              </a:rPr>
              <a:t>、</a:t>
            </a:r>
            <a:r>
              <a:rPr lang="en-US" altLang="zh-CN" dirty="0" err="1" smtClean="0">
                <a:solidFill>
                  <a:srgbClr val="0070C0"/>
                </a:solidFill>
                <a:latin typeface="+mj-lt"/>
                <a:sym typeface="+mn-ea"/>
              </a:rPr>
              <a:t>转换为字符串类型</a:t>
            </a:r>
            <a:endParaRPr lang="en-US" altLang="zh-CN" b="1" dirty="0">
              <a:solidFill>
                <a:srgbClr val="0070C0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325941"/>
            <a:ext cx="7776864" cy="527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String()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函数能够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将任何类型的值转换为字符串。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var box =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123;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alert(String(box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));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 latinLnBrk="1" hangingPunct="1">
              <a:lnSpc>
                <a:spcPct val="150000"/>
              </a:lnSpc>
              <a:spcAft>
                <a:spcPts val="600"/>
              </a:spcAft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toString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()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方法，将数值、布尔值、对象和字符串值转化为字符串类型。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Null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和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undefined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没有这个方法。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num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= 20;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alert(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num.toString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());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atinLnBrk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alert(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num.toString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(2));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 latinLnBrk="1" hangingPunct="1">
              <a:lnSpc>
                <a:spcPct val="150000"/>
              </a:lnSpc>
              <a:spcAft>
                <a:spcPts val="600"/>
              </a:spcAft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+mj-lt"/>
                <a:sym typeface="+mn-ea"/>
              </a:rPr>
              <a:t>3</a:t>
            </a:r>
            <a:r>
              <a:rPr lang="zh-CN" altLang="en-US" smtClean="0">
                <a:solidFill>
                  <a:srgbClr val="0070C0"/>
                </a:solidFill>
                <a:latin typeface="+mj-lt"/>
                <a:sym typeface="+mn-ea"/>
              </a:rPr>
              <a:t>、</a:t>
            </a:r>
            <a:r>
              <a:rPr lang="en-US" altLang="zh-CN" smtClean="0">
                <a:solidFill>
                  <a:srgbClr val="0070C0"/>
                </a:solidFill>
                <a:latin typeface="+mj-lt"/>
                <a:sym typeface="+mn-ea"/>
              </a:rPr>
              <a:t>转换为布尔类型</a:t>
            </a:r>
            <a:endParaRPr lang="en-US" altLang="zh-CN" b="1" dirty="0">
              <a:solidFill>
                <a:srgbClr val="0070C0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0955" y="1673860"/>
            <a:ext cx="6562090" cy="428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Boolean()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，将一个值转换为其对应的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Boolean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值。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 latinLnBrk="1" hangingPunct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hello = 'Hello World!';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atinLnBrk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console.log(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typeof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Boolean(hello));//true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atinLnBrk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console.log(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typeof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Boolean(“”));//false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atinLnBrk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console.log(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typeof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Boolean(1));//true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atinLnBrk="1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console.log(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typeof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Boolean(0));//false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atinLnBrk="1">
              <a:lnSpc>
                <a:spcPct val="150000"/>
              </a:lnSpc>
              <a:spcAft>
                <a:spcPts val="600"/>
              </a:spcAft>
            </a:pPr>
            <a:endParaRPr lang="zh-CN" altLang="en-US" sz="20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atinLnBrk="1">
              <a:lnSpc>
                <a:spcPct val="150000"/>
              </a:lnSpc>
              <a:spcAft>
                <a:spcPts val="600"/>
              </a:spcAft>
            </a:pPr>
            <a:endParaRPr lang="zh-CN" altLang="en-US" sz="20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/>
          </p:cNvSpPr>
          <p:nvPr>
            <p:ph type="title"/>
          </p:nvPr>
        </p:nvSpPr>
        <p:spPr>
          <a:xfrm>
            <a:off x="2304014" y="2952166"/>
            <a:ext cx="4525411" cy="1318039"/>
          </a:xfrm>
        </p:spPr>
        <p:txBody>
          <a:bodyPr wrap="square" lIns="26784" tIns="26784" rIns="26784" bIns="26784" anchor="b">
            <a:normAutofit/>
          </a:bodyPr>
          <a:lstStyle/>
          <a:p>
            <a:pPr lvl="0" algn="ctr"/>
            <a:r>
              <a:rPr lang="zh-CN" altLang="en-US" sz="45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谢　谢</a:t>
            </a:r>
            <a:endParaRPr lang="zh-CN" altLang="en-US" sz="45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xfrm>
            <a:off x="254527" y="788104"/>
            <a:ext cx="8292045" cy="653552"/>
          </a:xfrm>
        </p:spPr>
        <p:txBody>
          <a:bodyPr wrap="square" lIns="26784" tIns="26784" rIns="26784" bIns="26784" anchor="ctr">
            <a:normAutofit/>
          </a:bodyPr>
          <a:lstStyle/>
          <a:p>
            <a:pPr lvl="0" algn="ctr"/>
            <a:r>
              <a:rPr lang="en-US" altLang="zh-CN" sz="3600" b="1" dirty="0"/>
              <a:t>JavaScript运算符</a:t>
            </a:r>
            <a:endParaRPr lang="en-US" altLang="zh-CN" sz="3600" b="1" dirty="0"/>
          </a:p>
        </p:txBody>
      </p:sp>
      <p:sp>
        <p:nvSpPr>
          <p:cNvPr id="16" name="TextBox 3"/>
          <p:cNvSpPr txBox="1"/>
          <p:nvPr/>
        </p:nvSpPr>
        <p:spPr>
          <a:xfrm>
            <a:off x="3360420" y="1638300"/>
            <a:ext cx="3496945" cy="4130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266700" lvl="0" indent="-264795" algn="l" eaLnBrk="1" latinLnBrk="1" hangingPunct="1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一元运算符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4795" algn="l" eaLnBrk="1" latinLnBrk="1" hangingPunct="1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算术运算符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4795" algn="l" eaLnBrk="1" latinLnBrk="1" hangingPunct="1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关系运算符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4795" algn="l" eaLnBrk="1" latinLnBrk="1" hangingPunct="1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逻辑运算符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4795" algn="l" eaLnBrk="1" latinLnBrk="1" hangingPunct="1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赋值运算符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4795" algn="l" eaLnBrk="1" latinLnBrk="1" hangingPunct="1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其他运算符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425977" y="339794"/>
            <a:ext cx="8292045" cy="653552"/>
          </a:xfrm>
        </p:spPr>
        <p:txBody>
          <a:bodyPr vert="horz" wrap="square" lIns="26784" tIns="26784" rIns="26784" bIns="26784" anchor="ctr">
            <a:normAutofit/>
          </a:bodyPr>
          <a:lstStyle/>
          <a:p>
            <a:pPr marL="342900" lvl="0" indent="-342900" eaLnBrk="1" hangingPunct="1"/>
            <a:r>
              <a:rPr lang="zh-CN" altLang="en-US" sz="3000" dirty="0">
                <a:solidFill>
                  <a:srgbClr val="0070C0"/>
                </a:solidFill>
                <a:latin typeface="华文楷体" panose="02010600040101010101" charset="-122"/>
                <a:ea typeface="华文楷体" panose="02010600040101010101" charset="-122"/>
              </a:rPr>
              <a:t>JavaScript运算符</a:t>
            </a:r>
            <a:endParaRPr lang="zh-CN" altLang="en-US" sz="3000" dirty="0">
              <a:solidFill>
                <a:srgbClr val="0070C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70" name="TextBox 3"/>
          <p:cNvSpPr txBox="1"/>
          <p:nvPr/>
        </p:nvSpPr>
        <p:spPr>
          <a:xfrm>
            <a:off x="539552" y="1268760"/>
            <a:ext cx="7612703" cy="116570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266700" indent="-266700" algn="l" latin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、一元运算符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--</a:t>
            </a:r>
            <a:r>
              <a:rPr lang="zh-CN" altLang="en-US" sz="2250" dirty="0">
                <a:solidFill>
                  <a:schemeClr val="tx1">
                    <a:lumMod val="50000"/>
                  </a:schemeClr>
                </a:solidFill>
              </a:rPr>
              <a:t>只能操作一个值的运算符叫做一元运算符</a:t>
            </a:r>
            <a:r>
              <a:rPr lang="zh-CN" altLang="en-US" sz="2250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zh-CN" altLang="en-US" sz="225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765701" y="2780928"/>
            <a:ext cx="6048672" cy="310854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marL="266700" lvl="0" indent="-266700" algn="l" eaLnBrk="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.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自增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++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自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减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--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indent="-266700" algn="l" eaLnBrk="0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操作数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必须是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变量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indent="-266700" algn="l" eaLnBrk="0"/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++    ++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indent="-266700" algn="l" eaLnBrk="0"/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--       --I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indent="-266700" algn="l" eaLnBrk="0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266700" lvl="0" indent="-266700" algn="l" eaLnBrk="0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/>
          </p:nvPr>
        </p:nvSpPr>
        <p:spPr/>
        <p:txBody>
          <a:bodyPr wrap="square" lIns="26784" tIns="26784" rIns="26784" bIns="26784" anchor="ctr">
            <a:normAutofit/>
          </a:bodyPr>
          <a:lstStyle/>
          <a:p>
            <a:pPr marL="342900" lvl="0" indent="-342900" algn="l"/>
            <a:r>
              <a:rPr lang="zh-CN" altLang="en-US" sz="3000" b="1" dirty="0">
                <a:latin typeface="华文楷体" panose="02010600040101010101" charset="-122"/>
                <a:ea typeface="华文楷体" panose="02010600040101010101" charset="-122"/>
              </a:rPr>
              <a:t>JavaScript运算符</a:t>
            </a:r>
            <a:endParaRPr lang="zh-CN" altLang="en-US" sz="30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9155" name="TextBox 10"/>
          <p:cNvSpPr txBox="1"/>
          <p:nvPr/>
        </p:nvSpPr>
        <p:spPr>
          <a:xfrm>
            <a:off x="1775699" y="1707748"/>
            <a:ext cx="930910" cy="3663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marL="266700" lvl="0" indent="-266700" eaLnBrk="0" hangingPunct="0"/>
            <a:r>
              <a:rPr lang="zh-CN" altLang="en-US" sz="16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自增++</a:t>
            </a:r>
            <a:endParaRPr lang="zh-CN" altLang="en-US" sz="169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9156" name="TextBox 11"/>
          <p:cNvSpPr txBox="1"/>
          <p:nvPr/>
        </p:nvSpPr>
        <p:spPr>
          <a:xfrm>
            <a:off x="1773779" y="2212529"/>
            <a:ext cx="797560" cy="3663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marL="266700" lvl="0" indent="-266700" eaLnBrk="0" hangingPunct="0"/>
            <a:r>
              <a:rPr lang="zh-CN" altLang="en-US" sz="169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自减--</a:t>
            </a:r>
            <a:endParaRPr lang="zh-CN" altLang="en-US" sz="169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9157" name="TextBox 12"/>
          <p:cNvSpPr txBox="1"/>
          <p:nvPr/>
        </p:nvSpPr>
        <p:spPr>
          <a:xfrm>
            <a:off x="3944609" y="1707748"/>
            <a:ext cx="558800" cy="3663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marL="266700" lvl="0" indent="-266700" eaLnBrk="0" hangingPunct="0"/>
            <a:r>
              <a:rPr lang="zh-CN" altLang="en-US" sz="16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i++</a:t>
            </a:r>
            <a:endParaRPr lang="zh-CN" altLang="en-US" sz="169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9158" name="TextBox 13"/>
          <p:cNvSpPr txBox="1"/>
          <p:nvPr/>
        </p:nvSpPr>
        <p:spPr>
          <a:xfrm>
            <a:off x="3917773" y="2179501"/>
            <a:ext cx="425450" cy="3663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marL="266700" lvl="0" indent="-266700" eaLnBrk="0" fontAlgn="ctr" hangingPunct="0"/>
            <a:r>
              <a:rPr lang="zh-CN" altLang="en-US" sz="16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i--</a:t>
            </a:r>
            <a:endParaRPr lang="zh-CN" altLang="en-US" sz="169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9159" name="TextBox 14"/>
          <p:cNvSpPr txBox="1"/>
          <p:nvPr/>
        </p:nvSpPr>
        <p:spPr>
          <a:xfrm>
            <a:off x="5833606" y="1707748"/>
            <a:ext cx="558800" cy="3663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marL="266700" lvl="0" indent="-266700" eaLnBrk="0" hangingPunct="0"/>
            <a:r>
              <a:rPr lang="zh-CN" altLang="en-US" sz="16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++i</a:t>
            </a:r>
            <a:endParaRPr lang="zh-CN" altLang="en-US" sz="169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9160" name="TextBox 15"/>
          <p:cNvSpPr txBox="1"/>
          <p:nvPr/>
        </p:nvSpPr>
        <p:spPr>
          <a:xfrm>
            <a:off x="5897754" y="2169922"/>
            <a:ext cx="425450" cy="36639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marL="266700" lvl="0" indent="-266700" eaLnBrk="0" fontAlgn="ctr" hangingPunct="0"/>
            <a:r>
              <a:rPr lang="zh-CN" altLang="en-US" sz="169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--i</a:t>
            </a:r>
            <a:endParaRPr lang="zh-CN" altLang="en-US" sz="169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97868" y="4509479"/>
            <a:ext cx="1311910" cy="381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lvl="0" indent="-266700" eaLnBrk="0">
              <a:lnSpc>
                <a:spcPct val="150000"/>
              </a:lnSpc>
            </a:pPr>
            <a:r>
              <a:rPr lang="zh-CN" altLang="en-US" sz="127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先运算，再自增</a:t>
            </a:r>
            <a:endParaRPr lang="zh-CN" altLang="en-US" sz="127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5698" y="2553202"/>
            <a:ext cx="1788189" cy="10389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例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1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：</a:t>
            </a: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var </a:t>
            </a:r>
            <a:r>
              <a:rPr kumimoji="0" lang="en-US" altLang="zh-CN" sz="16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=4;</a:t>
            </a: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 smtClean="0">
                <a:solidFill>
                  <a:srgbClr val="FFFFFF"/>
                </a:solidFill>
              </a:rPr>
              <a:t>i</a:t>
            </a:r>
            <a:r>
              <a:rPr lang="en-US" altLang="zh-CN" sz="1600" dirty="0" smtClean="0">
                <a:solidFill>
                  <a:srgbClr val="FFFFFF"/>
                </a:solidFill>
              </a:rPr>
              <a:t>++;</a:t>
            </a:r>
            <a:endParaRPr lang="en-US" altLang="zh-CN" sz="1600" dirty="0" smtClean="0">
              <a:solidFill>
                <a:srgbClr val="FFFFFF"/>
              </a:solidFill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alert(</a:t>
            </a:r>
            <a:r>
              <a:rPr kumimoji="0" lang="en-US" altLang="zh-CN" sz="16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);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09898" y="2536317"/>
            <a:ext cx="1671613" cy="103898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例</a:t>
            </a:r>
            <a:r>
              <a:rPr lang="en-US" altLang="zh-CN" sz="1600" dirty="0">
                <a:solidFill>
                  <a:srgbClr val="FFFFFF"/>
                </a:solidFill>
              </a:rPr>
              <a:t>2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：</a:t>
            </a: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var </a:t>
            </a:r>
            <a:r>
              <a:rPr kumimoji="0" lang="en-US" altLang="zh-CN" sz="16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=4;</a:t>
            </a: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++</a:t>
            </a:r>
            <a:r>
              <a:rPr kumimoji="0" lang="en-US" altLang="zh-CN" sz="16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;</a:t>
            </a:r>
            <a:endParaRPr kumimoji="0" lang="en-US" altLang="zh-CN" sz="1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alert(</a:t>
            </a:r>
            <a:r>
              <a:rPr kumimoji="0" lang="en-US" altLang="zh-CN" sz="16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);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85301" y="4601326"/>
            <a:ext cx="1311910" cy="381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lvl="0" indent="-266700" eaLnBrk="0">
              <a:lnSpc>
                <a:spcPct val="150000"/>
              </a:lnSpc>
            </a:pPr>
            <a:r>
              <a:rPr lang="zh-CN" altLang="en-US" sz="127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先自增，后运算</a:t>
            </a:r>
            <a:endParaRPr lang="zh-CN" altLang="en-US" sz="127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01549" y="3919971"/>
            <a:ext cx="1693536" cy="15314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例</a:t>
            </a:r>
            <a:r>
              <a:rPr lang="en-US" altLang="zh-CN" sz="1600" b="1" dirty="0">
                <a:solidFill>
                  <a:srgbClr val="FFFFFF"/>
                </a:solidFill>
              </a:rPr>
              <a:t>3</a:t>
            </a:r>
            <a:r>
              <a:rPr kumimoji="0" lang="zh-CN" altLang="en-US" sz="16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：</a:t>
            </a:r>
            <a:endParaRPr kumimoji="0" lang="en-US" altLang="zh-CN" sz="16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var </a:t>
            </a:r>
            <a:r>
              <a:rPr kumimoji="0" lang="en-US" altLang="zh-CN" sz="1600" b="1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16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=4;</a:t>
            </a:r>
            <a:endParaRPr kumimoji="0" lang="en-US" altLang="zh-CN" sz="16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rgbClr val="FFFFFF"/>
                </a:solidFill>
              </a:rPr>
              <a:t>var j;</a:t>
            </a:r>
            <a:endParaRPr kumimoji="0" lang="en-US" altLang="zh-CN" sz="16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rgbClr val="FFFFFF"/>
                </a:solidFill>
              </a:rPr>
              <a:t>j=</a:t>
            </a:r>
            <a:r>
              <a:rPr lang="en-US" altLang="zh-CN" sz="1600" b="1" dirty="0" err="1" smtClean="0">
                <a:solidFill>
                  <a:srgbClr val="FFFFFF"/>
                </a:solidFill>
              </a:rPr>
              <a:t>i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++;      //j=</a:t>
            </a:r>
            <a:r>
              <a:rPr lang="en-US" altLang="zh-CN" sz="1600" b="1" dirty="0" err="1" smtClean="0">
                <a:solidFill>
                  <a:srgbClr val="FFFFFF"/>
                </a:solidFill>
              </a:rPr>
              <a:t>i,i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=i+1</a:t>
            </a:r>
            <a:endParaRPr lang="en-US" altLang="zh-CN" sz="1600" b="1" dirty="0" smtClean="0">
              <a:solidFill>
                <a:srgbClr val="FFFFFF"/>
              </a:solidFill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alert(</a:t>
            </a:r>
            <a:r>
              <a:rPr kumimoji="0" lang="en-US" altLang="zh-CN" sz="1600" b="1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16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);</a:t>
            </a:r>
            <a:endParaRPr kumimoji="0" lang="en-US" altLang="zh-CN" sz="16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rgbClr val="FFFFFF"/>
                </a:solidFill>
              </a:rPr>
              <a:t>alert(j);</a:t>
            </a:r>
            <a:endParaRPr kumimoji="0" lang="zh-CN" altLang="en-US" sz="1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726520" y="3907764"/>
            <a:ext cx="1754991" cy="153142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例</a:t>
            </a:r>
            <a:r>
              <a:rPr lang="en-US" altLang="zh-CN" sz="1600" b="1" dirty="0">
                <a:solidFill>
                  <a:srgbClr val="FFFFFF"/>
                </a:solidFill>
              </a:rPr>
              <a:t>4</a:t>
            </a:r>
            <a:r>
              <a:rPr kumimoji="0" lang="zh-CN" altLang="en-US" sz="16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：</a:t>
            </a:r>
            <a:endParaRPr kumimoji="0" lang="en-US" altLang="zh-CN" sz="16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var </a:t>
            </a:r>
            <a:r>
              <a:rPr kumimoji="0" lang="en-US" altLang="zh-CN" sz="1600" b="1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16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=4;</a:t>
            </a:r>
            <a:endParaRPr kumimoji="0" lang="en-US" altLang="zh-CN" sz="16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rgbClr val="FFFFFF"/>
                </a:solidFill>
              </a:rPr>
              <a:t>var j;</a:t>
            </a:r>
            <a:endParaRPr kumimoji="0" lang="en-US" altLang="zh-CN" sz="16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rgbClr val="FFFFFF"/>
                </a:solidFill>
              </a:rPr>
              <a:t>j=++</a:t>
            </a:r>
            <a:r>
              <a:rPr lang="en-US" altLang="zh-CN" sz="1600" b="1" dirty="0" err="1" smtClean="0">
                <a:solidFill>
                  <a:srgbClr val="FFFFFF"/>
                </a:solidFill>
              </a:rPr>
              <a:t>i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;     //</a:t>
            </a:r>
            <a:r>
              <a:rPr lang="en-US" altLang="zh-CN" sz="1600" b="1" dirty="0" err="1" smtClean="0">
                <a:solidFill>
                  <a:srgbClr val="FFFFFF"/>
                </a:solidFill>
              </a:rPr>
              <a:t>i</a:t>
            </a:r>
            <a:r>
              <a:rPr lang="en-US" altLang="zh-CN" sz="1600" b="1" dirty="0" smtClean="0">
                <a:solidFill>
                  <a:srgbClr val="FFFFFF"/>
                </a:solidFill>
              </a:rPr>
              <a:t>=i+1,j=</a:t>
            </a:r>
            <a:r>
              <a:rPr lang="en-US" altLang="zh-CN" sz="1600" b="1" dirty="0" err="1" smtClean="0">
                <a:solidFill>
                  <a:srgbClr val="FFFFFF"/>
                </a:solidFill>
              </a:rPr>
              <a:t>i</a:t>
            </a:r>
            <a:endParaRPr lang="en-US" altLang="zh-CN" sz="1600" b="1" dirty="0" smtClean="0">
              <a:solidFill>
                <a:srgbClr val="FFFFFF"/>
              </a:solidFill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alert(</a:t>
            </a:r>
            <a:r>
              <a:rPr kumimoji="0" lang="en-US" altLang="zh-CN" sz="1600" b="1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i</a:t>
            </a:r>
            <a:r>
              <a:rPr kumimoji="0" lang="en-US" altLang="zh-CN" sz="16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);</a:t>
            </a:r>
            <a:endParaRPr kumimoji="0" lang="en-US" altLang="zh-CN" sz="16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rgbClr val="FFFFFF"/>
                </a:solidFill>
              </a:rPr>
              <a:t>alert(j);</a:t>
            </a:r>
            <a:endParaRPr kumimoji="0" lang="zh-CN" altLang="en-US" sz="1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81511" y="2854116"/>
            <a:ext cx="1519490" cy="4394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marL="0" marR="0" indent="0" algn="l" defTabSz="584200" rtl="0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70" dirty="0" smtClean="0"/>
              <a:t>没有赋值运算，前置和后置一样，</a:t>
            </a:r>
            <a:endParaRPr kumimoji="0" lang="zh-CN" altLang="en-US" sz="127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/>
          </p:nvPr>
        </p:nvSpPr>
        <p:spPr/>
        <p:txBody>
          <a:bodyPr wrap="square" lIns="26784" tIns="26784" rIns="26784" bIns="26784" anchor="ctr">
            <a:normAutofit/>
          </a:bodyPr>
          <a:lstStyle/>
          <a:p>
            <a:pPr marL="342900" lvl="0" indent="-342900" algn="l"/>
            <a:r>
              <a:rPr lang="zh-CN" altLang="en-US" sz="3000" b="1" dirty="0">
                <a:latin typeface="华文楷体" panose="02010600040101010101" charset="-122"/>
                <a:ea typeface="华文楷体" panose="02010600040101010101" charset="-122"/>
              </a:rPr>
              <a:t>JavaScript运算符</a:t>
            </a:r>
            <a:endParaRPr lang="zh-CN" altLang="en-US" sz="30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练习：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1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r>
              <a:rPr 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  a = 5,  b = 8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，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 = 3;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var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d=  (++a) + (b++) + (--c);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	  6 + 8 + 2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console.log(a);   6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console.log(b);   9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console.log(d);   16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/>
          </p:nvPr>
        </p:nvSpPr>
        <p:spPr/>
        <p:txBody>
          <a:bodyPr wrap="square" lIns="26784" tIns="26784" rIns="26784" bIns="26784" anchor="ctr">
            <a:normAutofit/>
          </a:bodyPr>
          <a:lstStyle/>
          <a:p>
            <a:pPr marL="342900" lvl="0" indent="-342900" algn="l"/>
            <a:r>
              <a:rPr lang="zh-CN" altLang="en-US" sz="3000" b="1" dirty="0">
                <a:latin typeface="华文楷体" panose="02010600040101010101" charset="-122"/>
                <a:ea typeface="华文楷体" panose="02010600040101010101" charset="-122"/>
              </a:rPr>
              <a:t>JavaScript运算符</a:t>
            </a:r>
            <a:endParaRPr lang="zh-CN" altLang="en-US" sz="30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 algn="l" eaLnBrk="0">
              <a:buNone/>
            </a:pPr>
            <a:r>
              <a:rPr lang="pt-BR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、</a:t>
            </a:r>
            <a:endParaRPr lang="pt-BR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914400" lvl="2" indent="0" algn="l" eaLnBrk="0">
              <a:buNone/>
            </a:pPr>
            <a:r>
              <a:rPr lang="pt-BR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var </a:t>
            </a:r>
            <a:r>
              <a:rPr lang="pt-BR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a=10, b=20 , c=30;  </a:t>
            </a:r>
            <a:endParaRPr lang="pt-BR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914400" lvl="2" indent="0" algn="l" eaLnBrk="0">
              <a:buNone/>
            </a:pPr>
            <a:r>
              <a:rPr lang="pt-BR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++</a:t>
            </a:r>
            <a:r>
              <a:rPr lang="pt-BR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a;  </a:t>
            </a:r>
            <a:endParaRPr lang="pt-BR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914400" lvl="2" indent="0" algn="l" eaLnBrk="0">
              <a:buNone/>
            </a:pPr>
            <a:r>
              <a:rPr lang="pt-BR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a</a:t>
            </a:r>
            <a:r>
              <a:rPr lang="pt-BR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++;</a:t>
            </a:r>
            <a:endParaRPr lang="pt-BR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914400" lvl="2" indent="0" algn="l" eaLnBrk="0"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console.log(a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);   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</a:t>
            </a:r>
            <a:endParaRPr lang="pt-BR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914400" lvl="2" indent="0" algn="l" eaLnBrk="0">
              <a:buNone/>
            </a:pPr>
            <a:r>
              <a:rPr lang="pt-BR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var e=(++a)+(++</a:t>
            </a:r>
            <a:r>
              <a:rPr lang="pt-BR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b)+(c</a:t>
            </a:r>
            <a:r>
              <a:rPr lang="pt-BR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++) + (a++);  </a:t>
            </a:r>
            <a:endParaRPr lang="pt-BR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914400" lvl="2" indent="0" algn="l" eaLnBrk="0">
              <a:buNone/>
            </a:pPr>
            <a:r>
              <a:rPr lang="pt-BR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console.log(e</a:t>
            </a:r>
            <a:r>
              <a:rPr lang="pt-BR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); </a:t>
            </a:r>
            <a:endParaRPr lang="pt-BR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fill="hold" nodeType="tmRoot"/>
      </p:par>
    </p:tnLst>
  </p:timing>
</p:sld>
</file>

<file path=ppt/tags/tag1.xml><?xml version="1.0" encoding="utf-8"?>
<p:tagLst xmlns:p="http://schemas.openxmlformats.org/presentationml/2006/main">
  <p:tag name="KSO_WM_TEMPLATE_CATEGORY" val="custom"/>
  <p:tag name="KSO_WM_TEMPLATE_INDEX" val="160180"/>
</p:tagLst>
</file>

<file path=ppt/tags/tag10.xml><?xml version="1.0" encoding="utf-8"?>
<p:tagLst xmlns:p="http://schemas.openxmlformats.org/presentationml/2006/main">
  <p:tag name="KSO_WM_TEMPLATE_CATEGORY" val="custom"/>
  <p:tag name="KSO_WM_TEMPLATE_INDEX" val="160180"/>
</p:tagLst>
</file>

<file path=ppt/tags/tag11.xml><?xml version="1.0" encoding="utf-8"?>
<p:tagLst xmlns:p="http://schemas.openxmlformats.org/presentationml/2006/main">
  <p:tag name="KSO_WM_TEMPLATE_CATEGORY" val="custom"/>
  <p:tag name="KSO_WM_TEMPLATE_INDEX" val="160180"/>
</p:tagLst>
</file>

<file path=ppt/tags/tag12.xml><?xml version="1.0" encoding="utf-8"?>
<p:tagLst xmlns:p="http://schemas.openxmlformats.org/presentationml/2006/main">
  <p:tag name="KSO_WM_TEMPLATE_CATEGORY" val="custom"/>
  <p:tag name="KSO_WM_TEMPLATE_INDEX" val="160180"/>
</p:tagLst>
</file>

<file path=ppt/tags/tag13.xml><?xml version="1.0" encoding="utf-8"?>
<p:tagLst xmlns:p="http://schemas.openxmlformats.org/presentationml/2006/main">
  <p:tag name="KSO_WM_TEMPLATE_CATEGORY" val="custom"/>
  <p:tag name="KSO_WM_TEMPLATE_INDEX" val="160180"/>
</p:tagLst>
</file>

<file path=ppt/tags/tag14.xml><?xml version="1.0" encoding="utf-8"?>
<p:tagLst xmlns:p="http://schemas.openxmlformats.org/presentationml/2006/main">
  <p:tag name="KSO_WM_TEMPLATE_CATEGORY" val="custom"/>
  <p:tag name="KSO_WM_TEMPLATE_INDEX" val="160180"/>
</p:tagLst>
</file>

<file path=ppt/tags/tag15.xml><?xml version="1.0" encoding="utf-8"?>
<p:tagLst xmlns:p="http://schemas.openxmlformats.org/presentationml/2006/main">
  <p:tag name="KSO_WM_TEMPLATE_CATEGORY" val="custom"/>
  <p:tag name="KSO_WM_TEMPLATE_INDEX" val="160180"/>
</p:tagLst>
</file>

<file path=ppt/tags/tag16.xml><?xml version="1.0" encoding="utf-8"?>
<p:tagLst xmlns:p="http://schemas.openxmlformats.org/presentationml/2006/main">
  <p:tag name="KSO_WM_TEMPLATE_CATEGORY" val="custom"/>
  <p:tag name="KSO_WM_TEMPLATE_INDEX" val="160180"/>
</p:tagLst>
</file>

<file path=ppt/tags/tag17.xml><?xml version="1.0" encoding="utf-8"?>
<p:tagLst xmlns:p="http://schemas.openxmlformats.org/presentationml/2006/main">
  <p:tag name="KSO_WM_TEMPLATE_CATEGORY" val="custom"/>
  <p:tag name="KSO_WM_TEMPLATE_INDEX" val="160180"/>
</p:tagLst>
</file>

<file path=ppt/tags/tag18.xml><?xml version="1.0" encoding="utf-8"?>
<p:tagLst xmlns:p="http://schemas.openxmlformats.org/presentationml/2006/main">
  <p:tag name="KSO_WM_TEMPLATE_CATEGORY" val="custom"/>
  <p:tag name="KSO_WM_TEMPLATE_INDEX" val="160180"/>
</p:tagLst>
</file>

<file path=ppt/tags/tag19.xml><?xml version="1.0" encoding="utf-8"?>
<p:tagLst xmlns:p="http://schemas.openxmlformats.org/presentationml/2006/main">
  <p:tag name="KSO_WM_TEMPLATE_CATEGORY" val="custom"/>
  <p:tag name="KSO_WM_TEMPLATE_INDEX" val="160180"/>
</p:tagLst>
</file>

<file path=ppt/tags/tag2.xml><?xml version="1.0" encoding="utf-8"?>
<p:tagLst xmlns:p="http://schemas.openxmlformats.org/presentationml/2006/main">
  <p:tag name="KSO_WM_TEMPLATE_CATEGORY" val="custom"/>
  <p:tag name="KSO_WM_TEMPLATE_INDEX" val="160180"/>
</p:tagLst>
</file>

<file path=ppt/tags/tag20.xml><?xml version="1.0" encoding="utf-8"?>
<p:tagLst xmlns:p="http://schemas.openxmlformats.org/presentationml/2006/main">
  <p:tag name="KSO_WM_TEMPLATE_CATEGORY" val="custom"/>
  <p:tag name="KSO_WM_TEMPLATE_INDEX" val="160180"/>
</p:tagLst>
</file>

<file path=ppt/tags/tag21.xml><?xml version="1.0" encoding="utf-8"?>
<p:tagLst xmlns:p="http://schemas.openxmlformats.org/presentationml/2006/main">
  <p:tag name="KSO_WM_TEMPLATE_CATEGORY" val="custom"/>
  <p:tag name="KSO_WM_TEMPLATE_INDEX" val="160180"/>
</p:tagLst>
</file>

<file path=ppt/tags/tag22.xml><?xml version="1.0" encoding="utf-8"?>
<p:tagLst xmlns:p="http://schemas.openxmlformats.org/presentationml/2006/main">
  <p:tag name="KSO_WM_TEMPLATE_CATEGORY" val="custom"/>
  <p:tag name="KSO_WM_TEMPLATE_INDEX" val="160180"/>
</p:tagLst>
</file>

<file path=ppt/tags/tag3.xml><?xml version="1.0" encoding="utf-8"?>
<p:tagLst xmlns:p="http://schemas.openxmlformats.org/presentationml/2006/main">
  <p:tag name="KSO_WM_TEMPLATE_CATEGORY" val="custom"/>
  <p:tag name="KSO_WM_TEMPLATE_INDEX" val="160180"/>
</p:tagLst>
</file>

<file path=ppt/tags/tag4.xml><?xml version="1.0" encoding="utf-8"?>
<p:tagLst xmlns:p="http://schemas.openxmlformats.org/presentationml/2006/main">
  <p:tag name="KSO_WM_TEMPLATE_CATEGORY" val="custom"/>
  <p:tag name="KSO_WM_TEMPLATE_INDEX" val="160180"/>
</p:tagLst>
</file>

<file path=ppt/tags/tag5.xml><?xml version="1.0" encoding="utf-8"?>
<p:tagLst xmlns:p="http://schemas.openxmlformats.org/presentationml/2006/main">
  <p:tag name="KSO_WM_TEMPLATE_CATEGORY" val="custom"/>
  <p:tag name="KSO_WM_TEMPLATE_INDEX" val="160180"/>
</p:tagLst>
</file>

<file path=ppt/tags/tag6.xml><?xml version="1.0" encoding="utf-8"?>
<p:tagLst xmlns:p="http://schemas.openxmlformats.org/presentationml/2006/main">
  <p:tag name="KSO_WM_TEMPLATE_CATEGORY" val="custom"/>
  <p:tag name="KSO_WM_TEMPLATE_INDEX" val="160180"/>
</p:tagLst>
</file>

<file path=ppt/tags/tag7.xml><?xml version="1.0" encoding="utf-8"?>
<p:tagLst xmlns:p="http://schemas.openxmlformats.org/presentationml/2006/main">
  <p:tag name="KSO_WM_TEMPLATE_CATEGORY" val="custom"/>
  <p:tag name="KSO_WM_TEMPLATE_INDEX" val="160180"/>
</p:tagLst>
</file>

<file path=ppt/tags/tag8.xml><?xml version="1.0" encoding="utf-8"?>
<p:tagLst xmlns:p="http://schemas.openxmlformats.org/presentationml/2006/main">
  <p:tag name="KSO_WM_TEMPLATE_CATEGORY" val="custom"/>
  <p:tag name="KSO_WM_TEMPLATE_INDEX" val="160180"/>
</p:tagLst>
</file>

<file path=ppt/tags/tag9.xml><?xml version="1.0" encoding="utf-8"?>
<p:tagLst xmlns:p="http://schemas.openxmlformats.org/presentationml/2006/main">
  <p:tag name="KSO_WM_TEMPLATE_CATEGORY" val="custom"/>
  <p:tag name="KSO_WM_TEMPLATE_INDEX" val="160180"/>
</p:tagLst>
</file>

<file path=ppt/theme/theme1.xml><?xml version="1.0" encoding="utf-8"?>
<a:theme xmlns:a="http://schemas.openxmlformats.org/drawingml/2006/main" name="A000120140530A99PPBG">
  <a:themeElements>
    <a:clrScheme name="自定义 440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13">
      <a:majorFont>
        <a:latin typeface="Castellar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A000120150324A12PPBG</Template>
  <TotalTime>0</TotalTime>
  <Words>4144</Words>
  <Application>WPS 演示</Application>
  <PresentationFormat>全屏显示(4:3)</PresentationFormat>
  <Paragraphs>551</Paragraphs>
  <Slides>42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5" baseType="lpstr">
      <vt:lpstr>Arial</vt:lpstr>
      <vt:lpstr>宋体</vt:lpstr>
      <vt:lpstr>Wingdings</vt:lpstr>
      <vt:lpstr>微软雅黑</vt:lpstr>
      <vt:lpstr>幼圆</vt:lpstr>
      <vt:lpstr>Times New Roman</vt:lpstr>
      <vt:lpstr>Arial Black</vt:lpstr>
      <vt:lpstr>华文隶书</vt:lpstr>
      <vt:lpstr>Microsoft New Tai Lue</vt:lpstr>
      <vt:lpstr>Calibri</vt:lpstr>
      <vt:lpstr>华文中宋</vt:lpstr>
      <vt:lpstr>Gill Sans</vt:lpstr>
      <vt:lpstr>华文楷体</vt:lpstr>
      <vt:lpstr>Helvetica Light</vt:lpstr>
      <vt:lpstr>Hiragino Sans GB W3</vt:lpstr>
      <vt:lpstr>MS PGothic</vt:lpstr>
      <vt:lpstr>Thonburi</vt:lpstr>
      <vt:lpstr>Arial Unicode MS</vt:lpstr>
      <vt:lpstr>Wingdings</vt:lpstr>
      <vt:lpstr>Times New Roman</vt:lpstr>
      <vt:lpstr>Segoe Print</vt:lpstr>
      <vt:lpstr>Castellar</vt:lpstr>
      <vt:lpstr>A000120140530A99PPBG</vt:lpstr>
      <vt:lpstr>PowerPoint 演示文稿</vt:lpstr>
      <vt:lpstr>PowerPoint 演示文稿</vt:lpstr>
      <vt:lpstr>本单元重点与难点</vt:lpstr>
      <vt:lpstr>PowerPoint 演示文稿</vt:lpstr>
      <vt:lpstr>JavaScript运算符</vt:lpstr>
      <vt:lpstr>JavaScript运算符</vt:lpstr>
      <vt:lpstr>JavaScript运算符</vt:lpstr>
      <vt:lpstr>JavaScript运算符</vt:lpstr>
      <vt:lpstr>JavaScript运算符</vt:lpstr>
      <vt:lpstr>JavaScript运算符</vt:lpstr>
      <vt:lpstr>JavaScript运算符</vt:lpstr>
      <vt:lpstr>JavaScript运算符</vt:lpstr>
      <vt:lpstr>JavaScript运算符</vt:lpstr>
      <vt:lpstr>JavaScript运算符</vt:lpstr>
      <vt:lpstr>JavaScript运算符</vt:lpstr>
      <vt:lpstr>JavaScript运算符</vt:lpstr>
      <vt:lpstr>JavaScript运算符</vt:lpstr>
      <vt:lpstr>JavaScript运算符</vt:lpstr>
      <vt:lpstr>JavaScript运算符</vt:lpstr>
      <vt:lpstr>关系运算符</vt:lpstr>
      <vt:lpstr>JavaScript运算符</vt:lpstr>
      <vt:lpstr>JavaScript运算符</vt:lpstr>
      <vt:lpstr> JavaScript运算符 </vt:lpstr>
      <vt:lpstr>练习：</vt:lpstr>
      <vt:lpstr>JavaScript运算符</vt:lpstr>
      <vt:lpstr>JavaScript运算符</vt:lpstr>
      <vt:lpstr>JavaScript运算符</vt:lpstr>
      <vt:lpstr>JavaScript运算符</vt:lpstr>
      <vt:lpstr>PowerPoint 演示文稿</vt:lpstr>
      <vt:lpstr>PowerPoint 演示文稿</vt:lpstr>
      <vt:lpstr>运算符优先级：</vt:lpstr>
      <vt:lpstr>PowerPoint 演示文稿</vt:lpstr>
      <vt:lpstr>PowerPoint 演示文稿</vt:lpstr>
      <vt:lpstr>表达式 (Expressions) </vt:lpstr>
      <vt:lpstr>表达式 (Expressions)</vt:lpstr>
      <vt:lpstr>PowerPoint 演示文稿</vt:lpstr>
      <vt:lpstr>数据类型转换</vt:lpstr>
      <vt:lpstr>PowerPoint 演示文稿</vt:lpstr>
      <vt:lpstr>PowerPoint 演示文稿</vt:lpstr>
      <vt:lpstr>2、转换为字符串类型</vt:lpstr>
      <vt:lpstr>3、转换为布尔类型</vt:lpstr>
      <vt:lpstr>谢　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王争</cp:lastModifiedBy>
  <cp:revision>247</cp:revision>
  <dcterms:created xsi:type="dcterms:W3CDTF">2016-10-24T09:15:00Z</dcterms:created>
  <dcterms:modified xsi:type="dcterms:W3CDTF">2017-07-13T03:23:35Z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