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3"/>
  </p:handoutMasterIdLst>
  <p:sldIdLst>
    <p:sldId id="313" r:id="rId3"/>
    <p:sldId id="335" r:id="rId4"/>
    <p:sldId id="297" r:id="rId6"/>
    <p:sldId id="336" r:id="rId7"/>
    <p:sldId id="364" r:id="rId8"/>
    <p:sldId id="365" r:id="rId9"/>
    <p:sldId id="366" r:id="rId10"/>
    <p:sldId id="370" r:id="rId11"/>
    <p:sldId id="380" r:id="rId12"/>
    <p:sldId id="372" r:id="rId13"/>
    <p:sldId id="371" r:id="rId14"/>
    <p:sldId id="369" r:id="rId15"/>
    <p:sldId id="381" r:id="rId16"/>
    <p:sldId id="324" r:id="rId17"/>
    <p:sldId id="373" r:id="rId18"/>
    <p:sldId id="355" r:id="rId19"/>
    <p:sldId id="374" r:id="rId20"/>
    <p:sldId id="375" r:id="rId21"/>
    <p:sldId id="376" r:id="rId22"/>
    <p:sldId id="356" r:id="rId23"/>
    <p:sldId id="357" r:id="rId24"/>
    <p:sldId id="378" r:id="rId25"/>
    <p:sldId id="359" r:id="rId26"/>
    <p:sldId id="377" r:id="rId27"/>
    <p:sldId id="325" r:id="rId28"/>
    <p:sldId id="363" r:id="rId29"/>
    <p:sldId id="360" r:id="rId30"/>
    <p:sldId id="379" r:id="rId31"/>
    <p:sldId id="312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作者" initials="作" lastIdx="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03D"/>
    <a:srgbClr val="004760"/>
    <a:srgbClr val="001C54"/>
    <a:srgbClr val="75C4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71"/>
        <p:guide pos="28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936" y="-84"/>
      </p:cViewPr>
      <p:guideLst>
        <p:guide orient="horz" pos="2894"/>
        <p:guide pos="215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08571-D336-4025-90E3-3C5ACA5738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98200-81E7-464E-99CA-916E4BCA90D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16D35-1B3C-4797-823E-755245953E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5E6A9-E799-41F5-B05D-B0D14B1927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5E6A9-E799-41F5-B05D-B0D14B1927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0" y="6445250"/>
            <a:ext cx="1691680" cy="419100"/>
          </a:xfrm>
          <a:prstGeom prst="rect">
            <a:avLst/>
          </a:pr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0" y="-4745"/>
            <a:ext cx="9144000" cy="1633545"/>
          </a:xfrm>
          <a:custGeom>
            <a:avLst/>
            <a:gdLst>
              <a:gd name="connsiteX0" fmla="*/ 0 w 9144000"/>
              <a:gd name="connsiteY0" fmla="*/ 0 h 2827321"/>
              <a:gd name="connsiteX1" fmla="*/ 9144000 w 9144000"/>
              <a:gd name="connsiteY1" fmla="*/ 0 h 2827321"/>
              <a:gd name="connsiteX2" fmla="*/ 9144000 w 9144000"/>
              <a:gd name="connsiteY2" fmla="*/ 2827321 h 2827321"/>
              <a:gd name="connsiteX3" fmla="*/ 3784788 w 9144000"/>
              <a:gd name="connsiteY3" fmla="*/ 2827321 h 2827321"/>
              <a:gd name="connsiteX4" fmla="*/ 3765124 w 9144000"/>
              <a:gd name="connsiteY4" fmla="*/ 2632222 h 2827321"/>
              <a:gd name="connsiteX5" fmla="*/ 2620941 w 9144000"/>
              <a:gd name="connsiteY5" fmla="*/ 1699560 h 2827321"/>
              <a:gd name="connsiteX6" fmla="*/ 1476759 w 9144000"/>
              <a:gd name="connsiteY6" fmla="*/ 2632222 h 2827321"/>
              <a:gd name="connsiteX7" fmla="*/ 1457094 w 9144000"/>
              <a:gd name="connsiteY7" fmla="*/ 2827321 h 2827321"/>
              <a:gd name="connsiteX8" fmla="*/ 0 w 9144000"/>
              <a:gd name="connsiteY8" fmla="*/ 2827321 h 28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2827321">
                <a:moveTo>
                  <a:pt x="0" y="0"/>
                </a:moveTo>
                <a:lnTo>
                  <a:pt x="9144000" y="0"/>
                </a:lnTo>
                <a:lnTo>
                  <a:pt x="9144000" y="2827321"/>
                </a:lnTo>
                <a:lnTo>
                  <a:pt x="3784788" y="2827321"/>
                </a:lnTo>
                <a:lnTo>
                  <a:pt x="3765124" y="2632222"/>
                </a:lnTo>
                <a:cubicBezTo>
                  <a:pt x="3656220" y="2099953"/>
                  <a:pt x="3185333" y="1699560"/>
                  <a:pt x="2620941" y="1699560"/>
                </a:cubicBezTo>
                <a:cubicBezTo>
                  <a:pt x="2056549" y="1699560"/>
                  <a:pt x="1585662" y="2099953"/>
                  <a:pt x="1476759" y="2632222"/>
                </a:cubicBezTo>
                <a:lnTo>
                  <a:pt x="1457094" y="2827321"/>
                </a:lnTo>
                <a:lnTo>
                  <a:pt x="0" y="2827321"/>
                </a:lnTo>
                <a:close/>
              </a:path>
            </a:pathLst>
          </a:custGeom>
          <a:solidFill>
            <a:srgbClr val="052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3767689" y="2882951"/>
            <a:ext cx="4525411" cy="1318039"/>
          </a:xfrm>
          <a:noFill/>
          <a:ln w="12700">
            <a:noFill/>
          </a:ln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200" b="1" kern="1000" baseline="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767688" y="4270839"/>
            <a:ext cx="4525412" cy="467211"/>
          </a:xfrm>
          <a:noFill/>
        </p:spPr>
        <p:txBody>
          <a:bodyPr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16" name="椭圆 15"/>
          <p:cNvSpPr/>
          <p:nvPr userDrawn="1"/>
        </p:nvSpPr>
        <p:spPr>
          <a:xfrm>
            <a:off x="1331640" y="620688"/>
            <a:ext cx="2520280" cy="2520280"/>
          </a:xfrm>
          <a:prstGeom prst="ellipse">
            <a:avLst/>
          </a:prstGeom>
          <a:solidFill>
            <a:srgbClr val="FCF8E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Picture 3" descr="E:\0-ly\20160301积云课件35G\03-广告设计\积云标志透明\标志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260" y="1052736"/>
            <a:ext cx="1377596" cy="106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15"/>
          <p:cNvCxnSpPr>
            <a:cxnSpLocks noChangeShapeType="1"/>
          </p:cNvCxnSpPr>
          <p:nvPr userDrawn="1"/>
        </p:nvCxnSpPr>
        <p:spPr bwMode="auto">
          <a:xfrm>
            <a:off x="3919538" y="614338"/>
            <a:ext cx="0" cy="4614862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文本框 20"/>
          <p:cNvSpPr txBox="1"/>
          <p:nvPr userDrawn="1"/>
        </p:nvSpPr>
        <p:spPr>
          <a:xfrm>
            <a:off x="1978025" y="2522513"/>
            <a:ext cx="1339850" cy="785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500" b="1" kern="0" dirty="0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  <a:endParaRPr lang="zh-CN" altLang="en-US" sz="4500" b="1" kern="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3" name="任意多边形 12"/>
          <p:cNvSpPr/>
          <p:nvPr userDrawn="1"/>
        </p:nvSpPr>
        <p:spPr>
          <a:xfrm>
            <a:off x="3641725" y="1196950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1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4" name="任意多边形 13"/>
          <p:cNvSpPr/>
          <p:nvPr userDrawn="1"/>
        </p:nvSpPr>
        <p:spPr>
          <a:xfrm>
            <a:off x="3641725" y="2114525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2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5" name="任意多边形 14"/>
          <p:cNvSpPr/>
          <p:nvPr userDrawn="1"/>
        </p:nvSpPr>
        <p:spPr>
          <a:xfrm>
            <a:off x="3641725" y="3032100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3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6" name="任意多边形 15"/>
          <p:cNvSpPr/>
          <p:nvPr userDrawn="1"/>
        </p:nvSpPr>
        <p:spPr>
          <a:xfrm>
            <a:off x="3641725" y="3949675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4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129606" y="446484"/>
            <a:ext cx="6875860" cy="41612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Shape 21"/>
          <p:cNvSpPr>
            <a:spLocks noGrp="1"/>
          </p:cNvSpPr>
          <p:nvPr>
            <p:ph type="title" hasCustomPrompt="1"/>
          </p:nvPr>
        </p:nvSpPr>
        <p:spPr>
          <a:xfrm>
            <a:off x="892969" y="4723805"/>
            <a:ext cx="7358063" cy="1000125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 hasCustomPrompt="1"/>
          </p:nvPr>
        </p:nvSpPr>
        <p:spPr>
          <a:xfrm>
            <a:off x="892969" y="5759648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SzTx/>
              <a:buNone/>
              <a:defRPr sz="1690"/>
            </a:lvl1pPr>
            <a:lvl2pPr marL="0" indent="120650" algn="ctr">
              <a:spcBef>
                <a:spcPct val="0"/>
              </a:spcBef>
              <a:buSzTx/>
              <a:buNone/>
              <a:defRPr sz="1690"/>
            </a:lvl2pPr>
            <a:lvl3pPr marL="0" indent="241300" algn="ctr">
              <a:spcBef>
                <a:spcPct val="0"/>
              </a:spcBef>
              <a:buSzTx/>
              <a:buNone/>
              <a:defRPr sz="1690"/>
            </a:lvl3pPr>
            <a:lvl4pPr marL="0" indent="361315" algn="ctr">
              <a:spcBef>
                <a:spcPct val="0"/>
              </a:spcBef>
              <a:buSzTx/>
              <a:buNone/>
              <a:defRPr sz="1690"/>
            </a:lvl4pPr>
            <a:lvl5pPr marL="0" indent="482600" algn="ctr">
              <a:spcBef>
                <a:spcPct val="0"/>
              </a:spcBef>
              <a:buSzTx/>
              <a:buNone/>
              <a:defRPr sz="169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4437983" y="6500813"/>
            <a:ext cx="259105" cy="2678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  <a:lvl3pPr>
              <a:defRPr sz="1800">
                <a:latin typeface="+mj-ea"/>
                <a:ea typeface="+mj-ea"/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+mj-ea"/>
                <a:ea typeface="+mj-ea"/>
              </a:rPr>
              <a:t>知识详解</a:t>
            </a:r>
            <a:endParaRPr lang="zh-CN" altLang="en-US" sz="16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  <a:lvl3pPr>
              <a:defRPr sz="1800"/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+mj-ea"/>
                <a:ea typeface="+mj-ea"/>
              </a:rPr>
              <a:t>课堂练习</a:t>
            </a:r>
            <a:endParaRPr lang="zh-CN" altLang="en-US" sz="16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+mj-ea"/>
                <a:ea typeface="+mj-ea"/>
              </a:rPr>
              <a:t>代码实现</a:t>
            </a:r>
            <a:endParaRPr lang="zh-CN" altLang="en-US" sz="16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+mj-ea"/>
                <a:ea typeface="+mj-ea"/>
              </a:rPr>
              <a:t>课后作业</a:t>
            </a:r>
            <a:endParaRPr lang="zh-CN" altLang="en-US" sz="16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6" y="2108199"/>
            <a:ext cx="5995988" cy="123507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619671" y="3400424"/>
            <a:ext cx="5904657" cy="676647"/>
          </a:xfrm>
          <a:prstGeom prst="roundRect">
            <a:avLst>
              <a:gd name="adj" fmla="val 50000"/>
            </a:avLst>
          </a:prstGeom>
          <a:solidFill>
            <a:srgbClr val="92D050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+mj-ea"/>
                <a:ea typeface="+mj-ea"/>
              </a:rPr>
              <a:t>知识详解</a:t>
            </a:r>
            <a:endParaRPr lang="zh-CN" altLang="en-US" sz="16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kern="1200" dirty="0" smtClean="0">
                <a:solidFill>
                  <a:schemeClr val="lt1"/>
                </a:solidFill>
                <a:latin typeface="+mj-ea"/>
                <a:ea typeface="+mj-ea"/>
                <a:cs typeface="+mn-cs"/>
              </a:rPr>
              <a:t>知识详解</a:t>
            </a:r>
            <a:endParaRPr lang="zh-CN" altLang="en-US" sz="1600" b="1" kern="1200" dirty="0">
              <a:solidFill>
                <a:schemeClr val="lt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kern="1200" dirty="0" smtClean="0">
                <a:solidFill>
                  <a:schemeClr val="lt1"/>
                </a:solidFill>
                <a:latin typeface="+mj-ea"/>
                <a:ea typeface="+mj-ea"/>
                <a:cs typeface="+mn-cs"/>
              </a:rPr>
              <a:t>知识详解</a:t>
            </a:r>
            <a:endParaRPr lang="zh-CN" altLang="en-US" sz="1600" b="1" kern="1200" dirty="0">
              <a:solidFill>
                <a:schemeClr val="lt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kern="1200" dirty="0" smtClean="0">
                <a:solidFill>
                  <a:schemeClr val="lt1"/>
                </a:solidFill>
                <a:latin typeface="+mj-ea"/>
                <a:ea typeface="+mj-ea"/>
                <a:cs typeface="+mn-cs"/>
              </a:rPr>
              <a:t>知识详解</a:t>
            </a:r>
            <a:endParaRPr lang="zh-CN" altLang="en-US" sz="1600" b="1" kern="1200" dirty="0">
              <a:solidFill>
                <a:schemeClr val="lt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45250"/>
            <a:ext cx="1619672" cy="419100"/>
          </a:xfrm>
          <a:prstGeom prst="rect">
            <a:avLst/>
          </a:pr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25977" y="339794"/>
            <a:ext cx="8292045" cy="6535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19098" y="1450082"/>
            <a:ext cx="8292045" cy="4355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pic>
        <p:nvPicPr>
          <p:cNvPr id="1026" name="Picture 2" descr="E:\0-ly\20160301积云课件35G\03-广告设计\积云标志透明\标志2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923204"/>
            <a:ext cx="1368152" cy="43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0070C0"/>
          </a:solidFill>
          <a:effectLst/>
          <a:latin typeface="+mj-ea"/>
          <a:ea typeface="+mj-ea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lang="zh-CN" altLang="en-US" sz="2400" b="0" kern="1200" baseline="0" dirty="0" smtClean="0">
          <a:solidFill>
            <a:schemeClr val="accent1"/>
          </a:solidFill>
          <a:latin typeface="+mj-ea"/>
          <a:ea typeface="+mj-ea"/>
          <a:cs typeface="+mn-cs"/>
        </a:defRPr>
      </a:lvl1pPr>
      <a:lvl2pPr marL="357505" indent="-357505" algn="just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9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6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3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9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0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331640" y="620688"/>
            <a:ext cx="2520280" cy="2520280"/>
          </a:xfrm>
          <a:prstGeom prst="ellipse">
            <a:avLst/>
          </a:prstGeom>
          <a:solidFill>
            <a:srgbClr val="FCF8E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6409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5400" b="1" dirty="0" smtClean="0">
                <a:latin typeface="+mj-ea"/>
                <a:ea typeface="+mj-ea"/>
              </a:rPr>
              <a:t>第十三单元</a:t>
            </a:r>
            <a:endParaRPr lang="en-US" altLang="zh-CN" sz="5400" b="1" dirty="0" smtClean="0">
              <a:latin typeface="+mj-ea"/>
              <a:ea typeface="+mj-ea"/>
            </a:endParaRPr>
          </a:p>
          <a:p>
            <a:pPr algn="ctr">
              <a:lnSpc>
                <a:spcPct val="200000"/>
              </a:lnSpc>
            </a:pPr>
            <a:r>
              <a:rPr lang="zh-CN" altLang="zh-CN" sz="4400" dirty="0"/>
              <a:t>流程</a:t>
            </a:r>
            <a:r>
              <a:rPr lang="zh-CN" altLang="zh-CN" sz="4400" dirty="0" smtClean="0"/>
              <a:t>控制语句</a:t>
            </a:r>
            <a:endParaRPr lang="zh-CN" altLang="en-US" sz="4400" b="1" dirty="0" smtClean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184" y="1031135"/>
            <a:ext cx="2880320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spc="600" dirty="0" smtClean="0">
                <a:ln w="6350">
                  <a:noFill/>
                </a:ln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sz="1400" spc="600" smtClean="0">
                <a:ln w="6350">
                  <a:noFill/>
                </a:ln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</a:t>
            </a:r>
            <a:endParaRPr lang="zh-CN" altLang="en-US" sz="2400" b="1" spc="600" dirty="0">
              <a:ln w="6350">
                <a:noFill/>
              </a:ln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E:\0-ly\20160301积云课件35G\03-广告设计\积云标志透明\标志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260" y="1052736"/>
            <a:ext cx="1377596" cy="106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51920" y="6551766"/>
            <a:ext cx="1800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bg1"/>
                </a:solidFill>
              </a:rPr>
              <a:t>讲师</a:t>
            </a:r>
            <a:r>
              <a:rPr lang="en-US" altLang="zh-CN" sz="900" dirty="0" err="1" smtClean="0">
                <a:solidFill>
                  <a:schemeClr val="bg1"/>
                </a:solidFill>
              </a:rPr>
              <a:t>Emaill</a:t>
            </a:r>
            <a:r>
              <a:rPr lang="zh-CN" altLang="en-US" sz="900" dirty="0" smtClean="0">
                <a:solidFill>
                  <a:schemeClr val="bg1"/>
                </a:solidFill>
              </a:rPr>
              <a:t>：</a:t>
            </a:r>
            <a:r>
              <a:rPr lang="en-US" altLang="zh-CN" sz="900" dirty="0" smtClean="0">
                <a:solidFill>
                  <a:schemeClr val="bg1"/>
                </a:solidFill>
              </a:rPr>
              <a:t>123456@qq.com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-8930" y="566198"/>
            <a:ext cx="165712" cy="689912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40" name="前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13986" y="6147834"/>
            <a:ext cx="490553" cy="4905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2" name="Shape 142"/>
          <p:cNvSpPr/>
          <p:nvPr/>
        </p:nvSpPr>
        <p:spPr>
          <a:xfrm>
            <a:off x="8867831" y="6563390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3" name="Shape 143"/>
          <p:cNvSpPr/>
          <p:nvPr/>
        </p:nvSpPr>
        <p:spPr>
          <a:xfrm>
            <a:off x="8576127" y="6283593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4" name="Shape 144"/>
          <p:cNvSpPr/>
          <p:nvPr/>
        </p:nvSpPr>
        <p:spPr>
          <a:xfrm>
            <a:off x="8287401" y="6563390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5" name="Shape 145"/>
          <p:cNvSpPr/>
          <p:nvPr/>
        </p:nvSpPr>
        <p:spPr>
          <a:xfrm>
            <a:off x="8008199" y="6283593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6" name="Shape 146"/>
          <p:cNvSpPr/>
          <p:nvPr/>
        </p:nvSpPr>
        <p:spPr>
          <a:xfrm>
            <a:off x="8577616" y="-6209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7" name="Shape 147"/>
          <p:cNvSpPr/>
          <p:nvPr/>
        </p:nvSpPr>
        <p:spPr>
          <a:xfrm>
            <a:off x="8867831" y="273589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" name="矩形 1"/>
          <p:cNvSpPr/>
          <p:nvPr/>
        </p:nvSpPr>
        <p:spPr>
          <a:xfrm>
            <a:off x="430864" y="1738163"/>
            <a:ext cx="7448895" cy="2219356"/>
          </a:xfrm>
          <a:prstGeom prst="rect">
            <a:avLst/>
          </a:prstGeom>
        </p:spPr>
        <p:txBody>
          <a:bodyPr wrap="square" lIns="64291" tIns="32146" rIns="64291" bIns="32146">
            <a:spAutoFit/>
          </a:bodyPr>
          <a:lstStyle/>
          <a:p>
            <a:r>
              <a:rPr lang="zh-CN" altLang="en-US" sz="2000" dirty="0" smtClean="0"/>
              <a:t>练习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、</a:t>
            </a:r>
            <a:endParaRPr lang="en-US" altLang="zh-CN" sz="2000" dirty="0" smtClean="0"/>
          </a:p>
          <a:p>
            <a:r>
              <a:rPr lang="zh-CN" altLang="zh-CN" sz="2000" dirty="0" smtClean="0"/>
              <a:t>一</a:t>
            </a:r>
            <a:r>
              <a:rPr lang="zh-CN" altLang="zh-CN" sz="2000" dirty="0"/>
              <a:t>个加油站为了鼓励车主多加油，所以加的多有优惠。</a:t>
            </a:r>
            <a:endParaRPr lang="zh-CN" altLang="zh-CN" sz="2000" dirty="0"/>
          </a:p>
          <a:p>
            <a:r>
              <a:rPr lang="en-US" altLang="zh-CN" sz="2000" dirty="0"/>
              <a:t>92</a:t>
            </a:r>
            <a:r>
              <a:rPr lang="zh-CN" altLang="zh-CN" sz="2000" dirty="0"/>
              <a:t>号汽油，每升</a:t>
            </a:r>
            <a:r>
              <a:rPr lang="en-US" altLang="zh-CN" sz="2000" dirty="0"/>
              <a:t>6</a:t>
            </a:r>
            <a:r>
              <a:rPr lang="zh-CN" altLang="zh-CN" sz="2000" dirty="0"/>
              <a:t>元；如果大于等于</a:t>
            </a:r>
            <a:r>
              <a:rPr lang="en-US" altLang="zh-CN" sz="2000" dirty="0"/>
              <a:t>20</a:t>
            </a:r>
            <a:r>
              <a:rPr lang="zh-CN" altLang="zh-CN" sz="2000" dirty="0"/>
              <a:t>升，那么每升</a:t>
            </a:r>
            <a:r>
              <a:rPr lang="en-US" altLang="zh-CN" sz="2000" dirty="0"/>
              <a:t>5.9</a:t>
            </a:r>
            <a:r>
              <a:rPr lang="zh-CN" altLang="zh-CN" sz="2000" dirty="0"/>
              <a:t>；</a:t>
            </a:r>
            <a:endParaRPr lang="zh-CN" altLang="zh-CN" sz="2000" dirty="0"/>
          </a:p>
          <a:p>
            <a:r>
              <a:rPr lang="en-US" altLang="zh-CN" sz="2000" dirty="0"/>
              <a:t>97</a:t>
            </a:r>
            <a:r>
              <a:rPr lang="zh-CN" altLang="zh-CN" sz="2000" dirty="0"/>
              <a:t>号汽油，每升</a:t>
            </a:r>
            <a:r>
              <a:rPr lang="en-US" altLang="zh-CN" sz="2000" dirty="0"/>
              <a:t>7</a:t>
            </a:r>
            <a:r>
              <a:rPr lang="zh-CN" altLang="zh-CN" sz="2000" dirty="0"/>
              <a:t>元；如果大于等于</a:t>
            </a:r>
            <a:r>
              <a:rPr lang="en-US" altLang="zh-CN" sz="2000" dirty="0"/>
              <a:t>30</a:t>
            </a:r>
            <a:r>
              <a:rPr lang="zh-CN" altLang="zh-CN" sz="2000" dirty="0"/>
              <a:t>升，那么每升</a:t>
            </a:r>
            <a:r>
              <a:rPr lang="en-US" altLang="zh-CN" sz="2000" dirty="0"/>
              <a:t>6.95</a:t>
            </a:r>
            <a:endParaRPr lang="zh-CN" altLang="zh-CN" sz="2000" dirty="0"/>
          </a:p>
          <a:p>
            <a:r>
              <a:rPr lang="zh-CN" altLang="zh-CN" sz="2000" dirty="0"/>
              <a:t>编写</a:t>
            </a:r>
            <a:r>
              <a:rPr lang="en-US" altLang="zh-CN" sz="2000" dirty="0"/>
              <a:t>JS</a:t>
            </a:r>
            <a:r>
              <a:rPr lang="zh-CN" altLang="zh-CN" sz="2000" dirty="0"/>
              <a:t>程序，用户输入自己的汽油编号，然后输入自己加多少升，弹出价格。</a:t>
            </a:r>
            <a:endParaRPr lang="zh-CN" altLang="zh-CN" sz="2000" dirty="0"/>
          </a:p>
          <a:p>
            <a:pPr algn="l"/>
            <a:endParaRPr lang="zh-CN" altLang="en-US" sz="2000" dirty="0"/>
          </a:p>
        </p:txBody>
      </p:sp>
      <p:sp>
        <p:nvSpPr>
          <p:cNvPr id="35" name="Rectangle 4"/>
          <p:cNvSpPr/>
          <p:nvPr/>
        </p:nvSpPr>
        <p:spPr>
          <a:xfrm>
            <a:off x="430865" y="929948"/>
            <a:ext cx="2074281" cy="61891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64291" tIns="32146" rIns="64291" bIns="32146" anchor="t">
            <a:spAutoFit/>
          </a:bodyPr>
          <a:lstStyle/>
          <a:p>
            <a:pPr marL="187325" indent="-187325" latinLnBrk="1">
              <a:lnSpc>
                <a:spcPct val="150000"/>
              </a:lnSpc>
              <a:spcAft>
                <a:spcPts val="420"/>
              </a:spcAft>
            </a:pP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4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、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if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语句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嵌套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custDataLst>
      <p:tags r:id="rId2"/>
    </p:custDataLst>
  </p:cSld>
  <p:clrMapOvr>
    <a:masterClrMapping/>
  </p:clrMapOvr>
  <p:transition spd="med">
    <p:zoom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3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3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3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3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3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3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00"/>
                            </p:stCondLst>
                            <p:childTnLst>
                              <p:par>
                                <p:cTn id="33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8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bldLvl="0" animBg="1" advAuto="0"/>
      <p:bldP spid="140" grpId="0" bldLvl="0" animBg="1" advAuto="0"/>
      <p:bldP spid="142" grpId="0" bldLvl="0" animBg="1" advAuto="0"/>
      <p:bldP spid="143" grpId="0" bldLvl="0" animBg="1" advAuto="0"/>
      <p:bldP spid="144" grpId="0" bldLvl="0" animBg="1" advAuto="0"/>
      <p:bldP spid="145" grpId="0" bldLvl="0" animBg="1" advAuto="0"/>
      <p:bldP spid="146" grpId="0" bldLvl="0" animBg="1" advAuto="0"/>
      <p:bldP spid="147" grpId="0" bldLvl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-8930" y="566198"/>
            <a:ext cx="165712" cy="689912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2" name="Shape 142"/>
          <p:cNvSpPr/>
          <p:nvPr/>
        </p:nvSpPr>
        <p:spPr>
          <a:xfrm>
            <a:off x="8867831" y="6563390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6" name="Shape 146"/>
          <p:cNvSpPr/>
          <p:nvPr/>
        </p:nvSpPr>
        <p:spPr>
          <a:xfrm>
            <a:off x="8577616" y="-6209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" name="Shape 351"/>
          <p:cNvSpPr/>
          <p:nvPr/>
        </p:nvSpPr>
        <p:spPr>
          <a:xfrm>
            <a:off x="-8931" y="566197"/>
            <a:ext cx="165713" cy="689913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" name="Shape 353"/>
          <p:cNvSpPr/>
          <p:nvPr/>
        </p:nvSpPr>
        <p:spPr>
          <a:xfrm>
            <a:off x="8867829" y="6563390"/>
            <a:ext cx="290472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" name="Shape 357"/>
          <p:cNvSpPr/>
          <p:nvPr/>
        </p:nvSpPr>
        <p:spPr>
          <a:xfrm>
            <a:off x="8577615" y="-6209"/>
            <a:ext cx="290472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" name="Shape 358"/>
          <p:cNvSpPr/>
          <p:nvPr/>
        </p:nvSpPr>
        <p:spPr>
          <a:xfrm>
            <a:off x="8867829" y="273587"/>
            <a:ext cx="290472" cy="290472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" name="Shape 359"/>
          <p:cNvSpPr/>
          <p:nvPr/>
        </p:nvSpPr>
        <p:spPr>
          <a:xfrm>
            <a:off x="701983" y="5563324"/>
            <a:ext cx="7596688" cy="829785"/>
          </a:xfrm>
          <a:prstGeom prst="rect">
            <a:avLst/>
          </a:prstGeom>
          <a:ln w="12700">
            <a:miter lim="400000"/>
          </a:ln>
        </p:spPr>
        <p:txBody>
          <a:bodyPr wrap="square" lIns="25117" tIns="25117" rIns="25117" bIns="25117" anchor="ctr">
            <a:spAutoFit/>
          </a:bodyPr>
          <a:lstStyle>
            <a:lvl1pPr marL="342900" indent="-342900">
              <a:defRPr sz="3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algn="l"/>
            <a:r>
              <a:rPr sz="1700" dirty="0" err="1">
                <a:solidFill>
                  <a:srgbClr val="05203D"/>
                </a:solidFill>
                <a:latin typeface="+mn-ea"/>
                <a:ea typeface="+mn-ea"/>
              </a:rPr>
              <a:t>工作原理：首先设置表达式</a:t>
            </a:r>
            <a:r>
              <a:rPr sz="1700" dirty="0">
                <a:solidFill>
                  <a:srgbClr val="05203D"/>
                </a:solidFill>
                <a:latin typeface="+mn-ea"/>
                <a:ea typeface="+mn-ea"/>
              </a:rPr>
              <a:t> </a:t>
            </a:r>
            <a:r>
              <a:rPr lang="en-US" sz="1700" dirty="0" err="1" smtClean="0">
                <a:solidFill>
                  <a:srgbClr val="05203D"/>
                </a:solidFill>
                <a:latin typeface="+mn-ea"/>
                <a:ea typeface="+mn-ea"/>
              </a:rPr>
              <a:t>n</a:t>
            </a:r>
            <a:r>
              <a:rPr sz="1700" dirty="0" err="1" smtClean="0">
                <a:solidFill>
                  <a:srgbClr val="05203D"/>
                </a:solidFill>
                <a:latin typeface="+mn-ea"/>
                <a:ea typeface="+mn-ea"/>
              </a:rPr>
              <a:t>（</a:t>
            </a:r>
            <a:r>
              <a:rPr sz="1700" dirty="0" err="1">
                <a:solidFill>
                  <a:srgbClr val="05203D"/>
                </a:solidFill>
                <a:latin typeface="+mn-ea"/>
                <a:ea typeface="+mn-ea"/>
              </a:rPr>
              <a:t>通常是一个变量</a:t>
            </a:r>
            <a:r>
              <a:rPr sz="1700" dirty="0">
                <a:solidFill>
                  <a:srgbClr val="05203D"/>
                </a:solidFill>
                <a:latin typeface="+mn-ea"/>
                <a:ea typeface="+mn-ea"/>
              </a:rPr>
              <a:t>）。</a:t>
            </a:r>
            <a:r>
              <a:rPr sz="1700" dirty="0" err="1">
                <a:solidFill>
                  <a:srgbClr val="05203D"/>
                </a:solidFill>
                <a:latin typeface="+mn-ea"/>
                <a:ea typeface="+mn-ea"/>
              </a:rPr>
              <a:t>随后表达式的值会与结构中的每个</a:t>
            </a:r>
            <a:r>
              <a:rPr sz="1700" dirty="0">
                <a:solidFill>
                  <a:srgbClr val="05203D"/>
                </a:solidFill>
                <a:latin typeface="+mn-ea"/>
                <a:ea typeface="+mn-ea"/>
              </a:rPr>
              <a:t> case </a:t>
            </a:r>
            <a:r>
              <a:rPr sz="1700" dirty="0" err="1">
                <a:solidFill>
                  <a:srgbClr val="05203D"/>
                </a:solidFill>
                <a:latin typeface="+mn-ea"/>
                <a:ea typeface="+mn-ea"/>
              </a:rPr>
              <a:t>的值做比较。如果存在则执行与该</a:t>
            </a:r>
            <a:r>
              <a:rPr sz="1700" dirty="0">
                <a:solidFill>
                  <a:srgbClr val="05203D"/>
                </a:solidFill>
                <a:latin typeface="+mn-ea"/>
                <a:ea typeface="+mn-ea"/>
              </a:rPr>
              <a:t> </a:t>
            </a:r>
            <a:r>
              <a:rPr lang="en-US" sz="1700" dirty="0" err="1" smtClean="0">
                <a:solidFill>
                  <a:srgbClr val="05203D"/>
                </a:solidFill>
                <a:latin typeface="+mn-ea"/>
                <a:ea typeface="+mn-ea"/>
              </a:rPr>
              <a:t>case</a:t>
            </a:r>
            <a:r>
              <a:rPr sz="1700" dirty="0" err="1" smtClean="0">
                <a:solidFill>
                  <a:srgbClr val="05203D"/>
                </a:solidFill>
                <a:latin typeface="+mn-ea"/>
                <a:ea typeface="+mn-ea"/>
              </a:rPr>
              <a:t>关联的代码块</a:t>
            </a:r>
            <a:r>
              <a:rPr sz="1700" dirty="0" err="1">
                <a:solidFill>
                  <a:srgbClr val="05203D"/>
                </a:solidFill>
                <a:latin typeface="+mn-ea"/>
                <a:ea typeface="+mn-ea"/>
              </a:rPr>
              <a:t>。请使用</a:t>
            </a:r>
            <a:r>
              <a:rPr sz="1700" dirty="0">
                <a:solidFill>
                  <a:srgbClr val="05203D"/>
                </a:solidFill>
                <a:latin typeface="+mn-ea"/>
                <a:ea typeface="+mn-ea"/>
              </a:rPr>
              <a:t> break </a:t>
            </a:r>
            <a:r>
              <a:rPr sz="1700" dirty="0" err="1">
                <a:solidFill>
                  <a:srgbClr val="05203D"/>
                </a:solidFill>
                <a:latin typeface="+mn-ea"/>
                <a:ea typeface="+mn-ea"/>
              </a:rPr>
              <a:t>来阻止代码自动地向下一个</a:t>
            </a:r>
            <a:r>
              <a:rPr sz="1700" dirty="0">
                <a:solidFill>
                  <a:srgbClr val="05203D"/>
                </a:solidFill>
                <a:latin typeface="+mn-ea"/>
                <a:ea typeface="+mn-ea"/>
              </a:rPr>
              <a:t> case </a:t>
            </a:r>
            <a:r>
              <a:rPr sz="1700" dirty="0" err="1">
                <a:solidFill>
                  <a:srgbClr val="05203D"/>
                </a:solidFill>
                <a:latin typeface="+mn-ea"/>
                <a:ea typeface="+mn-ea"/>
              </a:rPr>
              <a:t>运行</a:t>
            </a:r>
            <a:r>
              <a:rPr sz="1700" dirty="0">
                <a:solidFill>
                  <a:srgbClr val="05203D"/>
                </a:solidFill>
                <a:latin typeface="+mn-ea"/>
                <a:ea typeface="+mn-ea"/>
              </a:rPr>
              <a:t>。</a:t>
            </a:r>
            <a:endParaRPr sz="1700" dirty="0">
              <a:solidFill>
                <a:srgbClr val="05203D"/>
              </a:solidFill>
              <a:latin typeface="+mn-ea"/>
              <a:ea typeface="+mn-ea"/>
            </a:endParaRPr>
          </a:p>
        </p:txBody>
      </p:sp>
      <p:sp>
        <p:nvSpPr>
          <p:cNvPr id="18" name="Shape 360"/>
          <p:cNvSpPr/>
          <p:nvPr/>
        </p:nvSpPr>
        <p:spPr>
          <a:xfrm>
            <a:off x="786665" y="1918215"/>
            <a:ext cx="7522370" cy="3450462"/>
          </a:xfrm>
          <a:prstGeom prst="rect">
            <a:avLst/>
          </a:prstGeom>
          <a:ln w="12700">
            <a:miter lim="400000"/>
          </a:ln>
        </p:spPr>
        <p:txBody>
          <a:bodyPr lIns="32145" tIns="32146" rIns="32145" bIns="32146">
            <a:spAutoFit/>
          </a:bodyPr>
          <a:lstStyle/>
          <a:p>
            <a:pPr algn="l">
              <a:defRPr sz="32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sz="2000" dirty="0">
                <a:solidFill>
                  <a:srgbClr val="FF0000"/>
                </a:solidFill>
              </a:rPr>
              <a:t>switch(n)</a:t>
            </a:r>
            <a:endParaRPr sz="2000" dirty="0">
              <a:solidFill>
                <a:srgbClr val="FF0000"/>
              </a:solidFill>
            </a:endParaRPr>
          </a:p>
          <a:p>
            <a:pPr algn="l">
              <a:defRPr sz="32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sz="2000" dirty="0">
                <a:solidFill>
                  <a:srgbClr val="FF0000"/>
                </a:solidFill>
              </a:rPr>
              <a:t>{</a:t>
            </a:r>
            <a:endParaRPr sz="2000" dirty="0">
              <a:solidFill>
                <a:srgbClr val="FF0000"/>
              </a:solidFill>
            </a:endParaRPr>
          </a:p>
          <a:p>
            <a:pPr algn="l">
              <a:defRPr sz="32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sz="2000" dirty="0">
                <a:solidFill>
                  <a:srgbClr val="FF0000"/>
                </a:solidFill>
              </a:rPr>
              <a:t>case 1:</a:t>
            </a:r>
            <a:endParaRPr sz="2000" dirty="0">
              <a:solidFill>
                <a:srgbClr val="FF0000"/>
              </a:solidFill>
            </a:endParaRPr>
          </a:p>
          <a:p>
            <a:pPr algn="l">
              <a:defRPr sz="32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sz="2000" dirty="0">
                <a:solidFill>
                  <a:srgbClr val="FF0000"/>
                </a:solidFill>
              </a:rPr>
              <a:t>  </a:t>
            </a: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sz="2000" dirty="0" err="1" smtClean="0">
                <a:solidFill>
                  <a:srgbClr val="FF0000"/>
                </a:solidFill>
              </a:rPr>
              <a:t>代码块</a:t>
            </a:r>
            <a:r>
              <a:rPr sz="2000" dirty="0" smtClean="0">
                <a:solidFill>
                  <a:srgbClr val="FF0000"/>
                </a:solidFill>
              </a:rPr>
              <a:t> </a:t>
            </a:r>
            <a:r>
              <a:rPr sz="2000" dirty="0">
                <a:solidFill>
                  <a:srgbClr val="FF0000"/>
                </a:solidFill>
              </a:rPr>
              <a:t>1</a:t>
            </a:r>
            <a:endParaRPr sz="2000" dirty="0">
              <a:solidFill>
                <a:srgbClr val="FF0000"/>
              </a:solidFill>
            </a:endParaRPr>
          </a:p>
          <a:p>
            <a:pPr algn="l">
              <a:defRPr sz="32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sz="2000" dirty="0" smtClean="0">
                <a:solidFill>
                  <a:srgbClr val="FF0000"/>
                </a:solidFill>
              </a:rPr>
              <a:t>break</a:t>
            </a:r>
            <a:r>
              <a:rPr sz="2000" dirty="0">
                <a:solidFill>
                  <a:srgbClr val="FF0000"/>
                </a:solidFill>
              </a:rPr>
              <a:t>;</a:t>
            </a:r>
            <a:endParaRPr sz="2000" dirty="0">
              <a:solidFill>
                <a:srgbClr val="FF0000"/>
              </a:solidFill>
            </a:endParaRPr>
          </a:p>
          <a:p>
            <a:pPr algn="l">
              <a:defRPr sz="32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sz="2000" dirty="0">
                <a:solidFill>
                  <a:srgbClr val="FF0000"/>
                </a:solidFill>
              </a:rPr>
              <a:t>case 2:</a:t>
            </a:r>
            <a:endParaRPr sz="2000" dirty="0">
              <a:solidFill>
                <a:srgbClr val="FF0000"/>
              </a:solidFill>
            </a:endParaRPr>
          </a:p>
          <a:p>
            <a:pPr algn="l">
              <a:defRPr sz="32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sz="2000" dirty="0">
                <a:solidFill>
                  <a:srgbClr val="FF0000"/>
                </a:solidFill>
              </a:rPr>
              <a:t>  </a:t>
            </a: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sz="2000" dirty="0" err="1" smtClean="0">
                <a:solidFill>
                  <a:srgbClr val="FF0000"/>
                </a:solidFill>
              </a:rPr>
              <a:t>代码块</a:t>
            </a:r>
            <a:r>
              <a:rPr sz="2000" dirty="0" smtClean="0">
                <a:solidFill>
                  <a:srgbClr val="FF0000"/>
                </a:solidFill>
              </a:rPr>
              <a:t> </a:t>
            </a:r>
            <a:r>
              <a:rPr sz="2000" dirty="0">
                <a:solidFill>
                  <a:srgbClr val="FF0000"/>
                </a:solidFill>
              </a:rPr>
              <a:t>2</a:t>
            </a:r>
            <a:endParaRPr sz="2000" dirty="0">
              <a:solidFill>
                <a:srgbClr val="FF0000"/>
              </a:solidFill>
            </a:endParaRPr>
          </a:p>
          <a:p>
            <a:pPr algn="l">
              <a:defRPr sz="32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sz="2000" dirty="0" smtClean="0">
                <a:solidFill>
                  <a:srgbClr val="FF0000"/>
                </a:solidFill>
              </a:rPr>
              <a:t>break</a:t>
            </a:r>
            <a:r>
              <a:rPr sz="2000" dirty="0">
                <a:solidFill>
                  <a:srgbClr val="FF0000"/>
                </a:solidFill>
              </a:rPr>
              <a:t>;</a:t>
            </a:r>
            <a:endParaRPr sz="2000" dirty="0">
              <a:solidFill>
                <a:srgbClr val="FF0000"/>
              </a:solidFill>
            </a:endParaRPr>
          </a:p>
          <a:p>
            <a:pPr algn="l">
              <a:defRPr sz="32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sz="2000" dirty="0">
                <a:solidFill>
                  <a:srgbClr val="FF0000"/>
                </a:solidFill>
              </a:rPr>
              <a:t>default:</a:t>
            </a:r>
            <a:endParaRPr sz="2000" dirty="0">
              <a:solidFill>
                <a:srgbClr val="FF0000"/>
              </a:solidFill>
            </a:endParaRPr>
          </a:p>
          <a:p>
            <a:pPr algn="l">
              <a:defRPr sz="32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sz="2000" dirty="0" smtClean="0">
                <a:solidFill>
                  <a:srgbClr val="FF0000"/>
                </a:solidFill>
              </a:rPr>
              <a:t>n 与 case 1 和 case 2 </a:t>
            </a:r>
            <a:r>
              <a:rPr sz="2000" dirty="0" err="1" smtClean="0">
                <a:solidFill>
                  <a:srgbClr val="FF0000"/>
                </a:solidFill>
              </a:rPr>
              <a:t>不同时执行的代码</a:t>
            </a:r>
            <a:endParaRPr sz="2000" dirty="0">
              <a:solidFill>
                <a:srgbClr val="FF0000"/>
              </a:solidFill>
            </a:endParaRPr>
          </a:p>
          <a:p>
            <a:pPr algn="l">
              <a:defRPr sz="32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sz="2000" dirty="0">
                <a:solidFill>
                  <a:srgbClr val="FF0000"/>
                </a:solidFill>
              </a:rPr>
              <a:t>}</a:t>
            </a:r>
            <a:endParaRPr sz="2000" dirty="0">
              <a:solidFill>
                <a:srgbClr val="FF0000"/>
              </a:solidFill>
            </a:endParaRPr>
          </a:p>
        </p:txBody>
      </p:sp>
      <p:sp>
        <p:nvSpPr>
          <p:cNvPr id="19" name="圆角矩形标注 18"/>
          <p:cNvSpPr/>
          <p:nvPr/>
        </p:nvSpPr>
        <p:spPr bwMode="auto">
          <a:xfrm>
            <a:off x="3536027" y="1975724"/>
            <a:ext cx="4762643" cy="535781"/>
          </a:xfrm>
          <a:prstGeom prst="wedgeRoundRectCallout">
            <a:avLst>
              <a:gd name="adj1" fmla="val -86411"/>
              <a:gd name="adj2" fmla="val -3168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64291" tIns="32146" rIns="64291" bIns="32146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6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结果为整型或者字符型的表达式</a:t>
            </a:r>
            <a:endParaRPr lang="zh-CN" altLang="en-US" sz="2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0468" y="415766"/>
            <a:ext cx="8403531" cy="772806"/>
          </a:xfrm>
          <a:prstGeom prst="rect">
            <a:avLst/>
          </a:prstGeom>
        </p:spPr>
        <p:txBody>
          <a:bodyPr wrap="square" lIns="64291" tIns="32146" rIns="64291" bIns="32146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2200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解决</a:t>
            </a:r>
            <a:r>
              <a:rPr lang="zh-CN" altLang="en-US" sz="2200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整值多分支判断的情况，使得程序简洁紧凑。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algn="l"/>
            <a:r>
              <a:rPr lang="zh-CN" altLang="en-US" sz="2200" dirty="0">
                <a:solidFill>
                  <a:srgbClr val="2E22CC"/>
                </a:solidFill>
              </a:rPr>
              <a:t>根据表达式的值的不同选择不同的语句去执行</a:t>
            </a:r>
            <a:endParaRPr lang="zh-CN" altLang="en-US" sz="2200" dirty="0"/>
          </a:p>
        </p:txBody>
      </p:sp>
      <p:sp>
        <p:nvSpPr>
          <p:cNvPr id="3" name="矩形 2"/>
          <p:cNvSpPr/>
          <p:nvPr/>
        </p:nvSpPr>
        <p:spPr>
          <a:xfrm>
            <a:off x="855812" y="1269322"/>
            <a:ext cx="6043402" cy="341919"/>
          </a:xfrm>
          <a:prstGeom prst="rect">
            <a:avLst/>
          </a:prstGeom>
        </p:spPr>
        <p:txBody>
          <a:bodyPr wrap="square" lIns="64291" tIns="32146" rIns="64291" bIns="32146"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</a:rPr>
              <a:t>Switch(</a:t>
            </a:r>
            <a:r>
              <a:rPr lang="zh-CN" altLang="en-US" dirty="0">
                <a:solidFill>
                  <a:srgbClr val="FF0000"/>
                </a:solidFill>
              </a:rPr>
              <a:t>开关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语句的基本语法：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 advTm="0"/>
    </mc:Choice>
    <mc:Fallback>
      <p:transition spd="med" advClick="0" advTm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3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3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 advAuto="0"/>
      <p:bldP spid="142" grpId="0" animBg="1" advAuto="0"/>
      <p:bldP spid="146" grpId="0" animBg="1" advAuto="0"/>
      <p:bldP spid="9" grpId="0" animBg="1" advAuto="0"/>
      <p:bldP spid="11" grpId="0" animBg="1" advAuto="0"/>
      <p:bldP spid="15" grpId="0" animBg="1" advAuto="0"/>
      <p:bldP spid="16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49866" y="1244600"/>
            <a:ext cx="7626589" cy="4932363"/>
          </a:xfrm>
        </p:spPr>
        <p:txBody>
          <a:bodyPr/>
          <a:lstStyle/>
          <a:p>
            <a:pPr marL="0" indent="0" algn="l">
              <a:buNone/>
            </a:pPr>
            <a:r>
              <a:rPr lang="zh-CN" altLang="en-US" dirty="0" smtClean="0"/>
              <a:t>练习</a:t>
            </a:r>
            <a:r>
              <a:rPr lang="en-US" altLang="zh-CN" dirty="0" smtClean="0"/>
              <a:t>7</a:t>
            </a:r>
            <a:r>
              <a:rPr lang="zh-CN" altLang="en-US" dirty="0" smtClean="0"/>
              <a:t>：</a:t>
            </a:r>
            <a:r>
              <a:rPr lang="zh-CN" altLang="en-US" dirty="0"/>
              <a:t>输入不同的值，输出对应的星期值，但是</a:t>
            </a:r>
            <a:r>
              <a:rPr lang="en-US" altLang="zh-CN" dirty="0"/>
              <a:t>1-7</a:t>
            </a:r>
            <a:r>
              <a:rPr lang="zh-CN" altLang="en-US" dirty="0"/>
              <a:t>以外的值时提示错误。</a:t>
            </a:r>
            <a:endParaRPr lang="en-US" altLang="zh-CN" dirty="0"/>
          </a:p>
          <a:p>
            <a:pPr marL="0" indent="0" algn="l">
              <a:buNone/>
            </a:pPr>
            <a:r>
              <a:rPr lang="zh-CN" altLang="en-US" dirty="0"/>
              <a:t>如 输入</a:t>
            </a:r>
            <a:r>
              <a:rPr lang="en-US" altLang="zh-CN" dirty="0"/>
              <a:t>1 </a:t>
            </a:r>
            <a:r>
              <a:rPr lang="zh-CN" altLang="en-US" dirty="0"/>
              <a:t>显示 星期一</a:t>
            </a:r>
            <a:endParaRPr lang="zh-CN" altLang="en-US" dirty="0"/>
          </a:p>
          <a:p>
            <a:pPr marL="0" indent="0" algn="l">
              <a:buNone/>
            </a:pPr>
            <a:r>
              <a:rPr lang="zh-CN" altLang="en-US" dirty="0"/>
              <a:t>   输入</a:t>
            </a:r>
            <a:r>
              <a:rPr lang="en-US" altLang="zh-CN" dirty="0"/>
              <a:t>4 </a:t>
            </a:r>
            <a:r>
              <a:rPr lang="zh-CN" altLang="en-US" dirty="0"/>
              <a:t>显示 星期四</a:t>
            </a:r>
            <a:endParaRPr lang="zh-CN" altLang="en-US" dirty="0"/>
          </a:p>
          <a:p>
            <a:pPr marL="0" indent="0" algn="l">
              <a:buNone/>
            </a:pPr>
            <a:r>
              <a:rPr lang="en-US" altLang="zh-CN" dirty="0"/>
              <a:t>   </a:t>
            </a:r>
            <a:r>
              <a:rPr lang="zh-CN" altLang="en-US" dirty="0"/>
              <a:t>输入</a:t>
            </a:r>
            <a:r>
              <a:rPr lang="en-US" altLang="zh-CN" dirty="0"/>
              <a:t>10</a:t>
            </a:r>
            <a:r>
              <a:rPr lang="zh-CN" altLang="en-US" dirty="0"/>
              <a:t>显示</a:t>
            </a:r>
            <a:r>
              <a:rPr lang="zh-CN" altLang="en-US" dirty="0" smtClean="0"/>
              <a:t>错误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560" y="620688"/>
            <a:ext cx="7626589" cy="4932363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20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分别使用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if-else 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if-else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语句和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switch-case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考试成绩等级划分？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分以上，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分以上，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分以上，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分以上，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分以下，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2149475" y="1921917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1646238" y="1556792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6" name="直接连接符 5"/>
          <p:cNvCxnSpPr/>
          <p:nvPr/>
        </p:nvCxnSpPr>
        <p:spPr>
          <a:xfrm flipH="1">
            <a:off x="5403850" y="2590254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7" name="文本框 24"/>
          <p:cNvSpPr txBox="1"/>
          <p:nvPr/>
        </p:nvSpPr>
        <p:spPr>
          <a:xfrm>
            <a:off x="5469806" y="1921917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Arial Black" panose="020B0A04020102020204" pitchFamily="34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2</a:t>
            </a:r>
            <a:endParaRPr lang="en-US" altLang="zh-CN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Arial Black" panose="020B0A04020102020204" pitchFamily="34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8" name="文本框 25"/>
          <p:cNvSpPr txBox="1">
            <a:spLocks noChangeArrowheads="1"/>
          </p:cNvSpPr>
          <p:nvPr/>
        </p:nvSpPr>
        <p:spPr bwMode="auto">
          <a:xfrm>
            <a:off x="2339752" y="2780754"/>
            <a:ext cx="4270375" cy="761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3200" b="1" dirty="0" smtClean="0">
                <a:solidFill>
                  <a:srgbClr val="FFFFFF"/>
                </a:solidFill>
                <a:latin typeface="+mj-ea"/>
                <a:ea typeface="+mj-ea"/>
              </a:rPr>
              <a:t>循环语句</a:t>
            </a:r>
            <a:endParaRPr lang="zh-CN" sz="16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9" name="文本框 26"/>
          <p:cNvSpPr txBox="1"/>
          <p:nvPr/>
        </p:nvSpPr>
        <p:spPr>
          <a:xfrm>
            <a:off x="5011738" y="2179092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+mj-ea"/>
                <a:ea typeface="+mj-ea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+mj-ea"/>
              <a:ea typeface="+mj-ea"/>
              <a:cs typeface="Microsoft New Tai Lue" panose="020B0502040204020203" pitchFamily="34" charset="0"/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057900" y="2179092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+mj-ea"/>
                <a:ea typeface="+mj-ea"/>
              </a:rPr>
              <a:t>讲</a:t>
            </a:r>
            <a:endParaRPr lang="zh-CN" altLang="en-US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14:ripple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-8930" y="566198"/>
            <a:ext cx="165712" cy="689912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40" name="前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13986" y="6147834"/>
            <a:ext cx="490553" cy="4905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2" name="Shape 142"/>
          <p:cNvSpPr/>
          <p:nvPr/>
        </p:nvSpPr>
        <p:spPr>
          <a:xfrm>
            <a:off x="8867831" y="6563390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3" name="Shape 143"/>
          <p:cNvSpPr/>
          <p:nvPr/>
        </p:nvSpPr>
        <p:spPr>
          <a:xfrm>
            <a:off x="8576127" y="6283593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4" name="Shape 144"/>
          <p:cNvSpPr/>
          <p:nvPr/>
        </p:nvSpPr>
        <p:spPr>
          <a:xfrm>
            <a:off x="8287401" y="6563390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5" name="Shape 145"/>
          <p:cNvSpPr/>
          <p:nvPr/>
        </p:nvSpPr>
        <p:spPr>
          <a:xfrm>
            <a:off x="8008199" y="6283593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6" name="Shape 146"/>
          <p:cNvSpPr/>
          <p:nvPr/>
        </p:nvSpPr>
        <p:spPr>
          <a:xfrm>
            <a:off x="8577616" y="-6209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1" name="Shape 141"/>
          <p:cNvSpPr>
            <a:spLocks noGrp="1"/>
          </p:cNvSpPr>
          <p:nvPr>
            <p:ph type="body" idx="4294967295"/>
          </p:nvPr>
        </p:nvSpPr>
        <p:spPr>
          <a:xfrm>
            <a:off x="459262" y="1119347"/>
            <a:ext cx="8280797" cy="104245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742950" indent="-342900" algn="ctr" defTabSz="457200">
              <a:spcBef>
                <a:spcPts val="0"/>
              </a:spcBef>
              <a:buSzTx/>
              <a:buNone/>
              <a:defRPr sz="6600"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pPr algn="l"/>
            <a:r>
              <a:rPr lang="zh-CN" altLang="en-US" sz="2500" b="1" dirty="0">
                <a:solidFill>
                  <a:srgbClr val="05203D"/>
                </a:solidFill>
                <a:ea typeface="宋体" panose="02010600030101010101" pitchFamily="2" charset="-122"/>
              </a:rPr>
              <a:t>思考？</a:t>
            </a:r>
            <a:endParaRPr lang="en-US" altLang="zh-CN" sz="2500" b="1" dirty="0">
              <a:solidFill>
                <a:srgbClr val="05203D"/>
              </a:solidFill>
              <a:ea typeface="宋体" panose="02010600030101010101" pitchFamily="2" charset="-122"/>
            </a:endParaRPr>
          </a:p>
          <a:p>
            <a:pPr algn="l"/>
            <a:r>
              <a:rPr lang="zh-CN" altLang="en-US" sz="2500" b="1" dirty="0" smtClean="0">
                <a:solidFill>
                  <a:srgbClr val="05203D"/>
                </a:solidFill>
                <a:ea typeface="宋体" panose="02010600030101010101" pitchFamily="2" charset="-122"/>
              </a:rPr>
              <a:t>怎么</a:t>
            </a:r>
            <a:r>
              <a:rPr lang="zh-CN" altLang="en-US" sz="2500" b="1" dirty="0">
                <a:solidFill>
                  <a:srgbClr val="05203D"/>
                </a:solidFill>
                <a:ea typeface="宋体" panose="02010600030101010101" pitchFamily="2" charset="-122"/>
              </a:rPr>
              <a:t>在页面上显示</a:t>
            </a:r>
            <a:r>
              <a:rPr lang="en-US" altLang="zh-CN" sz="2500" b="1" dirty="0">
                <a:solidFill>
                  <a:srgbClr val="05203D"/>
                </a:solidFill>
                <a:ea typeface="宋体" panose="02010600030101010101" pitchFamily="2" charset="-122"/>
              </a:rPr>
              <a:t>10</a:t>
            </a:r>
            <a:r>
              <a:rPr lang="zh-CN" altLang="en-US" sz="2500" b="1" dirty="0">
                <a:solidFill>
                  <a:srgbClr val="05203D"/>
                </a:solidFill>
                <a:ea typeface="宋体" panose="02010600030101010101" pitchFamily="2" charset="-122"/>
              </a:rPr>
              <a:t>个</a:t>
            </a:r>
            <a:r>
              <a:rPr lang="en-US" altLang="zh-CN" sz="2500" b="1" dirty="0">
                <a:solidFill>
                  <a:srgbClr val="05203D"/>
                </a:solidFill>
                <a:ea typeface="宋体" panose="02010600030101010101" pitchFamily="2" charset="-122"/>
              </a:rPr>
              <a:t>hello world?</a:t>
            </a:r>
            <a:endParaRPr lang="zh-CN" altLang="en-US" sz="2500" b="1" dirty="0">
              <a:solidFill>
                <a:srgbClr val="05203D"/>
              </a:solidFill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2653" y="3365666"/>
            <a:ext cx="8380413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1" hangingPunct="1"/>
            <a:r>
              <a:rPr lang="zh-CN" altLang="en-US" sz="2400" dirty="0" smtClean="0">
                <a:solidFill>
                  <a:srgbClr val="05203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使用循环的好处：</a:t>
            </a:r>
            <a:endParaRPr lang="en-US" altLang="zh-CN" sz="2400" dirty="0" smtClean="0">
              <a:solidFill>
                <a:srgbClr val="05203D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1" hangingPunct="1"/>
            <a:endParaRPr lang="en-US" altLang="zh-CN" sz="2400" dirty="0" smtClean="0">
              <a:solidFill>
                <a:srgbClr val="05203D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1" hangingPunct="1"/>
            <a:r>
              <a:rPr lang="zh-CN" altLang="en-US" sz="2400" dirty="0" smtClean="0">
                <a:solidFill>
                  <a:srgbClr val="05203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相同</a:t>
            </a:r>
            <a:r>
              <a:rPr lang="zh-CN" altLang="en-US" sz="2400" dirty="0">
                <a:solidFill>
                  <a:srgbClr val="05203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语句程序员只编写一次代码、并让计算机多次重复执行</a:t>
            </a:r>
            <a:r>
              <a:rPr lang="zh-CN" altLang="en-US" sz="2400" dirty="0" smtClean="0">
                <a:solidFill>
                  <a:srgbClr val="05203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400" b="1" dirty="0">
              <a:solidFill>
                <a:srgbClr val="05203D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 advTm="0"/>
    </mc:Choice>
    <mc:Fallback>
      <p:transition spd="med" advClick="0" advTm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3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3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3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3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3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00"/>
                            </p:stCondLst>
                            <p:childTnLst>
                              <p:par>
                                <p:cTn id="29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2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6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200"/>
                            </p:stCondLst>
                            <p:childTnLst>
                              <p:par>
                                <p:cTn id="3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700" fill="hold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indefinite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 advAuto="0"/>
      <p:bldP spid="140" grpId="0" animBg="1" advAuto="0"/>
      <p:bldP spid="142" grpId="0" animBg="1" advAuto="0"/>
      <p:bldP spid="143" grpId="0" animBg="1" advAuto="0"/>
      <p:bldP spid="144" grpId="0" animBg="1" advAuto="0"/>
      <p:bldP spid="145" grpId="0" animBg="1" advAuto="0"/>
      <p:bldP spid="146" grpId="0" animBg="1" advAuto="0"/>
      <p:bldP spid="141" grpId="0" advAuto="0"/>
      <p:bldP spid="141" grpId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while</a:t>
            </a:r>
            <a:r>
              <a:rPr lang="zh-CN" altLang="en-US" dirty="0">
                <a:solidFill>
                  <a:srgbClr val="0070C0"/>
                </a:solidFill>
              </a:rPr>
              <a:t>循环语句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9872" y="1268760"/>
            <a:ext cx="54771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altLang="en-US" dirty="0"/>
              <a:t>while语句是一种先判断，后运行的循环语句。也就是说，必须满足条件了之后，方可运行循环体。</a:t>
            </a:r>
            <a:endParaRPr lang="zh-CN" altLang="en-US" dirty="0"/>
          </a:p>
          <a:p>
            <a:pPr indent="457200" fontAlgn="auto">
              <a:lnSpc>
                <a:spcPct val="150000"/>
              </a:lnSpc>
            </a:pPr>
            <a:r>
              <a:rPr lang="zh-CN" altLang="en-US" b="1" dirty="0" smtClean="0"/>
              <a:t>例如：</a:t>
            </a:r>
            <a:endParaRPr lang="zh-CN" altLang="en-US" b="1" dirty="0" smtClean="0"/>
          </a:p>
          <a:p>
            <a:pPr indent="457200" fontAlgn="auto">
              <a:lnSpc>
                <a:spcPct val="150000"/>
              </a:lnSpc>
            </a:pP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=1;                    //</a:t>
            </a:r>
            <a:r>
              <a:rPr lang="zh-CN" altLang="en-US" dirty="0"/>
              <a:t>赋初值语句</a:t>
            </a:r>
            <a:endParaRPr lang="zh-CN" altLang="en-US" dirty="0"/>
          </a:p>
          <a:p>
            <a:pPr indent="457200" fontAlgn="auto">
              <a:lnSpc>
                <a:spcPct val="150000"/>
              </a:lnSpc>
            </a:pPr>
            <a:r>
              <a:rPr lang="en-US" altLang="zh-CN" dirty="0" smtClean="0"/>
              <a:t>while(</a:t>
            </a:r>
            <a:r>
              <a:rPr lang="en-US" altLang="zh-CN" dirty="0" err="1" smtClean="0"/>
              <a:t>i</a:t>
            </a:r>
            <a:r>
              <a:rPr lang="en-US" altLang="zh-CN" dirty="0"/>
              <a:t>&lt;=10)          </a:t>
            </a:r>
            <a:r>
              <a:rPr lang="en-US" altLang="zh-CN" dirty="0" smtClean="0"/>
              <a:t>//</a:t>
            </a:r>
            <a:r>
              <a:rPr lang="zh-CN" altLang="en-US" dirty="0"/>
              <a:t>控制循环条件</a:t>
            </a:r>
            <a:endParaRPr lang="zh-CN" altLang="en-US" dirty="0"/>
          </a:p>
          <a:p>
            <a:pPr indent="457200" fontAlgn="auto">
              <a:lnSpc>
                <a:spcPct val="150000"/>
              </a:lnSpc>
            </a:pPr>
            <a:r>
              <a:rPr lang="en-US" altLang="zh-CN" dirty="0" smtClean="0"/>
              <a:t>{</a:t>
            </a:r>
            <a:endParaRPr lang="en-US" altLang="zh-CN" dirty="0"/>
          </a:p>
          <a:p>
            <a:pPr indent="457200" fontAlgn="auto"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en-US" altLang="zh-CN" dirty="0" err="1" smtClean="0"/>
              <a:t>document.write</a:t>
            </a:r>
            <a:r>
              <a:rPr lang="en-US" altLang="zh-CN" dirty="0"/>
              <a:t>("hello world!&lt;</a:t>
            </a:r>
            <a:r>
              <a:rPr lang="en-US" altLang="zh-CN" dirty="0" err="1"/>
              <a:t>br</a:t>
            </a:r>
            <a:r>
              <a:rPr lang="en-US" altLang="zh-CN" dirty="0"/>
              <a:t>/&gt;");  //</a:t>
            </a:r>
            <a:r>
              <a:rPr lang="zh-CN" altLang="en-US" dirty="0"/>
              <a:t>循环体</a:t>
            </a:r>
            <a:endParaRPr lang="zh-CN" altLang="en-US" dirty="0"/>
          </a:p>
          <a:p>
            <a:pPr indent="457200" fontAlgn="auto">
              <a:lnSpc>
                <a:spcPct val="150000"/>
              </a:lnSpc>
            </a:pPr>
            <a:r>
              <a:rPr lang="zh-CN" altLang="en-US" dirty="0"/>
              <a:t>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++; //</a:t>
            </a:r>
            <a:r>
              <a:rPr lang="zh-CN" altLang="en-US" dirty="0"/>
              <a:t>循环增量</a:t>
            </a:r>
            <a:endParaRPr lang="zh-CN" altLang="en-US" dirty="0"/>
          </a:p>
          <a:p>
            <a:pPr indent="457200" fontAlgn="auto"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1501421"/>
            <a:ext cx="302433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defRPr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zh-CN" altLang="en-US" sz="2000" b="1" dirty="0">
                <a:solidFill>
                  <a:srgbClr val="FF0000"/>
                </a:solidFill>
              </a:rPr>
              <a:t>语法格式：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marL="266700" indent="-266700">
              <a:defRPr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altLang="zh-CN" sz="2000" b="1" dirty="0">
                <a:solidFill>
                  <a:srgbClr val="FF0000"/>
                </a:solidFill>
              </a:rPr>
              <a:t>while</a:t>
            </a:r>
            <a:r>
              <a:rPr lang="zh-CN" altLang="en-US" sz="2000" b="1" dirty="0">
                <a:solidFill>
                  <a:srgbClr val="FF0000"/>
                </a:solidFill>
              </a:rPr>
              <a:t>（判断语句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）｛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marL="266700" indent="-266700">
              <a:defRPr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zh-CN" altLang="en-US" sz="2000" b="1" dirty="0">
                <a:solidFill>
                  <a:srgbClr val="FF0000"/>
                </a:solidFill>
              </a:rPr>
              <a:t>	循环体；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marL="266700" indent="-266700">
              <a:defRPr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zh-CN" altLang="en-US" sz="2000" b="1" dirty="0" smtClean="0">
                <a:solidFill>
                  <a:srgbClr val="FF0000"/>
                </a:solidFill>
              </a:rPr>
              <a:t>｝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marL="266700" indent="-266700">
              <a:defRPr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zh-CN" altLang="en-US" sz="2000" b="1" dirty="0">
                <a:solidFill>
                  <a:srgbClr val="FF0000"/>
                </a:solidFill>
              </a:rPr>
              <a:t>语句</a:t>
            </a:r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55576" y="1943053"/>
            <a:ext cx="64807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、没有</a:t>
            </a:r>
            <a:r>
              <a:rPr lang="en-US" altLang="zh-CN" dirty="0" err="1"/>
              <a:t>i</a:t>
            </a:r>
            <a:r>
              <a:rPr lang="en-US" altLang="zh-CN" dirty="0"/>
              <a:t>++;</a:t>
            </a:r>
            <a:r>
              <a:rPr lang="zh-CN" altLang="en-US" dirty="0"/>
              <a:t>会出现什么情况</a:t>
            </a:r>
            <a:r>
              <a:rPr lang="zh-CN" altLang="en-US" dirty="0" smtClean="0"/>
              <a:t>？   会陷入死循环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2</a:t>
            </a:r>
            <a:r>
              <a:rPr lang="zh-CN" altLang="en-US" dirty="0"/>
              <a:t>、将</a:t>
            </a:r>
            <a:r>
              <a:rPr lang="en-US" altLang="zh-CN" dirty="0" err="1"/>
              <a:t>i</a:t>
            </a:r>
            <a:r>
              <a:rPr lang="en-US" altLang="zh-CN" dirty="0"/>
              <a:t>=1,</a:t>
            </a:r>
            <a:r>
              <a:rPr lang="zh-CN" altLang="en-US" dirty="0"/>
              <a:t>改成</a:t>
            </a:r>
            <a:r>
              <a:rPr lang="en-US" altLang="zh-CN" dirty="0" err="1"/>
              <a:t>i</a:t>
            </a:r>
            <a:r>
              <a:rPr lang="en-US" altLang="zh-CN" dirty="0"/>
              <a:t>=5</a:t>
            </a:r>
            <a:r>
              <a:rPr lang="zh-CN" altLang="en-US" dirty="0"/>
              <a:t>，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查看输出结果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、将</a:t>
            </a:r>
            <a:r>
              <a:rPr lang="en-US" altLang="zh-CN" dirty="0" err="1"/>
              <a:t>i</a:t>
            </a:r>
            <a:r>
              <a:rPr lang="en-US" altLang="zh-CN" dirty="0"/>
              <a:t>&lt;=10,</a:t>
            </a:r>
            <a:r>
              <a:rPr lang="zh-CN" altLang="en-US" dirty="0"/>
              <a:t>改成</a:t>
            </a:r>
            <a:r>
              <a:rPr lang="en-US" altLang="zh-CN" dirty="0" err="1"/>
              <a:t>i</a:t>
            </a:r>
            <a:r>
              <a:rPr lang="en-US" altLang="zh-CN" dirty="0"/>
              <a:t>&lt;=5,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查看输出结果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、将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++;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改为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+=5,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查看输出结果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while</a:t>
            </a:r>
            <a:r>
              <a:rPr lang="zh-CN" altLang="en-US" dirty="0">
                <a:solidFill>
                  <a:srgbClr val="0070C0"/>
                </a:solidFill>
              </a:rPr>
              <a:t>循环语句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528" y="1196752"/>
            <a:ext cx="8568952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09725" lvl="3">
              <a:lnSpc>
                <a:spcPct val="150000"/>
              </a:lnSpc>
              <a:spcBef>
                <a:spcPct val="20000"/>
              </a:spcBef>
              <a:buClr>
                <a:srgbClr val="FFCC00"/>
              </a:buClr>
            </a:pPr>
            <a:r>
              <a:rPr lang="zh-CN" altLang="en-US" b="1" dirty="0" smtClean="0">
                <a:latin typeface="Calibri" panose="020F0502020204030204" pitchFamily="34" charset="0"/>
                <a:ea typeface="宋体" panose="02010600030101010101" pitchFamily="2" charset="-122"/>
              </a:rPr>
              <a:t>关于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while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循环：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1876425" lvl="3" indent="-266700">
              <a:lnSpc>
                <a:spcPct val="150000"/>
              </a:lnSpc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while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循环</a:t>
            </a:r>
            <a:r>
              <a:rPr lang="zh-CN" altLang="en-US" b="1" dirty="0">
                <a:latin typeface="Tahoma" panose="020B0604030504040204" pitchFamily="34" charset="0"/>
                <a:ea typeface="宋体" panose="02010600030101010101" pitchFamily="2" charset="-122"/>
              </a:rPr>
              <a:t>先判断表达式，后执行循环体。循环体有可能一次也不执行。</a:t>
            </a:r>
            <a:endParaRPr lang="zh-CN" altLang="en-US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marL="1876425" lvl="3" indent="-266700">
              <a:lnSpc>
                <a:spcPct val="150000"/>
              </a:lnSpc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循环体应包含有使循环趋向结束的语句；</a:t>
            </a:r>
            <a:endParaRPr lang="zh-CN" altLang="en-US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1876425" lvl="3" indent="-266700">
              <a:lnSpc>
                <a:spcPct val="150000"/>
              </a:lnSpc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下列情况，退出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while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循环</a:t>
            </a:r>
            <a:endParaRPr lang="zh-CN" altLang="en-US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2413000" lvl="4" indent="-266700">
              <a:lnSpc>
                <a:spcPct val="150000"/>
              </a:lnSpc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条件表达式不成立</a:t>
            </a:r>
            <a:endParaRPr lang="zh-CN" altLang="en-US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2413000" lvl="4" indent="-266700">
              <a:lnSpc>
                <a:spcPct val="150000"/>
              </a:lnSpc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循环体内遇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break </a:t>
            </a:r>
            <a:endParaRPr lang="en-US" altLang="zh-CN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while</a:t>
            </a:r>
            <a:r>
              <a:rPr lang="zh-CN" altLang="en-US" dirty="0">
                <a:solidFill>
                  <a:srgbClr val="0070C0"/>
                </a:solidFill>
              </a:rPr>
              <a:t>循环语句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1305342"/>
            <a:ext cx="8352928" cy="3719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 smtClean="0">
                <a:latin typeface="Yuanti SC Regular"/>
                <a:ea typeface="宋体" panose="02010600030101010101" pitchFamily="2" charset="-122"/>
                <a:cs typeface="Yuanti SC Regular"/>
                <a:sym typeface="Yuanti SC Regular"/>
              </a:rPr>
              <a:t>1</a:t>
            </a:r>
            <a:r>
              <a:rPr lang="zh-CN" altLang="en-US" b="1" dirty="0" smtClean="0">
                <a:latin typeface="Yuanti SC Regular"/>
                <a:ea typeface="宋体" panose="02010600030101010101" pitchFamily="2" charset="-122"/>
                <a:cs typeface="Yuanti SC Regular"/>
                <a:sym typeface="Yuanti SC Regular"/>
              </a:rPr>
              <a:t>、</a:t>
            </a:r>
            <a:r>
              <a:rPr lang="zh-CN" altLang="en-US" b="1" dirty="0">
                <a:latin typeface="Yuanti SC Regular"/>
                <a:ea typeface="宋体" panose="02010600030101010101" pitchFamily="2" charset="-122"/>
                <a:cs typeface="Yuanti SC Regular"/>
                <a:sym typeface="Yuanti SC Regular"/>
              </a:rPr>
              <a:t>使用</a:t>
            </a:r>
            <a:r>
              <a:rPr lang="en-US" altLang="zh-CN" b="1" dirty="0">
                <a:latin typeface="Yuanti SC Regular"/>
                <a:ea typeface="宋体" panose="02010600030101010101" pitchFamily="2" charset="-122"/>
                <a:cs typeface="Yuanti SC Regular"/>
                <a:sym typeface="Yuanti SC Regular"/>
              </a:rPr>
              <a:t>while</a:t>
            </a:r>
            <a:r>
              <a:rPr lang="zh-CN" altLang="en-US" b="1" dirty="0">
                <a:latin typeface="Yuanti SC Regular"/>
                <a:ea typeface="宋体" panose="02010600030101010101" pitchFamily="2" charset="-122"/>
                <a:cs typeface="Yuanti SC Regular"/>
                <a:sym typeface="Yuanti SC Regular"/>
              </a:rPr>
              <a:t>语句向页面输出</a:t>
            </a:r>
            <a:r>
              <a:rPr lang="en-US" altLang="zh-CN" b="1" dirty="0">
                <a:latin typeface="Yuanti SC Regular"/>
                <a:ea typeface="宋体" panose="02010600030101010101" pitchFamily="2" charset="-122"/>
                <a:cs typeface="Yuanti SC Regular"/>
                <a:sym typeface="Yuanti SC Regular"/>
              </a:rPr>
              <a:t>1-100</a:t>
            </a:r>
            <a:endParaRPr lang="zh-CN" altLang="en-US" b="1" dirty="0">
              <a:latin typeface="Yuanti SC Regular"/>
              <a:ea typeface="宋体" panose="02010600030101010101" pitchFamily="2" charset="-122"/>
              <a:cs typeface="Yuanti SC Regular"/>
              <a:sym typeface="Yuanti SC Regular"/>
            </a:endParaRPr>
          </a:p>
          <a:p>
            <a:endParaRPr lang="en-US" altLang="zh-CN" b="1" dirty="0">
              <a:latin typeface="Yuanti SC Regular"/>
              <a:ea typeface="宋体" panose="02010600030101010101" pitchFamily="2" charset="-122"/>
              <a:cs typeface="Yuanti SC Regular"/>
              <a:sym typeface="Yuanti SC Regular"/>
            </a:endParaRPr>
          </a:p>
          <a:p>
            <a:endParaRPr lang="en-US" altLang="zh-CN" b="1" dirty="0">
              <a:latin typeface="Yuanti SC Regular"/>
              <a:ea typeface="宋体" panose="02010600030101010101" pitchFamily="2" charset="-122"/>
              <a:cs typeface="Yuanti SC Regular"/>
              <a:sym typeface="Yuanti SC Regular"/>
            </a:endParaRPr>
          </a:p>
          <a:p>
            <a:r>
              <a:rPr lang="en-US" altLang="zh-CN" b="1" dirty="0" smtClean="0">
                <a:latin typeface="Yuanti SC Regular"/>
                <a:ea typeface="宋体" panose="02010600030101010101" pitchFamily="2" charset="-122"/>
                <a:cs typeface="Yuanti SC Regular"/>
                <a:sym typeface="Yuanti SC Regular"/>
              </a:rPr>
              <a:t>2</a:t>
            </a:r>
            <a:r>
              <a:rPr lang="zh-CN" altLang="en-US" b="1" dirty="0" smtClean="0">
                <a:latin typeface="Yuanti SC Regular"/>
                <a:ea typeface="宋体" panose="02010600030101010101" pitchFamily="2" charset="-122"/>
                <a:cs typeface="Yuanti SC Regular"/>
                <a:sym typeface="Yuanti SC Regular"/>
              </a:rPr>
              <a:t>、</a:t>
            </a:r>
            <a:r>
              <a:rPr lang="zh-CN" altLang="en-US" b="1" dirty="0">
                <a:latin typeface="Yuanti SC Regular"/>
                <a:ea typeface="宋体" panose="02010600030101010101" pitchFamily="2" charset="-122"/>
                <a:cs typeface="Yuanti SC Regular"/>
                <a:sym typeface="Yuanti SC Regular"/>
              </a:rPr>
              <a:t>使用</a:t>
            </a:r>
            <a:r>
              <a:rPr lang="en-US" altLang="zh-CN" b="1" dirty="0">
                <a:latin typeface="Yuanti SC Regular"/>
                <a:ea typeface="宋体" panose="02010600030101010101" pitchFamily="2" charset="-122"/>
                <a:cs typeface="Yuanti SC Regular"/>
                <a:sym typeface="Yuanti SC Regular"/>
              </a:rPr>
              <a:t>while</a:t>
            </a:r>
            <a:r>
              <a:rPr lang="zh-CN" altLang="en-US" b="1" dirty="0">
                <a:latin typeface="Yuanti SC Regular"/>
                <a:ea typeface="宋体" panose="02010600030101010101" pitchFamily="2" charset="-122"/>
                <a:cs typeface="Yuanti SC Regular"/>
                <a:sym typeface="Yuanti SC Regular"/>
              </a:rPr>
              <a:t>语句实现输出</a:t>
            </a:r>
            <a:r>
              <a:rPr lang="en-US" altLang="zh-CN" b="1" dirty="0">
                <a:latin typeface="Yuanti SC Regular"/>
                <a:ea typeface="宋体" panose="02010600030101010101" pitchFamily="2" charset="-122"/>
                <a:cs typeface="Yuanti SC Regular"/>
                <a:sym typeface="Yuanti SC Regular"/>
              </a:rPr>
              <a:t>1-100</a:t>
            </a:r>
            <a:r>
              <a:rPr lang="zh-CN" altLang="en-US" b="1" dirty="0">
                <a:latin typeface="Yuanti SC Regular"/>
                <a:ea typeface="宋体" panose="02010600030101010101" pitchFamily="2" charset="-122"/>
                <a:cs typeface="Yuanti SC Regular"/>
                <a:sym typeface="Yuanti SC Regular"/>
              </a:rPr>
              <a:t>之间所有</a:t>
            </a:r>
            <a:r>
              <a:rPr lang="zh-CN" altLang="en-US" b="1" dirty="0" smtClean="0">
                <a:latin typeface="Yuanti SC Regular"/>
                <a:ea typeface="宋体" panose="02010600030101010101" pitchFamily="2" charset="-122"/>
                <a:cs typeface="Yuanti SC Regular"/>
                <a:sym typeface="Yuanti SC Regular"/>
              </a:rPr>
              <a:t>奇数</a:t>
            </a:r>
            <a:endParaRPr lang="en-US" altLang="zh-CN" b="1" dirty="0" smtClean="0">
              <a:latin typeface="Yuanti SC Regular"/>
              <a:ea typeface="宋体" panose="02010600030101010101" pitchFamily="2" charset="-122"/>
              <a:cs typeface="Yuanti SC Regular"/>
              <a:sym typeface="Yuanti SC Regular"/>
            </a:endParaRPr>
          </a:p>
          <a:p>
            <a:endParaRPr lang="en-US" altLang="zh-CN" b="1" dirty="0">
              <a:latin typeface="Yuanti SC Regular"/>
              <a:ea typeface="宋体" panose="02010600030101010101" pitchFamily="2" charset="-122"/>
              <a:cs typeface="Yuanti SC Regular"/>
              <a:sym typeface="Yuanti SC Regular"/>
            </a:endParaRPr>
          </a:p>
          <a:p>
            <a:endParaRPr lang="en-US" altLang="zh-CN" b="1" dirty="0">
              <a:latin typeface="Yuanti SC Regular"/>
              <a:ea typeface="宋体" panose="02010600030101010101" pitchFamily="2" charset="-122"/>
              <a:cs typeface="Yuanti SC Regular"/>
              <a:sym typeface="Yuanti SC Regular"/>
            </a:endParaRPr>
          </a:p>
          <a:p>
            <a:r>
              <a:rPr lang="en-US" altLang="zh-CN" b="1" dirty="0" smtClean="0">
                <a:latin typeface="Yuanti SC Regular"/>
                <a:ea typeface="宋体" panose="02010600030101010101" pitchFamily="2" charset="-122"/>
                <a:cs typeface="Yuanti SC Regular"/>
                <a:sym typeface="Yuanti SC Regular"/>
              </a:rPr>
              <a:t>3</a:t>
            </a:r>
            <a:r>
              <a:rPr lang="zh-CN" altLang="en-US" b="1" dirty="0" smtClean="0">
                <a:latin typeface="Yuanti SC Regular"/>
                <a:ea typeface="宋体" panose="02010600030101010101" pitchFamily="2" charset="-122"/>
                <a:cs typeface="Yuanti SC Regular"/>
                <a:sym typeface="Yuanti SC Regular"/>
              </a:rPr>
              <a:t>、</a:t>
            </a:r>
            <a:r>
              <a:rPr lang="zh-CN" altLang="en-US" b="1" dirty="0">
                <a:latin typeface="Yuanti SC Regular"/>
                <a:ea typeface="宋体" panose="02010600030101010101" pitchFamily="2" charset="-122"/>
                <a:cs typeface="Yuanti SC Regular"/>
                <a:sym typeface="Yuanti SC Regular"/>
              </a:rPr>
              <a:t>求</a:t>
            </a:r>
            <a:r>
              <a:rPr lang="en-US" altLang="zh-CN" b="1" dirty="0">
                <a:latin typeface="Yuanti SC Regular"/>
                <a:ea typeface="宋体" panose="02010600030101010101" pitchFamily="2" charset="-122"/>
                <a:cs typeface="Yuanti SC Regular"/>
                <a:sym typeface="Yuanti SC Regular"/>
              </a:rPr>
              <a:t>1+2+3+4+5+6+7+8+9+……+99+100</a:t>
            </a:r>
            <a:r>
              <a:rPr lang="zh-CN" altLang="en-US" b="1" dirty="0">
                <a:latin typeface="Yuanti SC Regular"/>
                <a:ea typeface="宋体" panose="02010600030101010101" pitchFamily="2" charset="-122"/>
                <a:cs typeface="Yuanti SC Regular"/>
                <a:sym typeface="Yuanti SC Regular"/>
              </a:rPr>
              <a:t>的</a:t>
            </a:r>
            <a:r>
              <a:rPr lang="zh-CN" altLang="en-US" b="1" dirty="0" smtClean="0">
                <a:latin typeface="Yuanti SC Regular"/>
                <a:ea typeface="宋体" panose="02010600030101010101" pitchFamily="2" charset="-122"/>
                <a:cs typeface="Yuanti SC Regular"/>
                <a:sym typeface="Yuanti SC Regular"/>
              </a:rPr>
              <a:t>和   </a:t>
            </a:r>
            <a:r>
              <a:rPr lang="en-US" altLang="zh-CN" b="1" dirty="0" smtClean="0">
                <a:latin typeface="Yuanti SC Regular"/>
                <a:ea typeface="宋体" panose="02010600030101010101" pitchFamily="2" charset="-122"/>
                <a:cs typeface="Yuanti SC Regular"/>
                <a:sym typeface="Yuanti SC Regular"/>
              </a:rPr>
              <a:t>5050</a:t>
            </a:r>
            <a:endParaRPr lang="en-US" altLang="zh-CN" b="1" dirty="0" smtClean="0">
              <a:latin typeface="Yuanti SC Regular"/>
              <a:ea typeface="宋体" panose="02010600030101010101" pitchFamily="2" charset="-122"/>
              <a:cs typeface="Yuanti SC Regular"/>
              <a:sym typeface="Yuanti SC Regular"/>
            </a:endParaRPr>
          </a:p>
          <a:p>
            <a:endParaRPr lang="en-US" altLang="zh-CN" b="1" dirty="0">
              <a:latin typeface="Yuanti SC Regular"/>
              <a:ea typeface="宋体" panose="02010600030101010101" pitchFamily="2" charset="-122"/>
              <a:cs typeface="Yuanti SC Regular"/>
              <a:sym typeface="Yuanti SC Regular"/>
            </a:endParaRPr>
          </a:p>
          <a:p>
            <a:r>
              <a:rPr lang="en-US" altLang="zh-CN" b="1" dirty="0">
                <a:latin typeface="Yuanti SC Regular"/>
                <a:ea typeface="宋体" panose="02010600030101010101" pitchFamily="2" charset="-122"/>
                <a:cs typeface="Yuanti SC Regular"/>
                <a:sym typeface="Yuanti SC Regular"/>
              </a:rPr>
              <a:t> </a:t>
            </a:r>
            <a:r>
              <a:rPr lang="en-US" altLang="zh-CN" b="1" dirty="0" smtClean="0">
                <a:latin typeface="Yuanti SC Regular"/>
                <a:ea typeface="宋体" panose="02010600030101010101" pitchFamily="2" charset="-122"/>
                <a:cs typeface="Yuanti SC Regular"/>
                <a:sym typeface="Yuanti SC Regular"/>
              </a:rPr>
              <a:t>   </a:t>
            </a:r>
            <a:endParaRPr lang="en-US" altLang="zh-CN" b="1" dirty="0">
              <a:latin typeface="Yuanti SC Regular"/>
              <a:ea typeface="宋体" panose="02010600030101010101" pitchFamily="2" charset="-122"/>
              <a:cs typeface="Yuanti SC Regular"/>
              <a:sym typeface="Yuanti SC Regular"/>
            </a:endParaRPr>
          </a:p>
          <a:p>
            <a:r>
              <a:rPr lang="en-US" altLang="zh-CN" b="1" dirty="0" smtClean="0">
                <a:latin typeface="Yuanti SC Regular"/>
                <a:ea typeface="宋体" panose="02010600030101010101" pitchFamily="2" charset="-122"/>
                <a:cs typeface="Yuanti SC Regular"/>
                <a:sym typeface="Yuanti SC Regular"/>
              </a:rPr>
              <a:t>4</a:t>
            </a:r>
            <a:r>
              <a:rPr lang="zh-CN" altLang="en-US" b="1" dirty="0" smtClean="0">
                <a:latin typeface="Yuanti SC Regular"/>
                <a:ea typeface="宋体" panose="02010600030101010101" pitchFamily="2" charset="-122"/>
                <a:cs typeface="Yuanti SC Regular"/>
                <a:sym typeface="Yuanti SC Regular"/>
              </a:rPr>
              <a:t>、</a:t>
            </a:r>
            <a:r>
              <a:rPr lang="zh-CN" altLang="en-US" b="1" dirty="0">
                <a:latin typeface="Yuanti SC Regular"/>
                <a:ea typeface="宋体" panose="02010600030101010101" pitchFamily="2" charset="-122"/>
                <a:cs typeface="Yuanti SC Regular"/>
                <a:sym typeface="Yuanti SC Regular"/>
              </a:rPr>
              <a:t>使用</a:t>
            </a:r>
            <a:r>
              <a:rPr lang="en-US" altLang="zh-CN" b="1" dirty="0">
                <a:latin typeface="Yuanti SC Regular"/>
                <a:ea typeface="宋体" panose="02010600030101010101" pitchFamily="2" charset="-122"/>
                <a:cs typeface="Yuanti SC Regular"/>
                <a:sym typeface="Yuanti SC Regular"/>
              </a:rPr>
              <a:t>while</a:t>
            </a:r>
            <a:r>
              <a:rPr lang="zh-CN" altLang="en-US" b="1" dirty="0">
                <a:latin typeface="Yuanti SC Regular"/>
                <a:ea typeface="宋体" panose="02010600030101010101" pitchFamily="2" charset="-122"/>
                <a:cs typeface="Yuanti SC Regular"/>
                <a:sym typeface="Yuanti SC Regular"/>
              </a:rPr>
              <a:t>语句实现输出</a:t>
            </a:r>
            <a:r>
              <a:rPr lang="en-US" altLang="zh-CN" b="1" dirty="0">
                <a:latin typeface="Yuanti SC Regular"/>
                <a:ea typeface="宋体" panose="02010600030101010101" pitchFamily="2" charset="-122"/>
                <a:cs typeface="Yuanti SC Regular"/>
                <a:sym typeface="Yuanti SC Regular"/>
              </a:rPr>
              <a:t>1-100</a:t>
            </a:r>
            <a:r>
              <a:rPr lang="zh-CN" altLang="en-US" b="1" dirty="0">
                <a:latin typeface="Yuanti SC Regular"/>
                <a:ea typeface="宋体" panose="02010600030101010101" pitchFamily="2" charset="-122"/>
                <a:cs typeface="Yuanti SC Regular"/>
                <a:sym typeface="Yuanti SC Regular"/>
              </a:rPr>
              <a:t>之间所有奇数的</a:t>
            </a:r>
            <a:r>
              <a:rPr lang="zh-CN" altLang="en-US" b="1" dirty="0" smtClean="0">
                <a:latin typeface="Yuanti SC Regular"/>
                <a:ea typeface="宋体" panose="02010600030101010101" pitchFamily="2" charset="-122"/>
                <a:cs typeface="Yuanti SC Regular"/>
                <a:sym typeface="Yuanti SC Regular"/>
              </a:rPr>
              <a:t>和</a:t>
            </a:r>
            <a:endParaRPr lang="en-US" altLang="zh-CN" b="1" dirty="0" smtClean="0">
              <a:latin typeface="Yuanti SC Regular"/>
              <a:ea typeface="宋体" panose="02010600030101010101" pitchFamily="2" charset="-122"/>
              <a:cs typeface="Yuanti SC Regular"/>
              <a:sym typeface="Yuanti SC Regular"/>
            </a:endParaRPr>
          </a:p>
          <a:p>
            <a:endParaRPr lang="en-US" altLang="zh-CN" b="1" dirty="0">
              <a:latin typeface="Yuanti SC Regular"/>
              <a:ea typeface="宋体" panose="02010600030101010101" pitchFamily="2" charset="-122"/>
              <a:cs typeface="Yuanti SC Regular"/>
              <a:sym typeface="Yuanti SC Regular"/>
            </a:endParaRPr>
          </a:p>
          <a:p>
            <a:endParaRPr lang="en-US" altLang="zh-CN" b="1" dirty="0">
              <a:latin typeface="Yuanti SC Regular"/>
              <a:ea typeface="宋体" panose="02010600030101010101" pitchFamily="2" charset="-122"/>
              <a:cs typeface="Yuanti SC Regular"/>
              <a:sym typeface="Yuanti SC Regular"/>
            </a:endParaRPr>
          </a:p>
          <a:p>
            <a:r>
              <a:rPr lang="en-US" altLang="zh-CN" b="1" dirty="0" smtClean="0">
                <a:latin typeface="Yuanti SC Regular"/>
                <a:ea typeface="宋体" panose="02010600030101010101" pitchFamily="2" charset="-122"/>
                <a:cs typeface="Yuanti SC Regular"/>
                <a:sym typeface="Yuanti SC Regular"/>
              </a:rPr>
              <a:t>5</a:t>
            </a:r>
            <a:r>
              <a:rPr lang="zh-CN" altLang="en-US" b="1" dirty="0" smtClean="0">
                <a:latin typeface="Yuanti SC Regular"/>
                <a:ea typeface="宋体" panose="02010600030101010101" pitchFamily="2" charset="-122"/>
                <a:cs typeface="Yuanti SC Regular"/>
                <a:sym typeface="Yuanti SC Regular"/>
              </a:rPr>
              <a:t>、</a:t>
            </a: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Yuanti SC Regular"/>
                <a:ea typeface="宋体" panose="02010600030101010101" pitchFamily="2" charset="-122"/>
                <a:cs typeface="Yuanti SC Regular"/>
                <a:sym typeface="Yuanti SC Regular"/>
              </a:rPr>
              <a:t>求出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Yuanti SC Regular"/>
                <a:ea typeface="宋体" panose="02010600030101010101" pitchFamily="2" charset="-122"/>
                <a:cs typeface="Yuanti SC Regular"/>
                <a:sym typeface="Yuanti SC Regular"/>
              </a:rPr>
              <a:t>1-100</a:t>
            </a: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Yuanti SC Regular"/>
                <a:ea typeface="宋体" panose="02010600030101010101" pitchFamily="2" charset="-122"/>
                <a:cs typeface="Yuanti SC Regular"/>
                <a:sym typeface="Yuanti SC Regular"/>
              </a:rPr>
              <a:t>之间所有能被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Yuanti SC Regular"/>
                <a:ea typeface="宋体" panose="02010600030101010101" pitchFamily="2" charset="-122"/>
                <a:cs typeface="Yuanti SC Regular"/>
                <a:sym typeface="Yuanti SC Regular"/>
              </a:rPr>
              <a:t>3</a:t>
            </a: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Yuanti SC Regular"/>
                <a:ea typeface="宋体" panose="02010600030101010101" pitchFamily="2" charset="-122"/>
                <a:cs typeface="Yuanti SC Regular"/>
                <a:sym typeface="Yuanti SC Regular"/>
              </a:rPr>
              <a:t>和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Yuanti SC Regular"/>
                <a:ea typeface="宋体" panose="02010600030101010101" pitchFamily="2" charset="-122"/>
                <a:cs typeface="Yuanti SC Regular"/>
                <a:sym typeface="Yuanti SC Regular"/>
              </a:rPr>
              <a:t>7</a:t>
            </a: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Yuanti SC Regular"/>
                <a:ea typeface="宋体" panose="02010600030101010101" pitchFamily="2" charset="-122"/>
                <a:cs typeface="Yuanti SC Regular"/>
                <a:sym typeface="Yuanti SC Regular"/>
              </a:rPr>
              <a:t>整除的数的个数（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Yuanti SC Regular"/>
                <a:ea typeface="宋体" panose="02010600030101010101" pitchFamily="2" charset="-122"/>
                <a:cs typeface="Yuanti SC Regular"/>
                <a:sym typeface="Yuanti SC Regular"/>
              </a:rPr>
              <a:t>4</a:t>
            </a: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Yuanti SC Regular"/>
                <a:ea typeface="宋体" panose="02010600030101010101" pitchFamily="2" charset="-122"/>
                <a:cs typeface="Yuanti SC Regular"/>
                <a:sym typeface="Yuanti SC Regular"/>
              </a:rPr>
              <a:t>个）</a:t>
            </a:r>
            <a:endParaRPr lang="en-US" altLang="zh-CN" b="1" dirty="0">
              <a:solidFill>
                <a:schemeClr val="tx1">
                  <a:lumMod val="50000"/>
                </a:schemeClr>
              </a:solidFill>
              <a:latin typeface="Yuanti SC Regular"/>
              <a:ea typeface="宋体" panose="02010600030101010101" pitchFamily="2" charset="-122"/>
              <a:cs typeface="Yuanti SC Regular"/>
              <a:sym typeface="Yuanti SC Regular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while</a:t>
            </a:r>
            <a:r>
              <a:rPr lang="zh-CN" altLang="en-US" dirty="0">
                <a:solidFill>
                  <a:srgbClr val="0070C0"/>
                </a:solidFill>
              </a:rPr>
              <a:t>循环语句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25470" y="1013460"/>
            <a:ext cx="2896235" cy="676910"/>
          </a:xfrm>
        </p:spPr>
        <p:txBody>
          <a:bodyPr/>
          <a:lstStyle/>
          <a:p>
            <a:r>
              <a:rPr>
                <a:latin typeface="+mj-lt"/>
                <a:cs typeface="+mj-cs"/>
                <a:sym typeface="+mn-ea"/>
              </a:rPr>
              <a:t>流程控制语句</a:t>
            </a:r>
            <a:endParaRPr lang="zh-CN" altLang="en-US"/>
          </a:p>
        </p:txBody>
      </p:sp>
      <p:grpSp>
        <p:nvGrpSpPr>
          <p:cNvPr id="11" name="组合 10"/>
          <p:cNvGrpSpPr/>
          <p:nvPr>
            <p:custDataLst>
              <p:tags r:id="rId1"/>
            </p:custDataLst>
          </p:nvPr>
        </p:nvGrpSpPr>
        <p:grpSpPr>
          <a:xfrm>
            <a:off x="2714185" y="2655765"/>
            <a:ext cx="3986677" cy="408540"/>
            <a:chOff x="863601" y="1456264"/>
            <a:chExt cx="4873634" cy="469366"/>
          </a:xfrm>
        </p:grpSpPr>
        <p:sp>
          <p:nvSpPr>
            <p:cNvPr id="5" name="六边形 4"/>
            <p:cNvSpPr/>
            <p:nvPr>
              <p:custDataLst>
                <p:tags r:id="rId2"/>
              </p:custDataLst>
            </p:nvPr>
          </p:nvSpPr>
          <p:spPr>
            <a:xfrm>
              <a:off x="863601" y="1456264"/>
              <a:ext cx="506984" cy="437055"/>
            </a:xfrm>
            <a:prstGeom prst="hexagon">
              <a:avLst>
                <a:gd name="adj" fmla="val 29651"/>
                <a:gd name="vf" fmla="val 115470"/>
              </a:avLst>
            </a:prstGeom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500" dirty="0" smtClean="0"/>
                <a:t>1</a:t>
              </a:r>
              <a:endParaRPr lang="zh-CN" altLang="en-US" sz="1500" dirty="0"/>
            </a:p>
          </p:txBody>
        </p:sp>
        <p:cxnSp>
          <p:nvCxnSpPr>
            <p:cNvPr id="8" name="直接连接符 7"/>
            <p:cNvCxnSpPr/>
            <p:nvPr>
              <p:custDataLst>
                <p:tags r:id="rId3"/>
              </p:custDataLst>
            </p:nvPr>
          </p:nvCxnSpPr>
          <p:spPr>
            <a:xfrm>
              <a:off x="1237234" y="1456264"/>
              <a:ext cx="45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4"/>
              </p:custDataLst>
            </p:nvPr>
          </p:nvCxnSpPr>
          <p:spPr>
            <a:xfrm>
              <a:off x="1237234" y="1893319"/>
              <a:ext cx="45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>
              <p:custDataLst>
                <p:tags r:id="rId5"/>
              </p:custDataLst>
            </p:nvPr>
          </p:nvSpPr>
          <p:spPr>
            <a:xfrm>
              <a:off x="1345185" y="1473198"/>
              <a:ext cx="4392050" cy="452432"/>
            </a:xfrm>
            <a:prstGeom prst="rect">
              <a:avLst/>
            </a:prstGeom>
            <a:noFill/>
          </p:spPr>
          <p:txBody>
            <a:bodyPr wrap="square" lIns="108000" rtlCol="0">
              <a:normAutofit fontScale="92500" lnSpcReduction="20000"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dirty="0"/>
                <a:t>条件</a:t>
              </a:r>
              <a:r>
                <a:rPr lang="zh-CN" altLang="en-US" dirty="0" smtClean="0">
                  <a:latin typeface="+mn-lt"/>
                  <a:ea typeface="+mn-ea"/>
                </a:rPr>
                <a:t>语句</a:t>
              </a:r>
              <a:endParaRPr lang="zh-CN" altLang="en-US" dirty="0" smtClean="0">
                <a:latin typeface="+mn-lt"/>
                <a:ea typeface="+mn-ea"/>
              </a:endParaRPr>
            </a:p>
          </p:txBody>
        </p:sp>
      </p:grpSp>
      <p:grpSp>
        <p:nvGrpSpPr>
          <p:cNvPr id="12" name="组合 11"/>
          <p:cNvGrpSpPr/>
          <p:nvPr>
            <p:custDataLst>
              <p:tags r:id="rId6"/>
            </p:custDataLst>
          </p:nvPr>
        </p:nvGrpSpPr>
        <p:grpSpPr>
          <a:xfrm>
            <a:off x="2714185" y="3647640"/>
            <a:ext cx="3986677" cy="408540"/>
            <a:chOff x="863601" y="2277531"/>
            <a:chExt cx="4873634" cy="469366"/>
          </a:xfrm>
        </p:grpSpPr>
        <p:sp>
          <p:nvSpPr>
            <p:cNvPr id="18" name="六边形 17"/>
            <p:cNvSpPr/>
            <p:nvPr>
              <p:custDataLst>
                <p:tags r:id="rId7"/>
              </p:custDataLst>
            </p:nvPr>
          </p:nvSpPr>
          <p:spPr>
            <a:xfrm>
              <a:off x="863601" y="2277531"/>
              <a:ext cx="506984" cy="437055"/>
            </a:xfrm>
            <a:prstGeom prst="hexagon">
              <a:avLst>
                <a:gd name="adj" fmla="val 29651"/>
                <a:gd name="vf" fmla="val 115470"/>
              </a:avLst>
            </a:prstGeom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500" dirty="0" smtClean="0"/>
                <a:t>2</a:t>
              </a:r>
              <a:endParaRPr lang="zh-CN" altLang="en-US" sz="1500" dirty="0"/>
            </a:p>
          </p:txBody>
        </p:sp>
        <p:cxnSp>
          <p:nvCxnSpPr>
            <p:cNvPr id="19" name="直接连接符 18"/>
            <p:cNvCxnSpPr/>
            <p:nvPr>
              <p:custDataLst>
                <p:tags r:id="rId8"/>
              </p:custDataLst>
            </p:nvPr>
          </p:nvCxnSpPr>
          <p:spPr>
            <a:xfrm>
              <a:off x="1237234" y="2277531"/>
              <a:ext cx="45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>
              <p:custDataLst>
                <p:tags r:id="rId9"/>
              </p:custDataLst>
            </p:nvPr>
          </p:nvCxnSpPr>
          <p:spPr>
            <a:xfrm>
              <a:off x="1237234" y="2714586"/>
              <a:ext cx="45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>
              <p:custDataLst>
                <p:tags r:id="rId10"/>
              </p:custDataLst>
            </p:nvPr>
          </p:nvSpPr>
          <p:spPr>
            <a:xfrm>
              <a:off x="1345185" y="2294465"/>
              <a:ext cx="4392050" cy="452432"/>
            </a:xfrm>
            <a:prstGeom prst="rect">
              <a:avLst/>
            </a:prstGeom>
            <a:noFill/>
          </p:spPr>
          <p:txBody>
            <a:bodyPr wrap="square" lIns="108000" rtlCol="0">
              <a:normAutofit fontScale="92500" lnSpcReduction="20000"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350" dirty="0" smtClean="0">
                  <a:latin typeface="+mn-lt"/>
                  <a:ea typeface="+mn-ea"/>
                </a:rPr>
                <a:t>	       </a:t>
              </a:r>
              <a:r>
                <a:rPr lang="en-US" altLang="zh-CN" sz="1500" dirty="0" smtClean="0">
                  <a:latin typeface="+mn-lt"/>
                  <a:ea typeface="+mn-ea"/>
                </a:rPr>
                <a:t> </a:t>
              </a:r>
              <a:r>
                <a:rPr lang="zh-CN" altLang="en-US" dirty="0" smtClean="0">
                  <a:latin typeface="+mn-lt"/>
                  <a:ea typeface="+mn-ea"/>
                </a:rPr>
                <a:t>循环语句</a:t>
              </a:r>
              <a:endParaRPr lang="zh-CN" altLang="en-US" dirty="0" smtClean="0">
                <a:latin typeface="+mn-lt"/>
                <a:ea typeface="+mn-ea"/>
              </a:endParaRPr>
            </a:p>
          </p:txBody>
        </p:sp>
      </p:grpSp>
      <p:grpSp>
        <p:nvGrpSpPr>
          <p:cNvPr id="13" name="组合 12"/>
          <p:cNvGrpSpPr/>
          <p:nvPr>
            <p:custDataLst>
              <p:tags r:id="rId11"/>
            </p:custDataLst>
          </p:nvPr>
        </p:nvGrpSpPr>
        <p:grpSpPr>
          <a:xfrm>
            <a:off x="2714185" y="4639514"/>
            <a:ext cx="3986677" cy="408540"/>
            <a:chOff x="863601" y="3098798"/>
            <a:chExt cx="4873634" cy="469366"/>
          </a:xfrm>
        </p:grpSpPr>
        <p:sp>
          <p:nvSpPr>
            <p:cNvPr id="23" name="六边形 22"/>
            <p:cNvSpPr/>
            <p:nvPr>
              <p:custDataLst>
                <p:tags r:id="rId12"/>
              </p:custDataLst>
            </p:nvPr>
          </p:nvSpPr>
          <p:spPr>
            <a:xfrm>
              <a:off x="863601" y="3098798"/>
              <a:ext cx="506984" cy="437055"/>
            </a:xfrm>
            <a:prstGeom prst="hexagon">
              <a:avLst>
                <a:gd name="adj" fmla="val 29651"/>
                <a:gd name="vf" fmla="val 115470"/>
              </a:avLst>
            </a:prstGeom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500" dirty="0" smtClean="0"/>
                <a:t>3</a:t>
              </a:r>
              <a:endParaRPr lang="zh-CN" altLang="en-US" sz="1500" dirty="0"/>
            </a:p>
          </p:txBody>
        </p:sp>
        <p:cxnSp>
          <p:nvCxnSpPr>
            <p:cNvPr id="24" name="直接连接符 23"/>
            <p:cNvCxnSpPr/>
            <p:nvPr>
              <p:custDataLst>
                <p:tags r:id="rId13"/>
              </p:custDataLst>
            </p:nvPr>
          </p:nvCxnSpPr>
          <p:spPr>
            <a:xfrm>
              <a:off x="1237234" y="3098798"/>
              <a:ext cx="45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>
              <p:custDataLst>
                <p:tags r:id="rId14"/>
              </p:custDataLst>
            </p:nvPr>
          </p:nvCxnSpPr>
          <p:spPr>
            <a:xfrm>
              <a:off x="1237234" y="3535853"/>
              <a:ext cx="45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>
              <p:custDataLst>
                <p:tags r:id="rId15"/>
              </p:custDataLst>
            </p:nvPr>
          </p:nvSpPr>
          <p:spPr>
            <a:xfrm>
              <a:off x="1345185" y="3115732"/>
              <a:ext cx="4392050" cy="452432"/>
            </a:xfrm>
            <a:prstGeom prst="rect">
              <a:avLst/>
            </a:prstGeom>
            <a:noFill/>
          </p:spPr>
          <p:txBody>
            <a:bodyPr wrap="square" lIns="108000" rtlCol="0">
              <a:norm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350" dirty="0" smtClean="0">
                  <a:latin typeface="+mn-lt"/>
                  <a:ea typeface="+mn-ea"/>
                </a:rPr>
                <a:t>	       </a:t>
              </a:r>
              <a:r>
                <a:rPr lang="en-US" altLang="zh-CN" sz="1500" dirty="0" smtClean="0">
                  <a:latin typeface="+mn-lt"/>
                  <a:ea typeface="+mn-ea"/>
                </a:rPr>
                <a:t> </a:t>
              </a:r>
              <a:r>
                <a:rPr lang="zh-CN" altLang="en-US" sz="1500" dirty="0" smtClean="0">
                  <a:latin typeface="+mn-lt"/>
                  <a:ea typeface="+mn-ea"/>
                </a:rPr>
                <a:t>循环跳出语句</a:t>
              </a:r>
              <a:endParaRPr lang="zh-CN" altLang="en-US" sz="1500" dirty="0" smtClean="0">
                <a:latin typeface="+mn-lt"/>
                <a:ea typeface="+mn-ea"/>
              </a:endParaRPr>
            </a:p>
          </p:txBody>
        </p:sp>
      </p:grpSp>
    </p:spTree>
    <p:custDataLst>
      <p:tags r:id="rId1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do...while</a:t>
            </a:r>
            <a:r>
              <a:rPr lang="zh-CN" altLang="en-US" dirty="0">
                <a:solidFill>
                  <a:srgbClr val="0070C0"/>
                </a:solidFill>
              </a:rPr>
              <a:t>循环语句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87824" y="1556792"/>
            <a:ext cx="575246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altLang="en-US" dirty="0"/>
              <a:t>do...while语句是一种先运行，后判断的循环语句。也就是说，不管条件是否满足，</a:t>
            </a:r>
            <a:r>
              <a:rPr lang="zh-CN" altLang="en-US" dirty="0">
                <a:solidFill>
                  <a:srgbClr val="FF0000"/>
                </a:solidFill>
              </a:rPr>
              <a:t>至少先运行一次</a:t>
            </a:r>
            <a:r>
              <a:rPr lang="zh-CN" altLang="en-US" dirty="0"/>
              <a:t>循环体。</a:t>
            </a:r>
            <a:endParaRPr lang="zh-CN" altLang="en-US" dirty="0"/>
          </a:p>
          <a:p>
            <a:pPr indent="457200" fontAlgn="auto">
              <a:lnSpc>
                <a:spcPct val="150000"/>
              </a:lnSpc>
            </a:pP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=1;</a:t>
            </a:r>
            <a:endParaRPr lang="en-US" altLang="zh-CN" dirty="0"/>
          </a:p>
          <a:p>
            <a:pPr indent="457200" fontAlgn="auto">
              <a:lnSpc>
                <a:spcPct val="150000"/>
              </a:lnSpc>
            </a:pPr>
            <a:r>
              <a:rPr lang="en-US" altLang="zh-CN" dirty="0" smtClean="0"/>
              <a:t>do</a:t>
            </a:r>
            <a:r>
              <a:rPr lang="en-US" altLang="zh-CN" dirty="0"/>
              <a:t>{</a:t>
            </a:r>
            <a:endParaRPr lang="en-US" altLang="zh-CN" dirty="0"/>
          </a:p>
          <a:p>
            <a:pPr indent="457200" fontAlgn="auto"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en-US" altLang="zh-CN" dirty="0" err="1" smtClean="0"/>
              <a:t>document.write</a:t>
            </a:r>
            <a:r>
              <a:rPr lang="en-US" altLang="zh-CN" dirty="0"/>
              <a:t>("hello world!&lt;</a:t>
            </a:r>
            <a:r>
              <a:rPr lang="en-US" altLang="zh-CN" dirty="0" err="1"/>
              <a:t>br</a:t>
            </a:r>
            <a:r>
              <a:rPr lang="en-US" altLang="zh-CN" dirty="0"/>
              <a:t>/&gt;");  //</a:t>
            </a:r>
            <a:r>
              <a:rPr lang="zh-CN" altLang="en-US" dirty="0"/>
              <a:t>循环体</a:t>
            </a:r>
            <a:endParaRPr lang="zh-CN" altLang="en-US" dirty="0"/>
          </a:p>
          <a:p>
            <a:pPr indent="457200" fontAlgn="auto">
              <a:lnSpc>
                <a:spcPct val="150000"/>
              </a:lnSpc>
            </a:pPr>
            <a:r>
              <a:rPr lang="zh-CN" altLang="en-US" dirty="0"/>
              <a:t>	</a:t>
            </a:r>
            <a:r>
              <a:rPr lang="en-US" altLang="zh-CN" dirty="0" err="1" smtClean="0"/>
              <a:t>i</a:t>
            </a:r>
            <a:r>
              <a:rPr lang="en-US" altLang="zh-CN" dirty="0"/>
              <a:t>++;</a:t>
            </a:r>
            <a:endParaRPr lang="en-US" altLang="zh-CN" dirty="0"/>
          </a:p>
          <a:p>
            <a:pPr indent="457200" fontAlgn="auto">
              <a:lnSpc>
                <a:spcPct val="150000"/>
              </a:lnSpc>
            </a:pPr>
            <a:r>
              <a:rPr lang="en-US" altLang="zh-CN" dirty="0" smtClean="0"/>
              <a:t>}</a:t>
            </a:r>
            <a:r>
              <a:rPr lang="en-US" altLang="zh-CN" dirty="0"/>
              <a:t>while(</a:t>
            </a:r>
            <a:r>
              <a:rPr lang="en-US" altLang="zh-CN" dirty="0" err="1"/>
              <a:t>i</a:t>
            </a:r>
            <a:r>
              <a:rPr lang="en-US" altLang="zh-CN" dirty="0"/>
              <a:t>&lt;=10);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67544" y="1412776"/>
            <a:ext cx="2304256" cy="244827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81634" tIns="40817" rIns="81634" bIns="40817" anchor="t"/>
          <a:lstStyle>
            <a:lvl1pPr marL="478155" indent="-478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81597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5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2585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1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47637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760855" indent="-2190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218055" indent="-2190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>
                <a:latin typeface="+mn-lt"/>
                <a:ea typeface="+mn-ea"/>
              </a:defRPr>
            </a:lvl6pPr>
            <a:lvl7pPr marL="2675255" indent="-2190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>
                <a:latin typeface="+mn-lt"/>
                <a:ea typeface="+mn-ea"/>
              </a:defRPr>
            </a:lvl7pPr>
            <a:lvl8pPr marL="3132455" indent="-2190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>
                <a:latin typeface="+mn-lt"/>
                <a:ea typeface="+mn-ea"/>
              </a:defRPr>
            </a:lvl8pPr>
            <a:lvl9pPr marL="3589655" indent="-2190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/>
              <a:t>赋</a:t>
            </a:r>
            <a:r>
              <a:rPr lang="zh-CN" altLang="en-US" sz="1800" dirty="0"/>
              <a:t>初值</a:t>
            </a:r>
            <a:r>
              <a:rPr lang="en-US" altLang="zh-CN" sz="1800" dirty="0"/>
              <a:t>1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do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{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   循环体</a:t>
            </a:r>
            <a:r>
              <a:rPr lang="en-US" altLang="zh-CN" sz="1800" dirty="0"/>
              <a:t>;2    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   循环增量</a:t>
            </a:r>
            <a:r>
              <a:rPr lang="en-US" altLang="zh-CN" sz="1800" dirty="0"/>
              <a:t>;3   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}</a:t>
            </a:r>
            <a:r>
              <a:rPr lang="en-US" altLang="zh-CN" sz="1800" dirty="0">
                <a:solidFill>
                  <a:srgbClr val="F31111"/>
                </a:solidFill>
              </a:rPr>
              <a:t>while(</a:t>
            </a:r>
            <a:r>
              <a:rPr lang="zh-CN" altLang="en-US" sz="1800" dirty="0">
                <a:solidFill>
                  <a:srgbClr val="F31111"/>
                </a:solidFill>
              </a:rPr>
              <a:t>循环条件</a:t>
            </a:r>
            <a:r>
              <a:rPr lang="en-US" altLang="zh-CN" sz="1800" dirty="0">
                <a:solidFill>
                  <a:srgbClr val="F31111"/>
                </a:solidFill>
              </a:rPr>
              <a:t>);</a:t>
            </a:r>
            <a:r>
              <a:rPr lang="en-US" altLang="zh-CN" sz="1800" dirty="0"/>
              <a:t>4</a:t>
            </a:r>
            <a:endParaRPr lang="en-US" altLang="zh-CN" sz="1800" dirty="0"/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5" name="TextBox 3"/>
          <p:cNvSpPr txBox="1"/>
          <p:nvPr/>
        </p:nvSpPr>
        <p:spPr>
          <a:xfrm>
            <a:off x="588530" y="4221088"/>
            <a:ext cx="2062283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1" hangingPunct="1"/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赋初值</a:t>
            </a:r>
            <a:r>
              <a:rPr lang="zh-CN" altLang="en-US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1" hangingPunct="1"/>
            <a:r>
              <a:rPr lang="en-US" altLang="zh-CN" b="1" dirty="0" smtClean="0">
                <a:solidFill>
                  <a:srgbClr val="F3111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while</a:t>
            </a:r>
            <a:r>
              <a:rPr lang="en-US" altLang="zh-CN" b="1" dirty="0">
                <a:solidFill>
                  <a:srgbClr val="F3111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b="1" dirty="0" smtClean="0">
                <a:solidFill>
                  <a:srgbClr val="F3111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条件</a:t>
            </a:r>
            <a:r>
              <a:rPr lang="en-US" altLang="zh-CN" b="1" dirty="0" smtClean="0">
                <a:solidFill>
                  <a:srgbClr val="F3111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)4</a:t>
            </a:r>
            <a:endParaRPr lang="en-US" altLang="zh-CN" b="1" dirty="0">
              <a:solidFill>
                <a:srgbClr val="F3111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1" hangingPunct="1"/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1" hangingPunct="1"/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1" hangingPunct="1"/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循环体</a:t>
            </a:r>
            <a:r>
              <a:rPr lang="zh-CN" altLang="en-US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1" hangingPunct="1"/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循环</a:t>
            </a:r>
            <a:r>
              <a:rPr lang="zh-CN" altLang="en-US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增量</a:t>
            </a:r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1" hangingPunct="1"/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sym typeface="+mn-ea"/>
              </a:rPr>
              <a:t>for</a:t>
            </a:r>
            <a:r>
              <a:rPr lang="zh-CN" altLang="en-US" dirty="0">
                <a:solidFill>
                  <a:srgbClr val="0070C0"/>
                </a:solidFill>
                <a:sym typeface="+mn-ea"/>
              </a:rPr>
              <a:t>循环语句</a:t>
            </a:r>
            <a:endParaRPr lang="zh-CN" altLang="en-US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2" name="TextBox 3"/>
          <p:cNvSpPr txBox="1"/>
          <p:nvPr/>
        </p:nvSpPr>
        <p:spPr>
          <a:xfrm>
            <a:off x="1043608" y="1577728"/>
            <a:ext cx="6696744" cy="209595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66700" lvl="0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for（表达式1；判断表达式2；表达式3）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｛</a:t>
            </a:r>
            <a:endParaRPr lang="en-US" altLang="zh-CN" sz="2400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循环体；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｝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28650" y="1255786"/>
            <a:ext cx="7886700" cy="69139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7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 advTm="0"/>
    </mc:Choice>
    <mc:Fallback>
      <p:transition spd="med"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8"/>
          <p:cNvSpPr txBox="1"/>
          <p:nvPr/>
        </p:nvSpPr>
        <p:spPr>
          <a:xfrm>
            <a:off x="733537" y="1298715"/>
            <a:ext cx="7877784" cy="2984503"/>
          </a:xfrm>
          <a:prstGeom prst="rect">
            <a:avLst/>
          </a:prstGeom>
          <a:solidFill>
            <a:srgbClr val="FFEFFB"/>
          </a:solidFill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74226" tIns="89072" rIns="74226" bIns="89072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1" hangingPunct="1">
              <a:lnSpc>
                <a:spcPct val="120000"/>
              </a:lnSpc>
            </a:pPr>
            <a:r>
              <a:rPr lang="en-US" altLang="zh-CN" sz="3800" dirty="0">
                <a:latin typeface="Arial" panose="020B0604020202020204" pitchFamily="34" charset="0"/>
                <a:ea typeface="宋体" panose="02010600030101010101" pitchFamily="2" charset="-122"/>
              </a:rPr>
              <a:t> for(</a:t>
            </a:r>
            <a:r>
              <a:rPr lang="zh-CN" altLang="en-US" sz="3800" dirty="0">
                <a:latin typeface="Arial" panose="020B0604020202020204" pitchFamily="34" charset="0"/>
                <a:ea typeface="宋体" panose="02010600030101010101" pitchFamily="2" charset="-122"/>
              </a:rPr>
              <a:t>赋初值；循环条件  </a:t>
            </a:r>
            <a:r>
              <a:rPr lang="en-US" altLang="zh-CN" sz="3800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r>
              <a:rPr lang="zh-CN" altLang="en-US" sz="3800" dirty="0">
                <a:latin typeface="Arial" panose="020B0604020202020204" pitchFamily="34" charset="0"/>
                <a:ea typeface="宋体" panose="02010600030101010101" pitchFamily="2" charset="-122"/>
              </a:rPr>
              <a:t>  循环增量</a:t>
            </a:r>
            <a:r>
              <a:rPr lang="en-US" altLang="zh-CN" sz="38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3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l" eaLnBrk="1" hangingPunct="1">
              <a:lnSpc>
                <a:spcPct val="120000"/>
              </a:lnSpc>
            </a:pPr>
            <a:r>
              <a:rPr lang="en-US" altLang="zh-CN" sz="3800" dirty="0">
                <a:latin typeface="Arial" panose="020B0604020202020204" pitchFamily="34" charset="0"/>
                <a:ea typeface="宋体" panose="02010600030101010101" pitchFamily="2" charset="-122"/>
              </a:rPr>
              <a:t>{  </a:t>
            </a:r>
            <a:endParaRPr lang="en-US" altLang="zh-CN" sz="3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l" eaLnBrk="1" hangingPunct="1">
              <a:lnSpc>
                <a:spcPct val="120000"/>
              </a:lnSpc>
            </a:pPr>
            <a:r>
              <a:rPr lang="en-US" altLang="zh-CN" sz="3800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 sz="3800" dirty="0">
                <a:latin typeface="Arial" panose="020B0604020202020204" pitchFamily="34" charset="0"/>
                <a:ea typeface="宋体" panose="02010600030101010101" pitchFamily="2" charset="-122"/>
              </a:rPr>
              <a:t> 循环体语句；</a:t>
            </a:r>
            <a:endParaRPr lang="en-US" altLang="zh-CN" sz="3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l" eaLnBrk="1" hangingPunct="1">
              <a:lnSpc>
                <a:spcPct val="120000"/>
              </a:lnSpc>
            </a:pPr>
            <a:r>
              <a:rPr lang="en-US" altLang="zh-CN" sz="38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 sz="3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上弧形箭头 15"/>
          <p:cNvSpPr/>
          <p:nvPr/>
        </p:nvSpPr>
        <p:spPr>
          <a:xfrm>
            <a:off x="2319184" y="568803"/>
            <a:ext cx="1938169" cy="824326"/>
          </a:xfrm>
          <a:prstGeom prst="curvedDownArrow">
            <a:avLst>
              <a:gd name="adj1" fmla="val 24970"/>
              <a:gd name="adj2" fmla="val 49934"/>
              <a:gd name="adj3" fmla="val 25000"/>
            </a:avLst>
          </a:prstGeom>
          <a:gradFill rotWithShape="0">
            <a:gsLst>
              <a:gs pos="0">
                <a:srgbClr val="09A331"/>
              </a:gs>
              <a:gs pos="100000">
                <a:srgbClr val="044B17"/>
              </a:gs>
            </a:gsLst>
            <a:path path="rect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lIns="64291" tIns="32146" rIns="64291" bIns="32146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endParaRPr lang="zh-CN" altLang="en-US" sz="3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上弧形箭头 16"/>
          <p:cNvSpPr/>
          <p:nvPr/>
        </p:nvSpPr>
        <p:spPr>
          <a:xfrm rot="-3240000" flipH="1">
            <a:off x="3097031" y="2197341"/>
            <a:ext cx="1143360" cy="367632"/>
          </a:xfrm>
          <a:prstGeom prst="curvedDownArrow">
            <a:avLst>
              <a:gd name="adj1" fmla="val 25000"/>
              <a:gd name="adj2" fmla="val 74996"/>
              <a:gd name="adj3" fmla="val 25000"/>
            </a:avLst>
          </a:prstGeom>
          <a:gradFill rotWithShape="0">
            <a:gsLst>
              <a:gs pos="0">
                <a:srgbClr val="09A331"/>
              </a:gs>
              <a:gs pos="100000">
                <a:srgbClr val="044B17"/>
              </a:gs>
            </a:gsLst>
            <a:path path="rect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lIns="64291" tIns="32146" rIns="64291" bIns="32146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endParaRPr lang="zh-CN" altLang="en-US" sz="3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下弧形箭头 17"/>
          <p:cNvSpPr/>
          <p:nvPr/>
        </p:nvSpPr>
        <p:spPr>
          <a:xfrm rot="20539602">
            <a:off x="3127699" y="2696764"/>
            <a:ext cx="4116519" cy="1301198"/>
          </a:xfrm>
          <a:prstGeom prst="curvedUpArrow">
            <a:avLst>
              <a:gd name="adj1" fmla="val 25054"/>
              <a:gd name="adj2" fmla="val 50099"/>
              <a:gd name="adj3" fmla="val 25000"/>
            </a:avLst>
          </a:prstGeom>
          <a:gradFill rotWithShape="0">
            <a:gsLst>
              <a:gs pos="0">
                <a:srgbClr val="09A331"/>
              </a:gs>
              <a:gs pos="100000">
                <a:srgbClr val="044B17"/>
              </a:gs>
            </a:gsLst>
            <a:path path="rect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lIns="64291" tIns="32146" rIns="64291" bIns="32146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endParaRPr lang="zh-CN" altLang="en-US" sz="3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上弧形箭头 18"/>
          <p:cNvSpPr/>
          <p:nvPr/>
        </p:nvSpPr>
        <p:spPr>
          <a:xfrm flipH="1">
            <a:off x="5185958" y="980965"/>
            <a:ext cx="1910910" cy="480648"/>
          </a:xfrm>
          <a:prstGeom prst="curvedDownArrow">
            <a:avLst>
              <a:gd name="adj1" fmla="val 25001"/>
              <a:gd name="adj2" fmla="val 50002"/>
              <a:gd name="adj3" fmla="val 25000"/>
            </a:avLst>
          </a:prstGeom>
          <a:gradFill rotWithShape="0">
            <a:gsLst>
              <a:gs pos="0">
                <a:srgbClr val="09A331"/>
              </a:gs>
              <a:gs pos="100000">
                <a:srgbClr val="044B17"/>
              </a:gs>
            </a:gsLst>
            <a:path path="rect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lIns="64291" tIns="32146" rIns="64291" bIns="32146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endParaRPr lang="zh-CN" altLang="en-US" sz="3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TextBox 33"/>
          <p:cNvSpPr txBox="1"/>
          <p:nvPr/>
        </p:nvSpPr>
        <p:spPr>
          <a:xfrm>
            <a:off x="2368641" y="2110650"/>
            <a:ext cx="1137708" cy="541013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lIns="64291" tIns="32146" rIns="64291" bIns="32146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r>
              <a:rPr lang="zh-CN" altLang="en-US" sz="3100" dirty="0">
                <a:latin typeface="Arial" panose="020B0604020202020204" pitchFamily="34" charset="0"/>
                <a:ea typeface="宋体" panose="02010600030101010101" pitchFamily="2" charset="-122"/>
              </a:rPr>
              <a:t>成立</a:t>
            </a:r>
            <a:endParaRPr lang="zh-CN" altLang="en-US" sz="3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29010" y="1393129"/>
            <a:ext cx="1386764" cy="642497"/>
          </a:xfrm>
          <a:prstGeom prst="rect">
            <a:avLst/>
          </a:prstGeom>
          <a:noFill/>
          <a:ln w="28575" cap="flat" cmpd="sng">
            <a:solidFill>
              <a:srgbClr val="F3111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64291" tIns="32146" rIns="64291" bIns="32146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endParaRPr lang="zh-CN" altLang="en-US" sz="3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41984" y="1393129"/>
            <a:ext cx="2081128" cy="642497"/>
          </a:xfrm>
          <a:prstGeom prst="rect">
            <a:avLst/>
          </a:prstGeom>
          <a:noFill/>
          <a:ln w="28575" cap="flat" cmpd="sng">
            <a:solidFill>
              <a:srgbClr val="F3111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64291" tIns="32146" rIns="64291" bIns="32146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endParaRPr lang="zh-CN" altLang="en-US" sz="3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81725" y="2790966"/>
            <a:ext cx="2511906" cy="609184"/>
          </a:xfrm>
          <a:prstGeom prst="rect">
            <a:avLst/>
          </a:prstGeom>
          <a:noFill/>
          <a:ln w="28575" cap="flat" cmpd="sng">
            <a:solidFill>
              <a:srgbClr val="F3111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64291" tIns="32146" rIns="64291" bIns="32146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endParaRPr lang="zh-CN" altLang="en-US" sz="3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042993" y="1393129"/>
            <a:ext cx="1944269" cy="642498"/>
          </a:xfrm>
          <a:prstGeom prst="rect">
            <a:avLst/>
          </a:prstGeom>
          <a:noFill/>
          <a:ln w="28575" cap="flat" cmpd="sng">
            <a:solidFill>
              <a:srgbClr val="F3111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64291" tIns="32146" rIns="64291" bIns="32146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endParaRPr lang="zh-CN" altLang="en-US" sz="3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TextBox 35"/>
          <p:cNvSpPr txBox="1"/>
          <p:nvPr/>
        </p:nvSpPr>
        <p:spPr>
          <a:xfrm>
            <a:off x="6939033" y="238162"/>
            <a:ext cx="1380267" cy="541013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square" lIns="64291" tIns="32146" rIns="64291" bIns="32146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r>
              <a:rPr lang="zh-CN" altLang="en-US" sz="3100" dirty="0">
                <a:latin typeface="Arial" panose="020B0604020202020204" pitchFamily="34" charset="0"/>
                <a:ea typeface="宋体" panose="02010600030101010101" pitchFamily="2" charset="-122"/>
              </a:rPr>
              <a:t>不成立</a:t>
            </a:r>
            <a:endParaRPr lang="zh-CN" altLang="en-US" sz="3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右弧形箭头 27"/>
          <p:cNvSpPr/>
          <p:nvPr/>
        </p:nvSpPr>
        <p:spPr>
          <a:xfrm rot="-1920000">
            <a:off x="5490059" y="-22635"/>
            <a:ext cx="3079291" cy="4899204"/>
          </a:xfrm>
          <a:prstGeom prst="curvedLeftArrow">
            <a:avLst>
              <a:gd name="adj1" fmla="val 10162"/>
              <a:gd name="adj2" fmla="val 12582"/>
              <a:gd name="adj3" fmla="val 13865"/>
            </a:avLst>
          </a:prstGeom>
          <a:solidFill>
            <a:srgbClr val="FF0000"/>
          </a:solidFill>
          <a:ln w="9525">
            <a:noFill/>
          </a:ln>
        </p:spPr>
        <p:txBody>
          <a:bodyPr wrap="none" lIns="64291" tIns="32146" rIns="64291" bIns="32146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4"/>
          <p:cNvSpPr/>
          <p:nvPr/>
        </p:nvSpPr>
        <p:spPr>
          <a:xfrm>
            <a:off x="971600" y="1340768"/>
            <a:ext cx="3622551" cy="6625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66700" lvl="0" indent="-266700" algn="l" eaLnBrk="1" latinLnBrk="1" hangingPunct="1">
              <a:lnSpc>
                <a:spcPct val="150000"/>
              </a:lnSpc>
              <a:spcAft>
                <a:spcPts val="600"/>
              </a:spcAft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简单for循环编写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04452" name="Rectangle 2"/>
          <p:cNvSpPr/>
          <p:nvPr/>
        </p:nvSpPr>
        <p:spPr>
          <a:xfrm>
            <a:off x="1567180" y="2650490"/>
            <a:ext cx="5560695" cy="1889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66700" lvl="0" indent="-266700" algn="l" eaLnBrk="1" latinLnBrk="1" hangingPunct="1">
              <a:lnSpc>
                <a:spcPct val="130000"/>
              </a:lnSpc>
              <a:buClr>
                <a:srgbClr val="000000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1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、求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1到100的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和</a:t>
            </a:r>
            <a:endParaRPr lang="zh-CN" altLang="en-US" sz="2000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130000"/>
              </a:lnSpc>
              <a:buClr>
                <a:srgbClr val="000000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2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、求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1-99中是3的倍数的数字和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130000"/>
              </a:lnSpc>
              <a:buClr>
                <a:srgbClr val="000000"/>
              </a:buClr>
            </a:pP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3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、将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while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当中的例子用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for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循环做一遍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algn="l" eaLnBrk="1" latinLnBrk="1" hangingPunct="1">
              <a:buClr>
                <a:srgbClr val="000000"/>
              </a:buClr>
            </a:pPr>
            <a:endParaRPr lang="zh-CN" altLang="en-US" sz="20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algn="l" eaLnBrk="1" latinLnBrk="1" hangingPunct="1">
              <a:buClr>
                <a:srgbClr val="000000"/>
              </a:buClr>
            </a:pPr>
            <a:endParaRPr lang="zh-CN" altLang="en-US" sz="20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/>
            <a:r>
              <a:rPr lang="en-US" altLang="zh-CN" dirty="0"/>
              <a:t>for循环语句练习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-8930" y="566198"/>
            <a:ext cx="165712" cy="689912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40" name="前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13986" y="6147834"/>
            <a:ext cx="490553" cy="4905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2" name="Shape 142"/>
          <p:cNvSpPr/>
          <p:nvPr/>
        </p:nvSpPr>
        <p:spPr>
          <a:xfrm>
            <a:off x="8867831" y="6563390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3" name="Shape 143"/>
          <p:cNvSpPr/>
          <p:nvPr/>
        </p:nvSpPr>
        <p:spPr>
          <a:xfrm>
            <a:off x="8576127" y="6283593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4" name="Shape 144"/>
          <p:cNvSpPr/>
          <p:nvPr/>
        </p:nvSpPr>
        <p:spPr>
          <a:xfrm>
            <a:off x="8287401" y="6563390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5" name="Shape 145"/>
          <p:cNvSpPr/>
          <p:nvPr/>
        </p:nvSpPr>
        <p:spPr>
          <a:xfrm>
            <a:off x="8008199" y="6283593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6" name="Shape 146"/>
          <p:cNvSpPr/>
          <p:nvPr/>
        </p:nvSpPr>
        <p:spPr>
          <a:xfrm>
            <a:off x="8577616" y="-6209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" name="矩形 1"/>
          <p:cNvSpPr/>
          <p:nvPr/>
        </p:nvSpPr>
        <p:spPr>
          <a:xfrm>
            <a:off x="704539" y="1124744"/>
            <a:ext cx="7208582" cy="3512017"/>
          </a:xfrm>
          <a:prstGeom prst="rect">
            <a:avLst/>
          </a:prstGeom>
        </p:spPr>
        <p:txBody>
          <a:bodyPr wrap="square" lIns="64291" tIns="32146" rIns="64291" bIns="32146">
            <a:spAutoFit/>
          </a:bodyPr>
          <a:lstStyle/>
          <a:p>
            <a:pPr lvl="0"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总结：</a:t>
            </a:r>
            <a:endParaRPr lang="en-US" altLang="zh-CN" sz="2800" b="1" dirty="0" smtClean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1" hangingPunct="1"/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1" hangingPunct="1"/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循环三要素：即表达式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，表达式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，表达式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1" hangingPunct="1"/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           （循环变量赋初值，循环判定条件，循环增量）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1" hangingPunct="1"/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1" hangingPunct="1"/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循环体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：需要重复执行的语句。</a:t>
            </a:r>
            <a:endParaRPr lang="en-US" altLang="zh-CN" sz="2800" dirty="0">
              <a:solidFill>
                <a:srgbClr val="1A24B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1" hangingPunct="1"/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 advTm="0"/>
    </mc:Choice>
    <mc:Fallback>
      <p:transition spd="med" advClick="0" advTm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3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3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3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3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3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00"/>
                            </p:stCondLst>
                            <p:childTnLst>
                              <p:par>
                                <p:cTn id="29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 advAuto="0"/>
      <p:bldP spid="140" grpId="0" animBg="1" advAuto="0"/>
      <p:bldP spid="142" grpId="0" animBg="1" advAuto="0"/>
      <p:bldP spid="143" grpId="0" animBg="1" advAuto="0"/>
      <p:bldP spid="144" grpId="0" animBg="1" advAuto="0"/>
      <p:bldP spid="145" grpId="0" animBg="1" advAuto="0"/>
      <p:bldP spid="146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2149475" y="1921917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1646238" y="1556792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6" name="直接连接符 5"/>
          <p:cNvCxnSpPr/>
          <p:nvPr/>
        </p:nvCxnSpPr>
        <p:spPr>
          <a:xfrm flipH="1">
            <a:off x="5403850" y="2590254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7" name="文本框 24"/>
          <p:cNvSpPr txBox="1"/>
          <p:nvPr/>
        </p:nvSpPr>
        <p:spPr>
          <a:xfrm>
            <a:off x="5469806" y="1921917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Arial Black" panose="020B0A04020102020204" pitchFamily="34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3</a:t>
            </a:r>
            <a:endParaRPr lang="en-US" altLang="zh-CN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Arial Black" panose="020B0A04020102020204" pitchFamily="34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8" name="文本框 25"/>
          <p:cNvSpPr txBox="1">
            <a:spLocks noChangeArrowheads="1"/>
          </p:cNvSpPr>
          <p:nvPr/>
        </p:nvSpPr>
        <p:spPr bwMode="auto">
          <a:xfrm>
            <a:off x="2339752" y="2780754"/>
            <a:ext cx="4270375" cy="761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3200" b="1" dirty="0" smtClean="0">
                <a:solidFill>
                  <a:srgbClr val="FFFFFF"/>
                </a:solidFill>
                <a:latin typeface="+mj-ea"/>
                <a:ea typeface="+mj-ea"/>
              </a:rPr>
              <a:t>循环跳出语句</a:t>
            </a:r>
            <a:endParaRPr lang="zh-CN" sz="16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9" name="文本框 26"/>
          <p:cNvSpPr txBox="1"/>
          <p:nvPr/>
        </p:nvSpPr>
        <p:spPr>
          <a:xfrm>
            <a:off x="5011738" y="2179092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+mj-ea"/>
                <a:ea typeface="+mj-ea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+mj-ea"/>
              <a:ea typeface="+mj-ea"/>
              <a:cs typeface="Microsoft New Tai Lue" panose="020B0502040204020203" pitchFamily="34" charset="0"/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057900" y="2179092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+mj-ea"/>
                <a:ea typeface="+mj-ea"/>
              </a:rPr>
              <a:t>讲</a:t>
            </a:r>
            <a:endParaRPr lang="zh-CN" altLang="en-US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14:ripple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循环跳出语句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8611" name="TextBox 3"/>
          <p:cNvSpPr txBox="1"/>
          <p:nvPr/>
        </p:nvSpPr>
        <p:spPr>
          <a:xfrm>
            <a:off x="1481455" y="1336675"/>
            <a:ext cx="4097655" cy="36639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66700" lvl="0" indent="-266700" algn="l" eaLnBrk="1" latinLnBrk="1" hangingPunct="1"/>
            <a:r>
              <a:rPr lang="zh-CN" altLang="en-US" sz="169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break 和 continue 语句</a:t>
            </a:r>
            <a:endParaRPr lang="zh-CN" altLang="en-US" sz="1690" b="1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8612" name="TextBox 3"/>
          <p:cNvSpPr txBox="1"/>
          <p:nvPr/>
        </p:nvSpPr>
        <p:spPr>
          <a:xfrm>
            <a:off x="1692362" y="1996209"/>
            <a:ext cx="6060355" cy="161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66700" lvl="0" indent="-266700" algn="l" eaLnBrk="1" latinLnBrk="1" hangingPunct="1">
              <a:lnSpc>
                <a:spcPct val="125000"/>
              </a:lnSpc>
            </a:pP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break和continue语句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用于在循环中精确地控制代码的执行。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125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break语句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会立即退出循环，强制继续执行循环后面的语句，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结束本层循环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。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125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continue语句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仅用于循环语句。虽然也是立即退出循环，但退出循环后会从循环的顶部继续执行，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结束本次循环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进行下一次。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8613" name="TextBox 1"/>
          <p:cNvSpPr txBox="1"/>
          <p:nvPr/>
        </p:nvSpPr>
        <p:spPr>
          <a:xfrm>
            <a:off x="1692008" y="3905009"/>
            <a:ext cx="3788858" cy="3385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marL="266700" lvl="0" indent="-266700"/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break 一般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出现在循环语句和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switch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中</a:t>
            </a:r>
            <a:endParaRPr lang="zh-CN" altLang="en-US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8614" name="TextBox 6"/>
          <p:cNvSpPr txBox="1"/>
          <p:nvPr/>
        </p:nvSpPr>
        <p:spPr>
          <a:xfrm>
            <a:off x="1692008" y="4375491"/>
            <a:ext cx="2747868" cy="3385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marL="266700" lvl="0" indent="-266700"/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continue 出现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在循环语句中</a:t>
            </a:r>
            <a:endParaRPr lang="zh-CN" altLang="en-US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/>
      <p:bldP spid="686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循环跳出语句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8611" name="TextBox 3"/>
          <p:cNvSpPr txBox="1"/>
          <p:nvPr/>
        </p:nvSpPr>
        <p:spPr>
          <a:xfrm>
            <a:off x="1480820" y="1510665"/>
            <a:ext cx="3358515" cy="36639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66700" lvl="0" indent="-266700" algn="l" eaLnBrk="1" latinLnBrk="1" hangingPunct="1"/>
            <a:r>
              <a:rPr lang="zh-CN" altLang="en-US" sz="169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break 和 continue 语句</a:t>
            </a:r>
            <a:endParaRPr lang="zh-CN" altLang="en-US" sz="1690" b="1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80820" y="2195830"/>
            <a:ext cx="5998210" cy="329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for (var box = 1; box &lt;= 10; box++) {</a:t>
            </a:r>
            <a:endParaRPr lang="zh-CN" altLang="en-US" sz="1600"/>
          </a:p>
          <a:p>
            <a:r>
              <a:rPr lang="zh-CN" altLang="en-US" sz="1600"/>
              <a:t>	if (box == 5) break;						//如果box是5，就退出循环</a:t>
            </a:r>
            <a:endParaRPr lang="zh-CN" altLang="en-US" sz="1600"/>
          </a:p>
          <a:p>
            <a:r>
              <a:rPr lang="zh-CN" altLang="en-US" sz="1600"/>
              <a:t>	document.write(box);</a:t>
            </a:r>
            <a:endParaRPr lang="zh-CN" altLang="en-US" sz="1600"/>
          </a:p>
          <a:p>
            <a:r>
              <a:rPr lang="zh-CN" altLang="en-US" sz="1600"/>
              <a:t>	document.write('&lt;br /&gt;');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  <a:p>
            <a:endParaRPr lang="zh-CN" altLang="en-US"/>
          </a:p>
          <a:p>
            <a:r>
              <a:rPr lang="zh-CN" altLang="en-US" sz="1600"/>
              <a:t>for (var box = 1; box &lt;= 10; box++) {</a:t>
            </a:r>
            <a:endParaRPr lang="zh-CN" altLang="en-US" sz="1600"/>
          </a:p>
          <a:p>
            <a:r>
              <a:rPr lang="zh-CN" altLang="en-US" sz="1600"/>
              <a:t>	if (box == 5) continue;					//如果box是5，就退出当前循环</a:t>
            </a:r>
            <a:endParaRPr lang="zh-CN" altLang="en-US" sz="1600"/>
          </a:p>
          <a:p>
            <a:r>
              <a:rPr lang="zh-CN" altLang="en-US" sz="1600"/>
              <a:t>	document.write(box);</a:t>
            </a:r>
            <a:endParaRPr lang="zh-CN" altLang="en-US" sz="1600"/>
          </a:p>
          <a:p>
            <a:r>
              <a:rPr lang="zh-CN" altLang="en-US" sz="1600"/>
              <a:t>	document.write('&lt;br /&gt;');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1117" y="627337"/>
            <a:ext cx="6713751" cy="382700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algn="l"/>
            <a:r>
              <a:rPr lang="zh-CN" altLang="en-US" dirty="0"/>
              <a:t>三种循环语句</a:t>
            </a:r>
            <a:r>
              <a:rPr lang="en-US" altLang="zh-CN" dirty="0"/>
              <a:t>while</a:t>
            </a:r>
            <a:r>
              <a:rPr lang="zh-CN" altLang="en-US" dirty="0"/>
              <a:t>（）  </a:t>
            </a:r>
            <a:r>
              <a:rPr lang="en-US" altLang="zh-CN" dirty="0"/>
              <a:t>do  while</a:t>
            </a:r>
            <a:r>
              <a:rPr lang="zh-CN" altLang="en-US" dirty="0"/>
              <a:t>（）  以及</a:t>
            </a:r>
            <a:r>
              <a:rPr lang="en-US" altLang="zh-CN" dirty="0"/>
              <a:t>for</a:t>
            </a:r>
            <a:r>
              <a:rPr lang="zh-CN" altLang="en-US" dirty="0"/>
              <a:t>语句之间都可以互相嵌套使用</a:t>
            </a:r>
            <a:endParaRPr lang="en-US" altLang="zh-CN" sz="2500" dirty="0">
              <a:solidFill>
                <a:srgbClr val="000000"/>
              </a:solidFill>
              <a:sym typeface="Helvetica Light"/>
            </a:endParaRPr>
          </a:p>
          <a:p>
            <a:pPr defTabSz="410210" hangingPunct="0"/>
            <a:r>
              <a:rPr lang="zh-CN" altLang="en-US" sz="2500" dirty="0">
                <a:solidFill>
                  <a:srgbClr val="000000"/>
                </a:solidFill>
                <a:sym typeface="Helvetica Light"/>
              </a:rPr>
              <a:t>例如：</a:t>
            </a:r>
            <a:endParaRPr lang="en-US" altLang="zh-CN" sz="2500" dirty="0">
              <a:solidFill>
                <a:srgbClr val="000000"/>
              </a:solidFill>
              <a:sym typeface="Helvetica Light"/>
            </a:endParaRPr>
          </a:p>
          <a:p>
            <a:pPr defTabSz="410210" hangingPunct="0"/>
            <a:r>
              <a:rPr lang="en-US" altLang="zh-CN" dirty="0" smtClean="0"/>
              <a:t>for(;;)</a:t>
            </a:r>
            <a:endParaRPr lang="en-US" altLang="zh-CN" dirty="0" smtClean="0"/>
          </a:p>
          <a:p>
            <a:pPr defTabSz="410210" hangingPunct="0"/>
            <a:r>
              <a:rPr lang="en-US" altLang="zh-CN" sz="2500" dirty="0">
                <a:solidFill>
                  <a:srgbClr val="000000"/>
                </a:solidFill>
                <a:sym typeface="Helvetica Light"/>
              </a:rPr>
              <a:t>{</a:t>
            </a:r>
            <a:endParaRPr lang="en-US" altLang="zh-CN" sz="2500" dirty="0">
              <a:solidFill>
                <a:srgbClr val="000000"/>
              </a:solidFill>
              <a:sym typeface="Helvetica Light"/>
            </a:endParaRPr>
          </a:p>
          <a:p>
            <a:pPr defTabSz="410210" hangingPunct="0"/>
            <a:r>
              <a:rPr lang="en-US" altLang="zh-CN" dirty="0" smtClean="0"/>
              <a:t>	for(;;)</a:t>
            </a:r>
            <a:endParaRPr lang="en-US" altLang="zh-CN" dirty="0"/>
          </a:p>
          <a:p>
            <a:pPr defTabSz="410210" hangingPunct="0"/>
            <a:r>
              <a:rPr lang="en-US" altLang="zh-CN" sz="2500" dirty="0">
                <a:solidFill>
                  <a:srgbClr val="000000"/>
                </a:solidFill>
                <a:sym typeface="Helvetica Light"/>
              </a:rPr>
              <a:t>}</a:t>
            </a:r>
            <a:endParaRPr lang="en-US" altLang="zh-CN" sz="2500" dirty="0">
              <a:solidFill>
                <a:srgbClr val="000000"/>
              </a:solidFill>
              <a:sym typeface="Helvetica Light"/>
            </a:endParaRPr>
          </a:p>
          <a:p>
            <a:pPr defTabSz="410210" hangingPunct="0"/>
            <a:endParaRPr lang="en-US" altLang="zh-CN" dirty="0"/>
          </a:p>
          <a:p>
            <a:pPr lvl="0" algn="l"/>
            <a:r>
              <a:rPr lang="zh-CN" altLang="en-US" b="1" dirty="0" smtClean="0">
                <a:solidFill>
                  <a:srgbClr val="FFC000"/>
                </a:solidFill>
              </a:rPr>
              <a:t>思考：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pPr lvl="0" algn="l"/>
            <a:r>
              <a:rPr lang="en-US" altLang="zh-CN" b="1" dirty="0" smtClean="0">
                <a:solidFill>
                  <a:srgbClr val="FFC000"/>
                </a:solidFill>
              </a:rPr>
              <a:t>1</a:t>
            </a:r>
            <a:r>
              <a:rPr lang="zh-CN" altLang="en-US" b="1" dirty="0" smtClean="0">
                <a:solidFill>
                  <a:srgbClr val="FFC000"/>
                </a:solidFill>
              </a:rPr>
              <a:t>、循环嵌套实现打印下图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pPr lvl="0" algn="l"/>
            <a:r>
              <a:rPr lang="en-US" altLang="zh-CN" b="1" dirty="0" smtClean="0">
                <a:solidFill>
                  <a:srgbClr val="FFC000"/>
                </a:solidFill>
              </a:rPr>
              <a:t>2</a:t>
            </a:r>
            <a:r>
              <a:rPr lang="zh-CN" altLang="en-US" b="1" dirty="0" smtClean="0">
                <a:solidFill>
                  <a:srgbClr val="FFC000"/>
                </a:solidFill>
              </a:rPr>
              <a:t>、循环</a:t>
            </a:r>
            <a:r>
              <a:rPr lang="zh-CN" altLang="en-US" b="1" dirty="0">
                <a:solidFill>
                  <a:srgbClr val="FFC000"/>
                </a:solidFill>
              </a:rPr>
              <a:t>嵌套实现打印九九乘法表</a:t>
            </a:r>
            <a:endParaRPr lang="zh-CN" altLang="en-US" b="1" dirty="0">
              <a:solidFill>
                <a:srgbClr val="FFC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410210" hangingPunct="0"/>
            <a:endParaRPr lang="zh-CN" altLang="en-US" sz="2500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766" y="4896990"/>
            <a:ext cx="688702" cy="1364010"/>
          </a:xfrm>
          <a:prstGeom prst="rect">
            <a:avLst/>
          </a:prstGeom>
          <a:solidFill>
            <a:srgbClr val="2935E0"/>
          </a:solidFill>
          <a:ln w="25400" cap="flat" cmpd="sng">
            <a:solidFill>
              <a:srgbClr val="23236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4291" tIns="32146" rIns="64291" bIns="32146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1" hangingPunct="1"/>
            <a:r>
              <a:rPr lang="zh-CN" altLang="en-US" sz="2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**</a:t>
            </a:r>
            <a:endParaRPr lang="en-US" altLang="zh-CN" sz="28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1" hangingPunct="1"/>
            <a:r>
              <a:rPr lang="zh-CN" altLang="en-US" sz="2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**</a:t>
            </a:r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endParaRPr lang="en-US" altLang="zh-CN" sz="28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1" hangingPunct="1"/>
            <a:r>
              <a:rPr lang="zh-CN" altLang="en-US" sz="2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***</a:t>
            </a:r>
            <a:endParaRPr lang="zh-CN" altLang="en-US" sz="28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标注 7"/>
          <p:cNvSpPr/>
          <p:nvPr/>
        </p:nvSpPr>
        <p:spPr bwMode="auto">
          <a:xfrm>
            <a:off x="1136818" y="4607803"/>
            <a:ext cx="2946797" cy="803672"/>
          </a:xfrm>
          <a:prstGeom prst="wedgeRectCallout">
            <a:avLst>
              <a:gd name="adj1" fmla="val -61091"/>
              <a:gd name="adj2" fmla="val 8052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64291" tIns="32146" rIns="64291" bIns="32146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426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实现过程：</a:t>
            </a:r>
            <a:endParaRPr lang="en-US" altLang="zh-CN" sz="13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6426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300" dirty="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  <a:r>
              <a:rPr lang="zh-CN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：先循环输出一行三颗星</a:t>
            </a:r>
            <a:endParaRPr lang="en-US" altLang="zh-CN" sz="13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6426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3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zh-CN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（打印完一行要换行）</a:t>
            </a:r>
            <a:endParaRPr lang="en-US" altLang="zh-CN" sz="13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6426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300" dirty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zh-CN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：再循环打印三行</a:t>
            </a:r>
            <a:endParaRPr lang="zh-CN" altLang="en-US" sz="13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960" y="1153160"/>
            <a:ext cx="5704205" cy="2474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494" y="3956591"/>
            <a:ext cx="2174465" cy="2105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/>
          </p:cNvSpPr>
          <p:nvPr/>
        </p:nvSpPr>
        <p:spPr>
          <a:xfrm>
            <a:off x="581117" y="51551"/>
            <a:ext cx="2871788" cy="57578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18837" tIns="18837" rIns="18837" bIns="18837" anchor="ctr"/>
          <a:lstStyle/>
          <a:p>
            <a:pPr lvl="0" algn="l" eaLnBrk="1" hangingPunct="1">
              <a:lnSpc>
                <a:spcPct val="90000"/>
              </a:lnSpc>
            </a:pPr>
            <a:r>
              <a:rPr lang="zh-CN" altLang="en-US" sz="3300" b="1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Hiragino Sans GB W3" charset="-122"/>
              </a:rPr>
              <a:t>循环的嵌套</a:t>
            </a:r>
            <a:endParaRPr lang="zh-CN" altLang="en-US" sz="3300" b="1" dirty="0">
              <a:solidFill>
                <a:srgbClr val="0070C0"/>
              </a:solidFill>
              <a:latin typeface="+mj-lt"/>
              <a:ea typeface="+mj-ea"/>
              <a:cs typeface="+mj-cs"/>
              <a:sym typeface="Hiragino Sans GB W3" charset="-122"/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/>
          </p:cNvSpPr>
          <p:nvPr>
            <p:ph type="title"/>
          </p:nvPr>
        </p:nvSpPr>
        <p:spPr>
          <a:xfrm>
            <a:off x="2304014" y="2952166"/>
            <a:ext cx="4525411" cy="1318039"/>
          </a:xfrm>
        </p:spPr>
        <p:txBody>
          <a:bodyPr wrap="square" lIns="26784" tIns="26784" rIns="26784" bIns="26784" anchor="b">
            <a:normAutofit/>
          </a:bodyPr>
          <a:lstStyle/>
          <a:p>
            <a:pPr lvl="0" algn="ctr"/>
            <a:r>
              <a:rPr lang="zh-CN" altLang="en-US" sz="45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谢　谢</a:t>
            </a:r>
            <a:endParaRPr lang="zh-CN" altLang="en-US" sz="45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  <p:transition spd="med">
    <p:zoom/>
  </p:transition>
  <p:timing>
    <p:tnLst>
      <p:par>
        <p:cTn id="1" dur="indefinite" restart="never" fill="hold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2149475" y="1921917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1646238" y="1556792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6" name="直接连接符 5"/>
          <p:cNvCxnSpPr/>
          <p:nvPr/>
        </p:nvCxnSpPr>
        <p:spPr>
          <a:xfrm flipH="1">
            <a:off x="5403850" y="2590254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7" name="文本框 24"/>
          <p:cNvSpPr txBox="1"/>
          <p:nvPr/>
        </p:nvSpPr>
        <p:spPr>
          <a:xfrm>
            <a:off x="5469806" y="1921917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Arial Black" panose="020B0A04020102020204" pitchFamily="34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1</a:t>
            </a:r>
            <a:endParaRPr lang="zh-CN" altLang="en-US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Arial Black" panose="020B0A04020102020204" pitchFamily="34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8" name="文本框 25"/>
          <p:cNvSpPr txBox="1">
            <a:spLocks noChangeArrowheads="1"/>
          </p:cNvSpPr>
          <p:nvPr/>
        </p:nvSpPr>
        <p:spPr bwMode="auto">
          <a:xfrm>
            <a:off x="2339752" y="2780754"/>
            <a:ext cx="4270375" cy="761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FFFFFF"/>
                </a:solidFill>
                <a:latin typeface="+mj-ea"/>
                <a:ea typeface="+mj-ea"/>
              </a:rPr>
              <a:t>条件语句</a:t>
            </a:r>
            <a:endParaRPr lang="zh-CN" altLang="en-US" sz="16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9" name="文本框 26"/>
          <p:cNvSpPr txBox="1"/>
          <p:nvPr/>
        </p:nvSpPr>
        <p:spPr>
          <a:xfrm>
            <a:off x="5011738" y="2179092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+mj-ea"/>
                <a:ea typeface="+mj-ea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+mj-ea"/>
              <a:ea typeface="+mj-ea"/>
              <a:cs typeface="Microsoft New Tai Lue" panose="020B0502040204020203" pitchFamily="34" charset="0"/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057900" y="2179092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+mj-ea"/>
                <a:ea typeface="+mj-ea"/>
              </a:rPr>
              <a:t>讲</a:t>
            </a:r>
            <a:endParaRPr lang="zh-CN" altLang="en-US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14:ripple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dirty="0" smtClean="0"/>
              <a:t>条件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——</a:t>
            </a:r>
            <a:r>
              <a:rPr lang="en-US" altLang="zh-CN" dirty="0"/>
              <a:t>if</a:t>
            </a:r>
            <a:endParaRPr lang="en-US" altLang="zh-CN" dirty="0"/>
          </a:p>
        </p:txBody>
      </p:sp>
      <p:sp>
        <p:nvSpPr>
          <p:cNvPr id="38" name="Rectangle 4"/>
          <p:cNvSpPr/>
          <p:nvPr/>
        </p:nvSpPr>
        <p:spPr>
          <a:xfrm>
            <a:off x="539552" y="1166700"/>
            <a:ext cx="2560316" cy="6625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marL="266700" lvl="0" indent="-266700" eaLnBrk="1" latin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1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、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i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f 语句语法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19082" y="2353888"/>
            <a:ext cx="63607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0" indent="-266700" algn="l" eaLnBrk="0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if 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( 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条件表达式) 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{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algn="l" eaLnBrk="0"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语句1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algn="l" eaLnBrk="0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}</a:t>
            </a:r>
            <a:endParaRPr lang="en-US" altLang="zh-CN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algn="l" eaLnBrk="0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语句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2</a:t>
            </a:r>
            <a:endParaRPr lang="en-US" altLang="zh-CN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algn="l" eaLnBrk="0"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61116" y="3923548"/>
            <a:ext cx="65024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zh-CN" altLang="en-US" dirty="0" smtClean="0">
                <a:latin typeface="Courier New" panose="02070309020205020404" pitchFamily="49" charset="0"/>
              </a:rPr>
              <a:t>表达式</a:t>
            </a:r>
            <a:r>
              <a:rPr lang="zh-CN" altLang="en-US" dirty="0" smtClean="0"/>
              <a:t>值为真时，</a:t>
            </a:r>
            <a:r>
              <a:rPr lang="zh-CN" altLang="en-US" dirty="0"/>
              <a:t>执行</a:t>
            </a:r>
            <a:r>
              <a:rPr lang="en-US" altLang="zh-CN" dirty="0">
                <a:latin typeface="Courier New" panose="02070309020205020404" pitchFamily="49" charset="0"/>
              </a:rPr>
              <a:t>if</a:t>
            </a:r>
            <a:r>
              <a:rPr lang="zh-CN" altLang="en-US" dirty="0">
                <a:latin typeface="Courier New" panose="02070309020205020404" pitchFamily="49" charset="0"/>
              </a:rPr>
              <a:t>控制的</a:t>
            </a:r>
            <a:r>
              <a:rPr lang="zh-CN" altLang="en-US" dirty="0" smtClean="0">
                <a:latin typeface="Courier New" panose="02070309020205020404" pitchFamily="49" charset="0"/>
              </a:rPr>
              <a:t>语句</a:t>
            </a:r>
            <a:endParaRPr lang="en-US" altLang="zh-CN" dirty="0" smtClean="0">
              <a:latin typeface="Courier New" panose="02070309020205020404" pitchFamily="49" charset="0"/>
            </a:endParaRPr>
          </a:p>
          <a:p>
            <a:pPr algn="l"/>
            <a:endParaRPr lang="en-US" altLang="zh-CN" dirty="0">
              <a:solidFill>
                <a:srgbClr val="860059"/>
              </a:solidFill>
              <a:latin typeface="Courier New" panose="02070309020205020404" pitchFamily="49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</a:rPr>
              <a:t>语句体只有一条语句时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</a:rPr>
              <a:t>,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</a:rPr>
              <a:t>可以不加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</a:rPr>
              <a:t>{}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</a:endParaRPr>
          </a:p>
          <a:p>
            <a:endParaRPr lang="en-US" altLang="zh-CN" dirty="0">
              <a:solidFill>
                <a:srgbClr val="860059"/>
              </a:solidFill>
              <a:latin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860059"/>
                </a:solidFill>
                <a:latin typeface="黑体" panose="02010609060101010101" pitchFamily="49" charset="-122"/>
              </a:rPr>
              <a:t>例：如果输入密码</a:t>
            </a:r>
            <a:r>
              <a:rPr lang="en-US" altLang="zh-CN" dirty="0" smtClean="0">
                <a:solidFill>
                  <a:srgbClr val="860059"/>
                </a:solidFill>
                <a:latin typeface="黑体" panose="02010609060101010101" pitchFamily="49" charset="-122"/>
              </a:rPr>
              <a:t>123</a:t>
            </a:r>
            <a:r>
              <a:rPr lang="zh-CN" altLang="en-US" dirty="0" smtClean="0">
                <a:solidFill>
                  <a:srgbClr val="860059"/>
                </a:solidFill>
                <a:latin typeface="黑体" panose="02010609060101010101" pitchFamily="49" charset="-122"/>
              </a:rPr>
              <a:t>，提示正确</a:t>
            </a:r>
            <a:endParaRPr lang="en-US" altLang="zh-CN" dirty="0">
              <a:solidFill>
                <a:srgbClr val="860059"/>
              </a:solidFill>
              <a:latin typeface="黑体" panose="02010609060101010101" pitchFamily="49" charset="-122"/>
            </a:endParaRPr>
          </a:p>
          <a:p>
            <a:pPr algn="l"/>
            <a:endParaRPr lang="en-US" altLang="zh-CN" dirty="0">
              <a:solidFill>
                <a:srgbClr val="860059"/>
              </a:solidFill>
              <a:latin typeface="黑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9552" y="1933031"/>
            <a:ext cx="5216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if</a:t>
            </a:r>
            <a:r>
              <a:rPr lang="zh-CN" altLang="zh-CN" b="1" dirty="0" smtClean="0"/>
              <a:t>就是 “如果”</a:t>
            </a:r>
            <a:r>
              <a:rPr lang="zh-CN" altLang="zh-CN" b="1" dirty="0"/>
              <a:t>的</a:t>
            </a:r>
            <a:r>
              <a:rPr lang="zh-CN" altLang="zh-CN" b="1" dirty="0" smtClean="0"/>
              <a:t>意思。</a:t>
            </a:r>
            <a:endParaRPr lang="zh-CN" altLang="zh-CN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/>
          </p:cNvSpPr>
          <p:nvPr>
            <p:ph type="title" idx="4294967295"/>
          </p:nvPr>
        </p:nvSpPr>
        <p:spPr>
          <a:xfrm>
            <a:off x="459262" y="418824"/>
            <a:ext cx="4321562" cy="5173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CN" dirty="0"/>
              <a:t>if-else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sp>
        <p:nvSpPr>
          <p:cNvPr id="57346" name="TextBox 2"/>
          <p:cNvSpPr txBox="1"/>
          <p:nvPr/>
        </p:nvSpPr>
        <p:spPr>
          <a:xfrm>
            <a:off x="1286361" y="2232176"/>
            <a:ext cx="6965809" cy="191157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4291" tIns="32146" rIns="64291" bIns="32146" anchor="t">
            <a:spAutoFit/>
          </a:bodyPr>
          <a:lstStyle/>
          <a:p>
            <a:pPr lvl="0"/>
            <a:r>
              <a:rPr lang="en-US" altLang="zh-CN" sz="2000" b="1" dirty="0">
                <a:solidFill>
                  <a:srgbClr val="FF0000"/>
                </a:solidFill>
              </a:rPr>
              <a:t>if(</a:t>
            </a:r>
            <a:r>
              <a:rPr lang="zh-CN" altLang="zh-CN" sz="2000" b="1" dirty="0">
                <a:solidFill>
                  <a:srgbClr val="FF0000"/>
                </a:solidFill>
              </a:rPr>
              <a:t>条件表达式</a:t>
            </a:r>
            <a:r>
              <a:rPr lang="en-US" altLang="zh-CN" sz="2000" b="1" dirty="0">
                <a:solidFill>
                  <a:srgbClr val="FF0000"/>
                </a:solidFill>
              </a:rPr>
              <a:t>){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pPr lvl="0"/>
            <a:r>
              <a:rPr lang="en-US" altLang="zh-CN" sz="2000" b="1" dirty="0">
                <a:solidFill>
                  <a:srgbClr val="FF0000"/>
                </a:solidFill>
              </a:rPr>
              <a:t>	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语句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lvl="0"/>
            <a:r>
              <a:rPr lang="en-US" altLang="zh-CN" sz="2000" b="1" dirty="0" smtClean="0">
                <a:solidFill>
                  <a:srgbClr val="FF0000"/>
                </a:solidFill>
              </a:rPr>
              <a:t>}else</a:t>
            </a:r>
            <a:r>
              <a:rPr lang="en-US" altLang="zh-CN" sz="2000" b="1" dirty="0">
                <a:solidFill>
                  <a:srgbClr val="FF0000"/>
                </a:solidFill>
              </a:rPr>
              <a:t>{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pPr lvl="0"/>
            <a:r>
              <a:rPr lang="en-US" altLang="zh-CN" sz="2000" b="1" dirty="0">
                <a:solidFill>
                  <a:srgbClr val="FF0000"/>
                </a:solidFill>
              </a:rPr>
              <a:t>	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语句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2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lvl="0"/>
            <a:r>
              <a:rPr lang="en-US" altLang="zh-CN" sz="2000" b="1" dirty="0" smtClean="0">
                <a:solidFill>
                  <a:srgbClr val="FF0000"/>
                </a:solidFill>
              </a:rPr>
              <a:t>}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lvl="0"/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语句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3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7347" name="Rectangle 4"/>
          <p:cNvSpPr/>
          <p:nvPr/>
        </p:nvSpPr>
        <p:spPr>
          <a:xfrm>
            <a:off x="777965" y="1346799"/>
            <a:ext cx="2889376" cy="55364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64291" tIns="32146" rIns="64291" bIns="32146" anchor="t">
            <a:spAutoFit/>
          </a:bodyPr>
          <a:lstStyle/>
          <a:p>
            <a:pPr marL="187325" indent="-187325" latinLnBrk="1">
              <a:lnSpc>
                <a:spcPct val="150000"/>
              </a:lnSpc>
              <a:spcAft>
                <a:spcPts val="420"/>
              </a:spcAft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、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f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-else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语句语法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-8930" y="566198"/>
            <a:ext cx="165712" cy="689912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40" name="前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13986" y="6147834"/>
            <a:ext cx="490553" cy="4905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2" name="Shape 142"/>
          <p:cNvSpPr/>
          <p:nvPr/>
        </p:nvSpPr>
        <p:spPr>
          <a:xfrm>
            <a:off x="8867831" y="6563390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3" name="Shape 143"/>
          <p:cNvSpPr/>
          <p:nvPr/>
        </p:nvSpPr>
        <p:spPr>
          <a:xfrm>
            <a:off x="8576127" y="6283593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4" name="Shape 144"/>
          <p:cNvSpPr/>
          <p:nvPr/>
        </p:nvSpPr>
        <p:spPr>
          <a:xfrm>
            <a:off x="8287401" y="6563390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5" name="Shape 145"/>
          <p:cNvSpPr/>
          <p:nvPr/>
        </p:nvSpPr>
        <p:spPr>
          <a:xfrm>
            <a:off x="8008199" y="6283593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6" name="Shape 146"/>
          <p:cNvSpPr/>
          <p:nvPr/>
        </p:nvSpPr>
        <p:spPr>
          <a:xfrm>
            <a:off x="8577616" y="-6209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7" name="Shape 147"/>
          <p:cNvSpPr/>
          <p:nvPr/>
        </p:nvSpPr>
        <p:spPr>
          <a:xfrm>
            <a:off x="8867831" y="273589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" name="矩形 4"/>
          <p:cNvSpPr/>
          <p:nvPr/>
        </p:nvSpPr>
        <p:spPr>
          <a:xfrm>
            <a:off x="1177182" y="5157192"/>
            <a:ext cx="5904659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if</a:t>
            </a:r>
            <a:r>
              <a:rPr lang="zh-CN" altLang="zh-CN" b="1" dirty="0"/>
              <a:t>语句也称为“选择语句”、“条件判断语句”</a:t>
            </a:r>
            <a:endParaRPr lang="zh-CN" altLang="en-US" b="1" dirty="0"/>
          </a:p>
        </p:txBody>
      </p:sp>
    </p:spTree>
    <p:custDataLst>
      <p:tags r:id="rId2"/>
    </p:custDataLst>
  </p:cSld>
  <p:clrMapOvr>
    <a:masterClrMapping/>
  </p:clrMapOvr>
  <p:transition spd="med">
    <p:zoom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3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3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3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3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3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3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00"/>
                            </p:stCondLst>
                            <p:childTnLst>
                              <p:par>
                                <p:cTn id="33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8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bldLvl="0" animBg="1" advAuto="0"/>
      <p:bldP spid="140" grpId="0" bldLvl="0" animBg="1" advAuto="0"/>
      <p:bldP spid="142" grpId="0" bldLvl="0" animBg="1" advAuto="0"/>
      <p:bldP spid="143" grpId="0" bldLvl="0" animBg="1" advAuto="0"/>
      <p:bldP spid="144" grpId="0" bldLvl="0" animBg="1" advAuto="0"/>
      <p:bldP spid="145" grpId="0" bldLvl="0" animBg="1" advAuto="0"/>
      <p:bldP spid="146" grpId="0" bldLvl="0" animBg="1" advAuto="0"/>
      <p:bldP spid="147" grpId="0" bldLvl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536" y="620688"/>
            <a:ext cx="8280920" cy="4726940"/>
          </a:xfrm>
          <a:prstGeom prst="rect">
            <a:avLst/>
          </a:prstGeom>
        </p:spPr>
        <p:txBody>
          <a:bodyPr wrap="square" lIns="64291" tIns="32146" rIns="64291" bIns="32146">
            <a:spAutoFit/>
          </a:bodyPr>
          <a:lstStyle/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r>
              <a:rPr lang="zh-CN" altLang="zh-CN" dirty="0" smtClean="0"/>
              <a:t>用户</a:t>
            </a:r>
            <a:r>
              <a:rPr lang="zh-CN" altLang="zh-CN" dirty="0"/>
              <a:t>输入自己的考试成绩，提示用户是否及格。如果及格了，弹出警告框“恭喜，你及格了</a:t>
            </a:r>
            <a:r>
              <a:rPr lang="zh-CN" altLang="zh-CN" dirty="0" smtClean="0"/>
              <a:t>” 。（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分及格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如果</a:t>
            </a:r>
            <a:r>
              <a:rPr lang="zh-CN" altLang="zh-CN" dirty="0"/>
              <a:t>没有及格，那么弹出警告框“很遗憾，你没有</a:t>
            </a:r>
            <a:r>
              <a:rPr lang="zh-CN" altLang="zh-CN" dirty="0" smtClean="0"/>
              <a:t>及格 。</a:t>
            </a:r>
            <a:r>
              <a:rPr lang="en-US" altLang="zh-CN" dirty="0" smtClean="0"/>
              <a:t>”</a:t>
            </a:r>
            <a:endParaRPr lang="en-US" altLang="zh-CN" dirty="0" smtClean="0"/>
          </a:p>
          <a:p>
            <a:pPr algn="l"/>
            <a:endParaRPr lang="en-US" altLang="zh-CN" dirty="0" smtClean="0"/>
          </a:p>
          <a:p>
            <a:r>
              <a:rPr lang="zh-CN" altLang="en-US" dirty="0" smtClean="0"/>
              <a:t>练习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zh-CN" dirty="0" smtClean="0"/>
              <a:t>用户</a:t>
            </a:r>
            <a:r>
              <a:rPr lang="zh-CN" altLang="zh-CN" dirty="0"/>
              <a:t>输入自己的年龄，判断用户是否在</a:t>
            </a:r>
            <a:r>
              <a:rPr lang="en-US" altLang="zh-CN" dirty="0"/>
              <a:t>18~70</a:t>
            </a:r>
            <a:r>
              <a:rPr lang="zh-CN" altLang="zh-CN" dirty="0"/>
              <a:t>岁，如果在，那么弹出框框“恭喜，可以考驾照”，“加油啊”；</a:t>
            </a:r>
            <a:endParaRPr lang="zh-CN" altLang="zh-CN" dirty="0"/>
          </a:p>
          <a:p>
            <a:r>
              <a:rPr lang="zh-CN" altLang="zh-CN" dirty="0"/>
              <a:t>否则弹出“年龄不符合要求”。</a:t>
            </a:r>
            <a:r>
              <a:rPr lang="en-US" altLang="zh-CN" dirty="0"/>
              <a:t>  </a:t>
            </a:r>
            <a:r>
              <a:rPr lang="zh-CN" altLang="zh-CN" dirty="0"/>
              <a:t>最后，都要弹出“么么哒”。</a:t>
            </a:r>
            <a:endParaRPr lang="zh-CN" altLang="zh-CN" dirty="0"/>
          </a:p>
          <a:p>
            <a:pPr algn="l"/>
            <a:endParaRPr lang="en-US" altLang="zh-CN" dirty="0" smtClean="0"/>
          </a:p>
          <a:p>
            <a:r>
              <a:rPr lang="zh-CN" altLang="en-US" dirty="0" smtClean="0"/>
              <a:t>练习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判断</a:t>
            </a:r>
            <a:r>
              <a:rPr lang="zh-CN" altLang="zh-CN" dirty="0"/>
              <a:t>用户输入的密码是否正确，如果是</a:t>
            </a:r>
            <a:r>
              <a:rPr lang="en-US" altLang="zh-CN" dirty="0"/>
              <a:t>123</a:t>
            </a:r>
            <a:r>
              <a:rPr lang="zh-CN" altLang="zh-CN" dirty="0"/>
              <a:t>，那么就弹出正确；如果不是，就弹出错误。</a:t>
            </a:r>
            <a:endParaRPr lang="zh-CN" altLang="zh-CN" dirty="0"/>
          </a:p>
          <a:p>
            <a:pPr algn="l"/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r>
              <a:rPr lang="zh-CN" altLang="en-US" dirty="0" smtClean="0"/>
              <a:t>练习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：使用</a:t>
            </a:r>
            <a:r>
              <a:rPr lang="en-US" altLang="zh-CN" dirty="0"/>
              <a:t>if-else</a:t>
            </a:r>
            <a:r>
              <a:rPr lang="zh-CN" altLang="en-US" dirty="0"/>
              <a:t>语句输入一个数，判断是否是</a:t>
            </a:r>
            <a:r>
              <a:rPr lang="zh-CN" altLang="en-US" dirty="0" smtClean="0"/>
              <a:t>偶数</a:t>
            </a:r>
            <a:endParaRPr lang="en-US" altLang="zh-CN" dirty="0" smtClean="0"/>
          </a:p>
          <a:p>
            <a:pPr algn="l"/>
            <a:endParaRPr lang="en-US" altLang="zh-CN" dirty="0"/>
          </a:p>
          <a:p>
            <a:r>
              <a:rPr lang="zh-CN" altLang="en-US" dirty="0" smtClean="0"/>
              <a:t>练习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/>
              <a:t>使用</a:t>
            </a:r>
            <a:r>
              <a:rPr lang="en-US" altLang="zh-CN" dirty="0"/>
              <a:t>if-else</a:t>
            </a:r>
            <a:r>
              <a:rPr lang="zh-CN" altLang="en-US" dirty="0"/>
              <a:t>语句找出两个数中的较</a:t>
            </a:r>
            <a:r>
              <a:rPr lang="zh-CN" altLang="en-US" dirty="0" smtClean="0"/>
              <a:t>大数</a:t>
            </a:r>
            <a:endParaRPr lang="en-US" altLang="zh-CN" dirty="0"/>
          </a:p>
          <a:p>
            <a:pPr algn="l"/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Box 2"/>
          <p:cNvSpPr txBox="1"/>
          <p:nvPr/>
        </p:nvSpPr>
        <p:spPr>
          <a:xfrm>
            <a:off x="951167" y="2492896"/>
            <a:ext cx="7962201" cy="40868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4291" tIns="32146" rIns="64291" bIns="32146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50000"/>
                  </a:schemeClr>
                </a:solidFill>
              </a:rPr>
              <a:t>if(</a:t>
            </a:r>
            <a:r>
              <a:rPr lang="zh-CN" altLang="zh-CN" sz="1600" b="1" dirty="0">
                <a:solidFill>
                  <a:schemeClr val="tx1">
                    <a:lumMod val="50000"/>
                  </a:schemeClr>
                </a:solidFill>
              </a:rPr>
              <a:t>条件表达式</a:t>
            </a:r>
            <a:r>
              <a:rPr lang="en-US" altLang="zh-CN" sz="1600" b="1" dirty="0">
                <a:solidFill>
                  <a:schemeClr val="tx1">
                    <a:lumMod val="50000"/>
                  </a:schemeClr>
                </a:solidFill>
              </a:rPr>
              <a:t>1){</a:t>
            </a:r>
            <a:endParaRPr lang="en-US" altLang="zh-CN" sz="1600" b="1" dirty="0">
              <a:solidFill>
                <a:schemeClr val="tx1">
                  <a:lumMod val="50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zh-CN" altLang="en-US" sz="1600" b="1" dirty="0" smtClean="0">
                <a:solidFill>
                  <a:schemeClr val="tx1">
                    <a:lumMod val="50000"/>
                  </a:schemeClr>
                </a:solidFill>
              </a:rPr>
              <a:t>语句</a:t>
            </a:r>
            <a:r>
              <a:rPr lang="en-US" altLang="zh-CN" sz="1600" b="1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en-US" altLang="zh-CN" sz="16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tx1">
                    <a:lumMod val="50000"/>
                  </a:schemeClr>
                </a:solidFill>
              </a:rPr>
              <a:t>}else </a:t>
            </a:r>
            <a:r>
              <a:rPr lang="en-US" altLang="zh-CN" sz="1600" b="1" dirty="0">
                <a:solidFill>
                  <a:schemeClr val="tx1">
                    <a:lumMod val="50000"/>
                  </a:schemeClr>
                </a:solidFill>
              </a:rPr>
              <a:t>if(</a:t>
            </a:r>
            <a:r>
              <a:rPr lang="zh-CN" altLang="zh-CN" sz="1600" b="1" dirty="0">
                <a:solidFill>
                  <a:schemeClr val="tx1">
                    <a:lumMod val="50000"/>
                  </a:schemeClr>
                </a:solidFill>
              </a:rPr>
              <a:t>条件表达式</a:t>
            </a:r>
            <a:r>
              <a:rPr lang="en-US" altLang="zh-CN" sz="1600" b="1" dirty="0">
                <a:solidFill>
                  <a:schemeClr val="tx1">
                    <a:lumMod val="50000"/>
                  </a:schemeClr>
                </a:solidFill>
              </a:rPr>
              <a:t>2){</a:t>
            </a:r>
            <a:endParaRPr lang="en-US" altLang="zh-CN" sz="1600" b="1" dirty="0">
              <a:solidFill>
                <a:schemeClr val="tx1">
                  <a:lumMod val="50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zh-CN" altLang="en-US" sz="1600" b="1" dirty="0" smtClean="0">
                <a:solidFill>
                  <a:schemeClr val="tx1">
                    <a:lumMod val="50000"/>
                  </a:schemeClr>
                </a:solidFill>
              </a:rPr>
              <a:t>语句</a:t>
            </a:r>
            <a:r>
              <a:rPr lang="en-US" altLang="zh-CN" sz="1600" b="1" dirty="0" smtClean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en-US" altLang="zh-CN" sz="16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tx1">
                    <a:lumMod val="50000"/>
                  </a:schemeClr>
                </a:solidFill>
              </a:rPr>
              <a:t>}else </a:t>
            </a:r>
            <a:r>
              <a:rPr lang="en-US" altLang="zh-CN" sz="1600" b="1" dirty="0">
                <a:solidFill>
                  <a:schemeClr val="tx1">
                    <a:lumMod val="50000"/>
                  </a:schemeClr>
                </a:solidFill>
              </a:rPr>
              <a:t>if(</a:t>
            </a:r>
            <a:r>
              <a:rPr lang="zh-CN" altLang="zh-CN" sz="1600" b="1" dirty="0">
                <a:solidFill>
                  <a:schemeClr val="tx1">
                    <a:lumMod val="50000"/>
                  </a:schemeClr>
                </a:solidFill>
              </a:rPr>
              <a:t>条件表达式</a:t>
            </a:r>
            <a:r>
              <a:rPr lang="en-US" altLang="zh-CN" sz="1600" b="1" dirty="0">
                <a:solidFill>
                  <a:schemeClr val="tx1">
                    <a:lumMod val="50000"/>
                  </a:schemeClr>
                </a:solidFill>
              </a:rPr>
              <a:t>3){</a:t>
            </a:r>
            <a:endParaRPr lang="en-US" altLang="zh-CN" sz="1600" b="1" dirty="0">
              <a:solidFill>
                <a:schemeClr val="tx1">
                  <a:lumMod val="50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zh-CN" altLang="en-US" sz="1600" b="1" dirty="0" smtClean="0">
                <a:solidFill>
                  <a:schemeClr val="tx1">
                    <a:lumMod val="50000"/>
                  </a:schemeClr>
                </a:solidFill>
              </a:rPr>
              <a:t>语句</a:t>
            </a:r>
            <a:r>
              <a:rPr lang="en-US" altLang="zh-CN" sz="1600" b="1" dirty="0" smtClean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en-US" altLang="zh-CN" sz="16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n-US" altLang="zh-CN" sz="16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tx1">
                    <a:lumMod val="50000"/>
                  </a:schemeClr>
                </a:solidFill>
              </a:rPr>
              <a:t>……</a:t>
            </a:r>
            <a:endParaRPr lang="en-US" altLang="zh-CN" sz="16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tx1">
                    <a:lumMod val="50000"/>
                  </a:schemeClr>
                </a:solidFill>
              </a:rPr>
              <a:t>else</a:t>
            </a:r>
            <a:r>
              <a:rPr lang="en-US" altLang="zh-CN" sz="1600" b="1" dirty="0">
                <a:solidFill>
                  <a:schemeClr val="tx1">
                    <a:lumMod val="50000"/>
                  </a:schemeClr>
                </a:solidFill>
              </a:rPr>
              <a:t>{</a:t>
            </a:r>
            <a:endParaRPr lang="en-US" altLang="zh-CN" sz="1600" b="1" dirty="0">
              <a:solidFill>
                <a:schemeClr val="tx1">
                  <a:lumMod val="50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zh-CN" altLang="en-US" sz="1600" b="1" dirty="0" smtClean="0">
                <a:solidFill>
                  <a:schemeClr val="tx1">
                    <a:lumMod val="50000"/>
                  </a:schemeClr>
                </a:solidFill>
              </a:rPr>
              <a:t>语句</a:t>
            </a:r>
            <a:r>
              <a:rPr lang="en-US" altLang="zh-CN" sz="1600" b="1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en-US" altLang="zh-CN" sz="16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n-US" altLang="zh-CN" sz="2400" b="1" i="1" u="sng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-8930" y="566198"/>
            <a:ext cx="165712" cy="689912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40" name="前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13986" y="6147834"/>
            <a:ext cx="490553" cy="4905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2" name="Shape 142"/>
          <p:cNvSpPr/>
          <p:nvPr/>
        </p:nvSpPr>
        <p:spPr>
          <a:xfrm>
            <a:off x="8867831" y="6563390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3" name="Shape 143"/>
          <p:cNvSpPr/>
          <p:nvPr/>
        </p:nvSpPr>
        <p:spPr>
          <a:xfrm>
            <a:off x="8576127" y="6283593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4" name="Shape 144"/>
          <p:cNvSpPr/>
          <p:nvPr/>
        </p:nvSpPr>
        <p:spPr>
          <a:xfrm>
            <a:off x="8287401" y="6563390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5" name="Shape 145"/>
          <p:cNvSpPr/>
          <p:nvPr/>
        </p:nvSpPr>
        <p:spPr>
          <a:xfrm>
            <a:off x="8008199" y="6283593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6" name="Shape 146"/>
          <p:cNvSpPr/>
          <p:nvPr/>
        </p:nvSpPr>
        <p:spPr>
          <a:xfrm>
            <a:off x="8577616" y="-6209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7" name="Shape 147"/>
          <p:cNvSpPr/>
          <p:nvPr/>
        </p:nvSpPr>
        <p:spPr>
          <a:xfrm>
            <a:off x="8867831" y="273589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" name="矩形 1"/>
          <p:cNvSpPr/>
          <p:nvPr/>
        </p:nvSpPr>
        <p:spPr>
          <a:xfrm>
            <a:off x="934199" y="1293838"/>
            <a:ext cx="7448895" cy="1573025"/>
          </a:xfrm>
          <a:prstGeom prst="rect">
            <a:avLst/>
          </a:prstGeom>
        </p:spPr>
        <p:txBody>
          <a:bodyPr wrap="square" lIns="64291" tIns="32146" rIns="64291" bIns="32146">
            <a:spAutoFit/>
          </a:bodyPr>
          <a:lstStyle/>
          <a:p>
            <a:pPr algn="l"/>
            <a:r>
              <a:rPr lang="zh-CN" altLang="en-US" sz="1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if...else if....else </a:t>
            </a:r>
            <a:r>
              <a:rPr lang="zh-CN" altLang="en-US" sz="1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语句：</a:t>
            </a:r>
            <a:r>
              <a:rPr lang="zh-CN" altLang="en-US" sz="1700" dirty="0"/>
              <a:t>使用该语句来选择多个代码块之一来</a:t>
            </a:r>
            <a:r>
              <a:rPr lang="zh-CN" altLang="en-US" sz="1700" dirty="0" smtClean="0"/>
              <a:t>执行</a:t>
            </a:r>
            <a:endParaRPr lang="en-US" altLang="zh-CN" sz="1700" dirty="0" smtClean="0"/>
          </a:p>
          <a:p>
            <a:r>
              <a:rPr lang="zh-CN" altLang="zh-CN" sz="1600" dirty="0">
                <a:solidFill>
                  <a:srgbClr val="FF0000"/>
                </a:solidFill>
              </a:rPr>
              <a:t>用户输入成绩</a:t>
            </a:r>
            <a:r>
              <a:rPr lang="zh-CN" altLang="zh-CN" sz="1600" dirty="0" smtClean="0">
                <a:solidFill>
                  <a:srgbClr val="FF0000"/>
                </a:solidFill>
              </a:rPr>
              <a:t>，如果</a:t>
            </a:r>
            <a:r>
              <a:rPr lang="zh-CN" altLang="zh-CN" sz="1600" dirty="0">
                <a:solidFill>
                  <a:srgbClr val="FF0000"/>
                </a:solidFill>
              </a:rPr>
              <a:t>成绩大于</a:t>
            </a:r>
            <a:r>
              <a:rPr lang="zh-CN" altLang="zh-CN" sz="1600" dirty="0" smtClean="0">
                <a:solidFill>
                  <a:srgbClr val="FF0000"/>
                </a:solidFill>
              </a:rPr>
              <a:t>等于</a:t>
            </a:r>
            <a:r>
              <a:rPr lang="en-US" altLang="zh-CN" sz="1600" dirty="0" smtClean="0">
                <a:solidFill>
                  <a:srgbClr val="FF0000"/>
                </a:solidFill>
              </a:rPr>
              <a:t>85</a:t>
            </a:r>
            <a:r>
              <a:rPr lang="zh-CN" altLang="zh-CN" sz="1600" dirty="0" smtClean="0">
                <a:solidFill>
                  <a:srgbClr val="FF0000"/>
                </a:solidFill>
              </a:rPr>
              <a:t>，</a:t>
            </a:r>
            <a:r>
              <a:rPr lang="zh-CN" altLang="zh-CN" sz="1600" dirty="0">
                <a:solidFill>
                  <a:srgbClr val="FF0000"/>
                </a:solidFill>
              </a:rPr>
              <a:t>那么提示优秀；</a:t>
            </a:r>
            <a:endParaRPr lang="zh-CN" altLang="zh-CN" sz="1600" dirty="0">
              <a:solidFill>
                <a:srgbClr val="FF0000"/>
              </a:solidFill>
            </a:endParaRPr>
          </a:p>
          <a:p>
            <a:r>
              <a:rPr lang="zh-CN" altLang="zh-CN" sz="1600" dirty="0">
                <a:solidFill>
                  <a:srgbClr val="FF0000"/>
                </a:solidFill>
              </a:rPr>
              <a:t>否则如果成绩大于</a:t>
            </a:r>
            <a:r>
              <a:rPr lang="zh-CN" altLang="zh-CN" sz="1600" dirty="0" smtClean="0">
                <a:solidFill>
                  <a:srgbClr val="FF0000"/>
                </a:solidFill>
              </a:rPr>
              <a:t>等于</a:t>
            </a:r>
            <a:r>
              <a:rPr lang="en-US" altLang="zh-CN" sz="1600" dirty="0" smtClean="0">
                <a:solidFill>
                  <a:srgbClr val="FF0000"/>
                </a:solidFill>
              </a:rPr>
              <a:t>70</a:t>
            </a:r>
            <a:r>
              <a:rPr lang="zh-CN" altLang="zh-CN" sz="1600" dirty="0" smtClean="0">
                <a:solidFill>
                  <a:srgbClr val="FF0000"/>
                </a:solidFill>
              </a:rPr>
              <a:t>，</a:t>
            </a:r>
            <a:r>
              <a:rPr lang="zh-CN" altLang="zh-CN" sz="1600" dirty="0">
                <a:solidFill>
                  <a:srgbClr val="FF0000"/>
                </a:solidFill>
              </a:rPr>
              <a:t>那么提示良好；</a:t>
            </a:r>
            <a:endParaRPr lang="zh-CN" altLang="zh-CN" sz="1600" dirty="0">
              <a:solidFill>
                <a:srgbClr val="FF0000"/>
              </a:solidFill>
            </a:endParaRPr>
          </a:p>
          <a:p>
            <a:r>
              <a:rPr lang="zh-CN" altLang="zh-CN" sz="1600" dirty="0">
                <a:solidFill>
                  <a:srgbClr val="FF0000"/>
                </a:solidFill>
              </a:rPr>
              <a:t>否则如果成绩</a:t>
            </a:r>
            <a:r>
              <a:rPr lang="en-US" altLang="zh-CN" sz="1600" dirty="0">
                <a:solidFill>
                  <a:srgbClr val="FF0000"/>
                </a:solidFill>
              </a:rPr>
              <a:t>60~69</a:t>
            </a:r>
            <a:r>
              <a:rPr lang="zh-CN" altLang="zh-CN" sz="1600" dirty="0">
                <a:solidFill>
                  <a:srgbClr val="FF0000"/>
                </a:solidFill>
              </a:rPr>
              <a:t>，那么提示及格；</a:t>
            </a:r>
            <a:endParaRPr lang="zh-CN" altLang="zh-CN" sz="1600" dirty="0">
              <a:solidFill>
                <a:srgbClr val="FF0000"/>
              </a:solidFill>
            </a:endParaRPr>
          </a:p>
          <a:p>
            <a:r>
              <a:rPr lang="zh-CN" altLang="zh-CN" sz="1600" dirty="0">
                <a:solidFill>
                  <a:srgbClr val="FF0000"/>
                </a:solidFill>
              </a:rPr>
              <a:t>否则，不及格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algn="l"/>
            <a:endParaRPr lang="zh-CN" altLang="en-US" sz="1700" dirty="0"/>
          </a:p>
        </p:txBody>
      </p:sp>
      <p:sp>
        <p:nvSpPr>
          <p:cNvPr id="35" name="Rectangle 4"/>
          <p:cNvSpPr/>
          <p:nvPr/>
        </p:nvSpPr>
        <p:spPr>
          <a:xfrm>
            <a:off x="611560" y="566198"/>
            <a:ext cx="3920875" cy="55364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64291" tIns="32146" rIns="64291" bIns="32146" anchor="t">
            <a:spAutoFit/>
          </a:bodyPr>
          <a:lstStyle/>
          <a:p>
            <a:pPr marL="187325" indent="-187325" latinLnBrk="1">
              <a:lnSpc>
                <a:spcPct val="150000"/>
              </a:lnSpc>
              <a:spcAft>
                <a:spcPts val="420"/>
              </a:spcAft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3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、</a:t>
            </a:r>
            <a:r>
              <a:rPr lang="en-US" altLang="zh-CN" sz="24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i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f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-else if-else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语句语法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custDataLst>
      <p:tags r:id="rId2"/>
    </p:custDataLst>
  </p:cSld>
  <p:clrMapOvr>
    <a:masterClrMapping/>
  </p:clrMapOvr>
  <p:transition spd="med">
    <p:zoom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3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3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3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3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3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3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00"/>
                            </p:stCondLst>
                            <p:childTnLst>
                              <p:par>
                                <p:cTn id="33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8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bldLvl="0" animBg="1" advAuto="0"/>
      <p:bldP spid="140" grpId="0" bldLvl="0" animBg="1" advAuto="0"/>
      <p:bldP spid="142" grpId="0" bldLvl="0" animBg="1" advAuto="0"/>
      <p:bldP spid="143" grpId="0" bldLvl="0" animBg="1" advAuto="0"/>
      <p:bldP spid="144" grpId="0" bldLvl="0" animBg="1" advAuto="0"/>
      <p:bldP spid="145" grpId="0" bldLvl="0" animBg="1" advAuto="0"/>
      <p:bldP spid="146" grpId="0" bldLvl="0" animBg="1" advAuto="0"/>
      <p:bldP spid="147" grpId="0" bldLvl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1166843"/>
            <a:ext cx="74168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zh-CN" dirty="0" smtClean="0"/>
              <a:t>根据</a:t>
            </a:r>
            <a:r>
              <a:rPr lang="en-US" altLang="zh-CN" dirty="0"/>
              <a:t>BMI</a:t>
            </a:r>
            <a:r>
              <a:rPr lang="zh-CN" altLang="zh-CN" dirty="0"/>
              <a:t>（身体质量指数）显示一个人的体型。</a:t>
            </a:r>
            <a:endParaRPr lang="zh-CN" altLang="zh-CN" dirty="0"/>
          </a:p>
          <a:p>
            <a:r>
              <a:rPr lang="en-US" altLang="zh-CN" dirty="0"/>
              <a:t>BMI</a:t>
            </a:r>
            <a:r>
              <a:rPr lang="zh-CN" altLang="zh-CN" dirty="0"/>
              <a:t>指数，就是体重、身高的一个计算公式。公式是：</a:t>
            </a:r>
            <a:endParaRPr lang="zh-CN" altLang="zh-CN" dirty="0"/>
          </a:p>
          <a:p>
            <a:r>
              <a:rPr lang="en-US" altLang="zh-CN" dirty="0"/>
              <a:t>BMI =</a:t>
            </a:r>
            <a:r>
              <a:rPr lang="zh-CN" altLang="zh-CN" dirty="0"/>
              <a:t>体重÷身高的平方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比如</a:t>
            </a:r>
            <a:r>
              <a:rPr lang="zh-CN" altLang="zh-CN" dirty="0" smtClean="0"/>
              <a:t>，</a:t>
            </a:r>
            <a:r>
              <a:rPr lang="zh-CN" altLang="en-US" dirty="0" smtClean="0"/>
              <a:t>一位同学</a:t>
            </a:r>
            <a:r>
              <a:rPr lang="zh-CN" altLang="zh-CN" dirty="0" smtClean="0"/>
              <a:t>的</a:t>
            </a:r>
            <a:r>
              <a:rPr lang="zh-CN" altLang="zh-CN" dirty="0"/>
              <a:t>体重是</a:t>
            </a:r>
            <a:r>
              <a:rPr lang="en-US" altLang="zh-CN" dirty="0"/>
              <a:t>81.6</a:t>
            </a:r>
            <a:r>
              <a:rPr lang="zh-CN" altLang="zh-CN" b="1" dirty="0"/>
              <a:t>公斤</a:t>
            </a:r>
            <a:r>
              <a:rPr lang="zh-CN" altLang="zh-CN" dirty="0"/>
              <a:t>，身高是</a:t>
            </a:r>
            <a:r>
              <a:rPr lang="en-US" altLang="zh-CN" dirty="0"/>
              <a:t>1.71</a:t>
            </a:r>
            <a:r>
              <a:rPr lang="zh-CN" altLang="zh-CN" b="1" dirty="0"/>
              <a:t>米</a:t>
            </a:r>
            <a:r>
              <a:rPr lang="zh-CN" altLang="zh-CN" dirty="0"/>
              <a:t>。</a:t>
            </a:r>
            <a:endParaRPr lang="zh-CN" altLang="zh-CN" dirty="0"/>
          </a:p>
          <a:p>
            <a:r>
              <a:rPr lang="zh-CN" altLang="zh-CN" dirty="0" smtClean="0"/>
              <a:t>那么</a:t>
            </a:r>
            <a:r>
              <a:rPr lang="zh-CN" altLang="en-US" dirty="0" smtClean="0"/>
              <a:t>该同学</a:t>
            </a:r>
            <a:r>
              <a:rPr lang="zh-CN" altLang="zh-CN" dirty="0" smtClean="0"/>
              <a:t>的</a:t>
            </a:r>
            <a:r>
              <a:rPr lang="en-US" altLang="zh-CN" dirty="0"/>
              <a:t>BMI</a:t>
            </a:r>
            <a:r>
              <a:rPr lang="zh-CN" altLang="zh-CN" dirty="0"/>
              <a:t>就是</a:t>
            </a:r>
            <a:r>
              <a:rPr lang="en-US" altLang="zh-CN" dirty="0"/>
              <a:t>  81.6 </a:t>
            </a:r>
            <a:r>
              <a:rPr lang="zh-CN" altLang="zh-CN" dirty="0"/>
              <a:t>÷</a:t>
            </a:r>
            <a:r>
              <a:rPr lang="en-US" altLang="zh-CN" dirty="0"/>
              <a:t> 1.71</a:t>
            </a:r>
            <a:r>
              <a:rPr lang="en-US" altLang="zh-CN" baseline="30000" dirty="0"/>
              <a:t>2     </a:t>
            </a:r>
            <a:r>
              <a:rPr lang="zh-CN" altLang="zh-CN" dirty="0"/>
              <a:t>等于</a:t>
            </a:r>
            <a:r>
              <a:rPr lang="en-US" altLang="zh-CN" dirty="0"/>
              <a:t> 27.906022365856163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过轻：低于</a:t>
            </a:r>
            <a:r>
              <a:rPr lang="en-US" altLang="zh-CN" dirty="0"/>
              <a:t>18.5</a:t>
            </a:r>
            <a:endParaRPr lang="zh-CN" altLang="zh-CN" dirty="0"/>
          </a:p>
          <a:p>
            <a:r>
              <a:rPr lang="zh-CN" altLang="zh-CN" dirty="0"/>
              <a:t>正常：</a:t>
            </a:r>
            <a:r>
              <a:rPr lang="en-US" altLang="zh-CN" dirty="0"/>
              <a:t>18.5-24.99999999</a:t>
            </a:r>
            <a:endParaRPr lang="zh-CN" altLang="zh-CN" dirty="0"/>
          </a:p>
          <a:p>
            <a:r>
              <a:rPr lang="zh-CN" altLang="zh-CN" dirty="0"/>
              <a:t>过重：</a:t>
            </a:r>
            <a:r>
              <a:rPr lang="en-US" altLang="zh-CN" dirty="0"/>
              <a:t>25-27.9999999</a:t>
            </a:r>
            <a:endParaRPr lang="zh-CN" altLang="zh-CN" dirty="0"/>
          </a:p>
          <a:p>
            <a:r>
              <a:rPr lang="zh-CN" altLang="zh-CN" dirty="0"/>
              <a:t>肥胖：</a:t>
            </a:r>
            <a:r>
              <a:rPr lang="en-US" altLang="zh-CN" dirty="0"/>
              <a:t>28-32</a:t>
            </a:r>
            <a:endParaRPr lang="zh-CN" altLang="zh-CN" dirty="0"/>
          </a:p>
          <a:p>
            <a:r>
              <a:rPr lang="zh-CN" altLang="zh-CN" dirty="0"/>
              <a:t>非常肥胖</a:t>
            </a:r>
            <a:r>
              <a:rPr lang="en-US" altLang="zh-CN" dirty="0"/>
              <a:t>, </a:t>
            </a:r>
            <a:r>
              <a:rPr lang="zh-CN" altLang="zh-CN" dirty="0"/>
              <a:t>高于</a:t>
            </a:r>
            <a:r>
              <a:rPr lang="en-US" altLang="zh-CN" dirty="0"/>
              <a:t>32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460" y="764540"/>
            <a:ext cx="5808345" cy="5273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思考：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a = 10;</a:t>
            </a:r>
            <a:endParaRPr lang="zh-CN" altLang="zh-CN" sz="2000" dirty="0"/>
          </a:p>
          <a:p>
            <a:r>
              <a:rPr lang="en-US" altLang="zh-CN" sz="2000" dirty="0"/>
              <a:t>	</a:t>
            </a:r>
            <a:endParaRPr lang="zh-CN" altLang="zh-CN" sz="2000" dirty="0"/>
          </a:p>
          <a:p>
            <a:r>
              <a:rPr lang="en-US" altLang="zh-CN" sz="2000" dirty="0" smtClean="0"/>
              <a:t>if(a </a:t>
            </a:r>
            <a:r>
              <a:rPr lang="en-US" altLang="zh-CN" sz="2000" dirty="0"/>
              <a:t>&gt; 5){</a:t>
            </a:r>
            <a:endParaRPr lang="zh-CN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a </a:t>
            </a:r>
            <a:r>
              <a:rPr lang="en-US" altLang="zh-CN" sz="2000" dirty="0"/>
              <a:t>= a + 3</a:t>
            </a:r>
            <a:r>
              <a:rPr lang="en-US" altLang="zh-CN" sz="2000" dirty="0" smtClean="0"/>
              <a:t>;  </a:t>
            </a:r>
            <a:endParaRPr lang="en-US" altLang="zh-CN" sz="2000" dirty="0" smtClean="0"/>
          </a:p>
          <a:p>
            <a:r>
              <a:rPr lang="en-US" altLang="zh-CN" sz="2000" dirty="0" smtClean="0"/>
              <a:t>}</a:t>
            </a:r>
            <a:r>
              <a:rPr lang="en-US" altLang="zh-CN" sz="2000" dirty="0"/>
              <a:t>else if(a == 13){</a:t>
            </a:r>
            <a:endParaRPr lang="zh-CN" altLang="zh-CN" sz="2000" dirty="0"/>
          </a:p>
          <a:p>
            <a:r>
              <a:rPr lang="en-US" altLang="zh-CN" sz="2000" dirty="0" smtClean="0"/>
              <a:t>	a = a + 4;</a:t>
            </a:r>
            <a:endParaRPr lang="en-US" altLang="zh-CN" sz="2000" dirty="0" smtClean="0"/>
          </a:p>
          <a:p>
            <a:r>
              <a:rPr lang="en-US" altLang="zh-CN" sz="2000" dirty="0" smtClean="0"/>
              <a:t>}else if(a == 17){</a:t>
            </a:r>
            <a:endParaRPr lang="zh-CN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a </a:t>
            </a:r>
            <a:r>
              <a:rPr lang="en-US" altLang="zh-CN" sz="2000" dirty="0"/>
              <a:t>= a + 5</a:t>
            </a:r>
            <a:r>
              <a:rPr lang="en-US" altLang="zh-CN" sz="2000" dirty="0" smtClean="0"/>
              <a:t>;   </a:t>
            </a:r>
            <a:endParaRPr lang="zh-CN" altLang="zh-CN" sz="2000" dirty="0"/>
          </a:p>
          <a:p>
            <a:r>
              <a:rPr lang="en-US" altLang="zh-CN" sz="2000" dirty="0" smtClean="0"/>
              <a:t>}</a:t>
            </a:r>
            <a:r>
              <a:rPr lang="en-US" altLang="zh-CN" sz="2000" dirty="0"/>
              <a:t>else{</a:t>
            </a:r>
            <a:endParaRPr lang="zh-CN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a </a:t>
            </a:r>
            <a:r>
              <a:rPr lang="en-US" altLang="zh-CN" sz="2000" dirty="0"/>
              <a:t>= a + 6;</a:t>
            </a:r>
            <a:endParaRPr lang="zh-CN" altLang="zh-CN" sz="2000" dirty="0"/>
          </a:p>
          <a:p>
            <a:r>
              <a:rPr lang="en-US" altLang="zh-CN" sz="2000" dirty="0" smtClean="0"/>
              <a:t>}</a:t>
            </a:r>
            <a:endParaRPr lang="zh-CN" altLang="zh-CN" sz="2000" dirty="0"/>
          </a:p>
          <a:p>
            <a:r>
              <a:rPr lang="en-US" altLang="zh-CN" sz="2000" dirty="0"/>
              <a:t>	</a:t>
            </a:r>
            <a:endParaRPr lang="zh-CN" altLang="zh-CN" sz="2000" dirty="0"/>
          </a:p>
          <a:p>
            <a:r>
              <a:rPr lang="en-US" altLang="zh-CN" sz="2000" dirty="0" smtClean="0"/>
              <a:t>console.log(a);   13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输出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应该是？？</a:t>
            </a:r>
            <a:endParaRPr lang="zh-CN" altLang="zh-C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4_8*i*0"/>
  <p:tag name="KSO_WM_TEMPLATE_CATEGORY" val="custom"/>
  <p:tag name="KSO_WM_TEMPLATE_INDEX" val="160474"/>
  <p:tag name="KSO_WM_UNIT_INDEX" val="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l_h_f"/>
  <p:tag name="KSO_WM_UNIT_INDEX" val="1_2_1"/>
  <p:tag name="KSO_WM_UNIT_ID" val="custom160474_8*l_h_f*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DIAGRAM_GROUP_CODE" val="l1-1"/>
  <p:tag name="KSO_WM_UNIT_PRESET_TEXT_LEN" val="4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4_8*i*18"/>
  <p:tag name="KSO_WM_TEMPLATE_CATEGORY" val="custom"/>
  <p:tag name="KSO_WM_TEMPLATE_INDEX" val="160474"/>
  <p:tag name="KSO_WM_UNIT_INDEX" val="18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l_i"/>
  <p:tag name="KSO_WM_UNIT_INDEX" val="1_7"/>
  <p:tag name="KSO_WM_UNIT_ID" val="custom160474_8*l_i*1_7"/>
  <p:tag name="KSO_WM_UNIT_CLEAR" val="1"/>
  <p:tag name="KSO_WM_UNIT_LAYERLEVEL" val="1_1"/>
  <p:tag name="KSO_WM_DIAGRAM_GROUP_CODE" val="l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l_i"/>
  <p:tag name="KSO_WM_UNIT_INDEX" val="1_8"/>
  <p:tag name="KSO_WM_UNIT_ID" val="custom160474_8*l_i*1_8"/>
  <p:tag name="KSO_WM_UNIT_CLEAR" val="1"/>
  <p:tag name="KSO_WM_UNIT_LAYERLEVEL" val="1_1"/>
  <p:tag name="KSO_WM_DIAGRAM_GROUP_CODE" val="l1-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l_i"/>
  <p:tag name="KSO_WM_UNIT_INDEX" val="1_9"/>
  <p:tag name="KSO_WM_UNIT_ID" val="custom160474_8*l_i*1_9"/>
  <p:tag name="KSO_WM_UNIT_CLEAR" val="1"/>
  <p:tag name="KSO_WM_UNIT_LAYERLEVEL" val="1_1"/>
  <p:tag name="KSO_WM_DIAGRAM_GROUP_CODE" val="l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l_h_f"/>
  <p:tag name="KSO_WM_UNIT_INDEX" val="1_3_1"/>
  <p:tag name="KSO_WM_UNIT_ID" val="custom160474_8*l_h_f*1_3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DIAGRAM_GROUP_CODE" val="l1-1"/>
  <p:tag name="KSO_WM_UNIT_PRESET_TEXT_LEN" val="40"/>
</p:tagLst>
</file>

<file path=ppt/tags/tag16.xml><?xml version="1.0" encoding="utf-8"?>
<p:tagLst xmlns:p="http://schemas.openxmlformats.org/presentationml/2006/main">
  <p:tag name="KSO_WM_TEMPLATE_CATEGORY" val="custom"/>
  <p:tag name="KSO_WM_TEMPLATE_INDEX" val="160474"/>
  <p:tag name="KSO_WM_SLIDE_ID" val="custom160474_8"/>
  <p:tag name="KSO_WM_SLIDE_INDEX" val="8"/>
  <p:tag name="KSO_WM_SLIDE_ITEM_CNT" val="3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a"/>
  <p:tag name="KSO_WM_UNIT_INDEX" val="1"/>
  <p:tag name="KSO_WM_UNIT_ID" val="custom160474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p="http://schemas.openxmlformats.org/presentationml/2006/main">
  <p:tag name="KSO_WM_TEMPLATE_CATEGORY" val="custom"/>
  <p:tag name="KSO_WM_TEMPLATE_INDEX" val="160474"/>
  <p:tag name="KSO_WM_SLIDE_ID" val="custom160474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20"/>
  <p:tag name="KSO_WM_SLIDE_SIZE" val="828*353"/>
</p:tagLst>
</file>

<file path=ppt/tags/tag19.xml><?xml version="1.0" encoding="utf-8"?>
<p:tagLst xmlns:p="http://schemas.openxmlformats.org/presentationml/2006/main">
  <p:tag name="KSO_WM_TEMPLATE_CATEGORY" val="custom"/>
  <p:tag name="KSO_WM_TEMPLATE_INDEX" val="160180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l_i"/>
  <p:tag name="KSO_WM_UNIT_INDEX" val="1_1"/>
  <p:tag name="KSO_WM_UNIT_ID" val="custom160474_8*l_i*1_1"/>
  <p:tag name="KSO_WM_UNIT_CLEAR" val="1"/>
  <p:tag name="KSO_WM_UNIT_LAYERLEVEL" val="1_1"/>
  <p:tag name="KSO_WM_DIAGRAM_GROUP_CODE" val="l1-1"/>
</p:tagLst>
</file>

<file path=ppt/tags/tag20.xml><?xml version="1.0" encoding="utf-8"?>
<p:tagLst xmlns:p="http://schemas.openxmlformats.org/presentationml/2006/main">
  <p:tag name="KSO_WM_TEMPLATE_CATEGORY" val="custom"/>
  <p:tag name="KSO_WM_TEMPLATE_INDEX" val="160180"/>
</p:tagLst>
</file>

<file path=ppt/tags/tag21.xml><?xml version="1.0" encoding="utf-8"?>
<p:tagLst xmlns:p="http://schemas.openxmlformats.org/presentationml/2006/main">
  <p:tag name="KSO_WM_TEMPLATE_CATEGORY" val="custom"/>
  <p:tag name="KSO_WM_TEMPLATE_INDEX" val="16018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a"/>
  <p:tag name="KSO_WM_UNIT_INDEX" val="1"/>
  <p:tag name="KSO_WM_UNIT_ID" val="custom160474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p="http://schemas.openxmlformats.org/presentationml/2006/main">
  <p:tag name="KSO_WM_TEMPLATE_CATEGORY" val="custom"/>
  <p:tag name="KSO_WM_TEMPLATE_INDEX" val="160474"/>
  <p:tag name="KSO_WM_SLIDE_ID" val="custom160474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66*125"/>
  <p:tag name="KSO_WM_SLIDE_SIZE" val="828*36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a"/>
  <p:tag name="KSO_WM_UNIT_INDEX" val="1"/>
  <p:tag name="KSO_WM_UNIT_ID" val="custom160474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a"/>
  <p:tag name="KSO_WM_UNIT_INDEX" val="1"/>
  <p:tag name="KSO_WM_UNIT_ID" val="custom160474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a"/>
  <p:tag name="KSO_WM_UNIT_INDEX" val="1"/>
  <p:tag name="KSO_WM_UNIT_ID" val="custom160474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a"/>
  <p:tag name="KSO_WM_UNIT_INDEX" val="1"/>
  <p:tag name="KSO_WM_UNIT_ID" val="custom160474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8.xml><?xml version="1.0" encoding="utf-8"?>
<p:tagLst xmlns:p="http://schemas.openxmlformats.org/presentationml/2006/main">
  <p:tag name="KSO_WM_TEMPLATE_CATEGORY" val="custom"/>
  <p:tag name="KSO_WM_TEMPLATE_INDEX" val="160474"/>
  <p:tag name="KSO_WM_SLIDE_ID" val="custom160474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66*125"/>
  <p:tag name="KSO_WM_SLIDE_SIZE" val="828*36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a"/>
  <p:tag name="KSO_WM_UNIT_INDEX" val="1"/>
  <p:tag name="KSO_WM_UNIT_ID" val="custom160474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l_i"/>
  <p:tag name="KSO_WM_UNIT_INDEX" val="1_2"/>
  <p:tag name="KSO_WM_UNIT_ID" val="custom160474_8*l_i*1_2"/>
  <p:tag name="KSO_WM_UNIT_CLEAR" val="1"/>
  <p:tag name="KSO_WM_UNIT_LAYERLEVEL" val="1_1"/>
  <p:tag name="KSO_WM_DIAGRAM_GROUP_CODE" val="l1-1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a"/>
  <p:tag name="KSO_WM_UNIT_INDEX" val="1"/>
  <p:tag name="KSO_WM_UNIT_ID" val="custom160474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a"/>
  <p:tag name="KSO_WM_UNIT_INDEX" val="1"/>
  <p:tag name="KSO_WM_UNIT_ID" val="custom160474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p="http://schemas.openxmlformats.org/presentationml/2006/main">
  <p:tag name="KSO_WM_TEMPLATE_CATEGORY" val="custom"/>
  <p:tag name="KSO_WM_TEMPLATE_INDEX" val="160474"/>
  <p:tag name="KSO_WM_SLIDE_ID" val="custom160474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66*125"/>
  <p:tag name="KSO_WM_SLIDE_SIZE" val="828*36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a"/>
  <p:tag name="KSO_WM_UNIT_INDEX" val="1"/>
  <p:tag name="KSO_WM_UNIT_ID" val="custom160474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p="http://schemas.openxmlformats.org/presentationml/2006/main">
  <p:tag name="KSO_WM_TEMPLATE_CATEGORY" val="custom"/>
  <p:tag name="KSO_WM_TEMPLATE_INDEX" val="160474"/>
  <p:tag name="KSO_WM_SLIDE_ID" val="custom160474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66*125"/>
  <p:tag name="KSO_WM_SLIDE_SIZE" val="828*361"/>
</p:tagLst>
</file>

<file path=ppt/tags/tag35.xml><?xml version="1.0" encoding="utf-8"?>
<p:tagLst xmlns:p="http://schemas.openxmlformats.org/presentationml/2006/main">
  <p:tag name="KSO_WM_TEMPLATE_CATEGORY" val="custom"/>
  <p:tag name="KSO_WM_TEMPLATE_INDEX" val="16018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l_i"/>
  <p:tag name="KSO_WM_UNIT_INDEX" val="1_3"/>
  <p:tag name="KSO_WM_UNIT_ID" val="custom160474_8*l_i*1_3"/>
  <p:tag name="KSO_WM_UNIT_CLEAR" val="1"/>
  <p:tag name="KSO_WM_UNIT_LAYERLEVEL" val="1_1"/>
  <p:tag name="KSO_WM_DIAGRAM_GROUP_CODE" val="l1-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l_h_f"/>
  <p:tag name="KSO_WM_UNIT_INDEX" val="1_1_1"/>
  <p:tag name="KSO_WM_UNIT_ID" val="custom160474_8*l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DIAGRAM_GROUP_CODE" val="l1-1"/>
  <p:tag name="KSO_WM_UNIT_PRESET_TEXT_LEN" val="4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4_8*i*9"/>
  <p:tag name="KSO_WM_TEMPLATE_CATEGORY" val="custom"/>
  <p:tag name="KSO_WM_TEMPLATE_INDEX" val="160474"/>
  <p:tag name="KSO_WM_UNIT_INDEX" val="9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l_i"/>
  <p:tag name="KSO_WM_UNIT_INDEX" val="1_4"/>
  <p:tag name="KSO_WM_UNIT_ID" val="custom160474_8*l_i*1_4"/>
  <p:tag name="KSO_WM_UNIT_CLEAR" val="1"/>
  <p:tag name="KSO_WM_UNIT_LAYERLEVEL" val="1_1"/>
  <p:tag name="KSO_WM_DIAGRAM_GROUP_CODE" val="l1-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l_i"/>
  <p:tag name="KSO_WM_UNIT_INDEX" val="1_5"/>
  <p:tag name="KSO_WM_UNIT_ID" val="custom160474_8*l_i*1_5"/>
  <p:tag name="KSO_WM_UNIT_CLEAR" val="1"/>
  <p:tag name="KSO_WM_UNIT_LAYERLEVEL" val="1_1"/>
  <p:tag name="KSO_WM_DIAGRAM_GROUP_CODE" val="l1-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l_i"/>
  <p:tag name="KSO_WM_UNIT_INDEX" val="1_6"/>
  <p:tag name="KSO_WM_UNIT_ID" val="custom160474_8*l_i*1_6"/>
  <p:tag name="KSO_WM_UNIT_CLEAR" val="1"/>
  <p:tag name="KSO_WM_UNIT_LAYERLEVEL" val="1_1"/>
  <p:tag name="KSO_WM_DIAGRAM_GROUP_CODE" val="l1-1"/>
</p:tagLst>
</file>

<file path=ppt/theme/theme1.xml><?xml version="1.0" encoding="utf-8"?>
<a:theme xmlns:a="http://schemas.openxmlformats.org/drawingml/2006/main" name="A000120140530A99PPBG">
  <a:themeElements>
    <a:clrScheme name="自定义 440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92D050"/>
      </a:accent5>
      <a:accent6>
        <a:srgbClr val="AA5ED4"/>
      </a:accent6>
      <a:hlink>
        <a:srgbClr val="00B0F0"/>
      </a:hlink>
      <a:folHlink>
        <a:srgbClr val="AFB2B4"/>
      </a:folHlink>
    </a:clrScheme>
    <a:fontScheme name="自定义 13">
      <a:majorFont>
        <a:latin typeface="Castellar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A000120150324A12PPBG</Template>
  <TotalTime>0</TotalTime>
  <Words>3335</Words>
  <Application>WPS 演示</Application>
  <PresentationFormat>全屏显示(4:3)</PresentationFormat>
  <Paragraphs>358</Paragraphs>
  <Slides>29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幼圆</vt:lpstr>
      <vt:lpstr>Times New Roman</vt:lpstr>
      <vt:lpstr>Arial Black</vt:lpstr>
      <vt:lpstr>华文隶书</vt:lpstr>
      <vt:lpstr>Microsoft New Tai Lue</vt:lpstr>
      <vt:lpstr>Calibri</vt:lpstr>
      <vt:lpstr>华文中宋</vt:lpstr>
      <vt:lpstr>Gill Sans</vt:lpstr>
      <vt:lpstr>Courier New</vt:lpstr>
      <vt:lpstr>黑体</vt:lpstr>
      <vt:lpstr>Arial Unicode MS</vt:lpstr>
      <vt:lpstr>Helvetica</vt:lpstr>
      <vt:lpstr>Yuanti SC Regular</vt:lpstr>
      <vt:lpstr>Tahoma</vt:lpstr>
      <vt:lpstr>Helvetica Light</vt:lpstr>
      <vt:lpstr>Hiragino Sans GB W3</vt:lpstr>
      <vt:lpstr>华文楷体</vt:lpstr>
      <vt:lpstr>Segoe Print</vt:lpstr>
      <vt:lpstr>Castellar</vt:lpstr>
      <vt:lpstr>A000120140530A99PPBG</vt:lpstr>
      <vt:lpstr>PowerPoint 演示文稿</vt:lpstr>
      <vt:lpstr>PowerPoint 演示文稿</vt:lpstr>
      <vt:lpstr>PowerPoint 演示文稿</vt:lpstr>
      <vt:lpstr>条件语句——if</vt:lpstr>
      <vt:lpstr>if-else语句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while循环语句</vt:lpstr>
      <vt:lpstr>while循环语句</vt:lpstr>
      <vt:lpstr>while循环语句</vt:lpstr>
      <vt:lpstr>while循环语句</vt:lpstr>
      <vt:lpstr>do...while循环语句</vt:lpstr>
      <vt:lpstr>for循环语句</vt:lpstr>
      <vt:lpstr>PowerPoint 演示文稿</vt:lpstr>
      <vt:lpstr>for循环语句练习</vt:lpstr>
      <vt:lpstr>PowerPoint 演示文稿</vt:lpstr>
      <vt:lpstr>PowerPoint 演示文稿</vt:lpstr>
      <vt:lpstr>循环跳出语句</vt:lpstr>
      <vt:lpstr>循环跳出语句</vt:lpstr>
      <vt:lpstr>PowerPoint 演示文稿</vt:lpstr>
      <vt:lpstr>谢　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王争</cp:lastModifiedBy>
  <cp:revision>164</cp:revision>
  <dcterms:created xsi:type="dcterms:W3CDTF">2016-10-24T09:15:00Z</dcterms:created>
  <dcterms:modified xsi:type="dcterms:W3CDTF">2017-07-13T07:54:37Z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