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313" r:id="rId3"/>
    <p:sldId id="351" r:id="rId4"/>
    <p:sldId id="350" r:id="rId6"/>
    <p:sldId id="297" r:id="rId7"/>
    <p:sldId id="296" r:id="rId8"/>
    <p:sldId id="336" r:id="rId9"/>
    <p:sldId id="337" r:id="rId10"/>
    <p:sldId id="338" r:id="rId11"/>
    <p:sldId id="353" r:id="rId12"/>
    <p:sldId id="344" r:id="rId13"/>
    <p:sldId id="339" r:id="rId14"/>
    <p:sldId id="340" r:id="rId15"/>
    <p:sldId id="354" r:id="rId16"/>
    <p:sldId id="341" r:id="rId17"/>
    <p:sldId id="342" r:id="rId18"/>
    <p:sldId id="343" r:id="rId19"/>
    <p:sldId id="373" r:id="rId20"/>
    <p:sldId id="374" r:id="rId21"/>
    <p:sldId id="325" r:id="rId22"/>
    <p:sldId id="346" r:id="rId23"/>
    <p:sldId id="355" r:id="rId24"/>
    <p:sldId id="347" r:id="rId25"/>
    <p:sldId id="348" r:id="rId26"/>
    <p:sldId id="352" r:id="rId27"/>
    <p:sldId id="31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56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74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</a:rPr>
              <a:t>第十四单元</a:t>
            </a:r>
            <a:endParaRPr lang="en-US" altLang="zh-CN" sz="5400" b="1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</a:rPr>
              <a:t>函数</a:t>
            </a:r>
            <a:endParaRPr lang="zh-CN" altLang="en-US" sz="44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、函数</a:t>
            </a:r>
            <a:r>
              <a:rPr lang="zh-CN" altLang="en-US" dirty="0"/>
              <a:t>的优点：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397635"/>
            <a:ext cx="6743700" cy="2799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函数的功能、好处：</a:t>
            </a:r>
            <a:endParaRPr lang="zh-CN" altLang="en-US" dirty="0"/>
          </a:p>
          <a:p>
            <a:r>
              <a:rPr lang="zh-CN" altLang="en-US" dirty="0"/>
              <a:t>1） 将会被大量</a:t>
            </a:r>
            <a:r>
              <a:rPr lang="zh-CN" altLang="en-US" dirty="0">
                <a:solidFill>
                  <a:srgbClr val="FF0000"/>
                </a:solidFill>
              </a:rPr>
              <a:t>重复</a:t>
            </a:r>
            <a:r>
              <a:rPr lang="zh-CN" altLang="en-US" dirty="0"/>
              <a:t>的语句写在函数里面，这样以后需要这些语句的时候，直接调用函数，不用重写那些语句。</a:t>
            </a:r>
            <a:endParaRPr lang="zh-CN" altLang="en-US" dirty="0"/>
          </a:p>
          <a:p>
            <a:r>
              <a:rPr lang="zh-CN" altLang="en-US" dirty="0"/>
              <a:t>2） 简化编程，让编程变的模块化。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、函数</a:t>
            </a:r>
            <a:r>
              <a:rPr lang="zh-CN" altLang="en-US" dirty="0"/>
              <a:t>参数</a:t>
            </a:r>
            <a:endParaRPr lang="zh-CN" altLang="en-US" dirty="0"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4294967295"/>
          </p:nvPr>
        </p:nvSpPr>
        <p:spPr>
          <a:xfrm>
            <a:off x="1373505" y="1652905"/>
            <a:ext cx="6396355" cy="3364865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318770" indent="53340" defTabSz="424815">
              <a:spcBef>
                <a:spcPts val="0"/>
              </a:spcBef>
              <a:buSzTx/>
              <a:buNone/>
              <a:defRPr sz="335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pPr marL="0" indent="0" fontAlgn="auto">
              <a:lnSpc>
                <a:spcPct val="200000"/>
              </a:lnSpc>
            </a:pP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也叫参变量，是一个变量（参考：参数方程）。分为实际参数和形式参数，即实参和形参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实参：真实的数值、字符串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形参：一个接收实参的变量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200000"/>
              </a:lnSpc>
            </a:pP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注：参数可以是多个。</a:t>
            </a:r>
            <a:endParaRPr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/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1" animBg="1" advAuto="0"/>
      <p:bldP spid="212" grpId="1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带参函数练习：</a:t>
            </a:r>
            <a:endParaRPr lang="zh-CN" altLang="en-US" dirty="0"/>
          </a:p>
        </p:txBody>
      </p:sp>
      <p:sp>
        <p:nvSpPr>
          <p:cNvPr id="219" name="Shape 219"/>
          <p:cNvSpPr/>
          <p:nvPr/>
        </p:nvSpPr>
        <p:spPr>
          <a:xfrm>
            <a:off x="755576" y="1124744"/>
            <a:ext cx="7132955" cy="444182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 anchorCtr="0">
            <a:noAutofit/>
          </a:bodyPr>
          <a:lstStyle/>
          <a:p>
            <a:pPr marL="628650" indent="-285750" algn="l" defTabSz="457200" fontAlgn="auto"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b="1" dirty="0" err="1">
                <a:solidFill>
                  <a:schemeClr val="accent1"/>
                </a:solidFill>
                <a:sym typeface="+mn-ea"/>
              </a:rPr>
              <a:t>声明带一个参数的函数，并执行</a:t>
            </a:r>
            <a:endParaRPr b="1" dirty="0">
              <a:solidFill>
                <a:schemeClr val="accent1"/>
              </a:solidFill>
              <a:sym typeface="+mn-ea"/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11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sz="12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alertName</a:t>
            </a: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54610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alert(“</a:t>
            </a:r>
            <a:r>
              <a:rPr sz="12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我的名字叫</a:t>
            </a: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:”+name);</a:t>
            </a:r>
            <a:endParaRPr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sz="12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3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12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alertName</a:t>
            </a:r>
            <a:r>
              <a:rPr sz="12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John”</a:t>
            </a:r>
            <a:r>
              <a:rPr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11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1100" dirty="0">
              <a:solidFill>
                <a:schemeClr val="tx1">
                  <a:lumMod val="50000"/>
                </a:schemeClr>
              </a:solidFill>
            </a:endParaRPr>
          </a:p>
          <a:p>
            <a:pPr marL="628650" indent="-285750" algn="l" defTabSz="457200">
              <a:buFont typeface="Arial" panose="020B0604020202020204" pitchFamily="34" charset="0"/>
              <a:buChar char="•"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b="1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声明带两个参数的函数试一试，并执行</a:t>
            </a:r>
            <a:endParaRPr lang="zh-CN" b="1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14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alertName(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</a:t>
            </a: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gender</a:t>
            </a: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){</a:t>
            </a:r>
            <a:endParaRPr lang="zh-CN"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54610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alert(“我的名字叫:”+name+”我的性别是:”+gender);</a:t>
            </a:r>
            <a:endParaRPr lang="zh-CN"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</a:t>
            </a:r>
            <a:endParaRPr lang="zh-CN" sz="14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alertName(</a:t>
            </a:r>
            <a:r>
              <a:rPr 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John</a:t>
            </a:r>
            <a:r>
              <a:rPr 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”女”</a:t>
            </a:r>
            <a:r>
              <a:rPr 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1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1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参数数量，类型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lnSpc>
                <a:spcPct val="110000"/>
              </a:lnSpc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14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5" animBg="1" advAuto="0"/>
      <p:bldP spid="219" grpId="1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662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定义一个打印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n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行直角三角形的函数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。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：定义函数，求两个数中的较大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  <a:cs typeface="Yuanti SC Regular"/>
              </a:rPr>
              <a:t>者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  <a:p>
            <a:pPr marL="342900" indent="57150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cs typeface="Yuanti SC Regular"/>
                <a:sym typeface="Yuanti SC Regular"/>
              </a:rPr>
              <a:t>练习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cs typeface="Yuanti SC Regular"/>
                <a:sym typeface="Yuanti SC Regular"/>
              </a:rPr>
              <a:t>3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cs typeface="Yuanti SC Regular"/>
                <a:sym typeface="Yuanti SC Regular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cs typeface="Yuanti SC Regular"/>
                <a:sym typeface="Yuanti SC Regular"/>
              </a:rPr>
              <a:t>定义函数，求两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cs typeface="Yuanti SC Regular"/>
                <a:sym typeface="Yuanti SC Regular"/>
              </a:rPr>
              <a:t>个数的和</a:t>
            </a:r>
            <a:endParaRPr lang="en-US" altLang="zh-CN" sz="2000" dirty="0">
              <a:solidFill>
                <a:schemeClr val="accent1"/>
              </a:solidFill>
              <a:latin typeface="+mj-ea"/>
              <a:cs typeface="Yuanti SC Regular"/>
              <a:sym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>
              <a:solidFill>
                <a:schemeClr val="accent1"/>
              </a:solidFill>
              <a:latin typeface="+mj-ea"/>
              <a:ea typeface="+mj-ea"/>
              <a:cs typeface="Yuanti S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err="1" smtClean="0">
                <a:sym typeface="+mn-ea"/>
              </a:rPr>
              <a:t>函数的返回值</a:t>
            </a:r>
            <a:endParaRPr lang="zh-CN" altLang="en-US" dirty="0">
              <a:sym typeface="+mn-ea"/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585470" y="1256030"/>
            <a:ext cx="8281035" cy="453898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32740" indent="55245" defTabSz="443230"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/>
          </a:p>
          <a:p>
            <a:pPr marL="332740" indent="55245" defTabSz="443230">
              <a:spcBef>
                <a:spcPts val="0"/>
              </a:spcBef>
              <a:buSzTx/>
              <a:buNone/>
              <a:defRPr sz="349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 return 语句时，函数会停止执行，并返回指定的值。</a:t>
            </a:r>
            <a:endParaRPr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4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 Fn(){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</a:t>
            </a:r>
            <a:r>
              <a:rPr sz="4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sz="4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= 10;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1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</a:t>
            </a:r>
            <a:r>
              <a:rPr sz="4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a;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//</a:t>
            </a:r>
            <a:r>
              <a:rPr sz="4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</a:t>
            </a:r>
            <a:endParaRPr sz="4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Fn();</a:t>
            </a:r>
            <a:endParaRPr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96055" y="4291330"/>
            <a:ext cx="4535170" cy="1407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 fontAlgn="auto">
              <a:lnSpc>
                <a:spcPct val="120000"/>
              </a:lnSpc>
            </a:pPr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● </a:t>
            </a:r>
            <a:r>
              <a:rPr lang="en-US" altLang="zh-CN" b="0" u="none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里面可以没有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，如果有，只能有一个。不能有多个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20000"/>
              </a:lnSpc>
            </a:pPr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● 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函数里面，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后面不允许书写程序了，也就是说写在后面的程序无效；</a:t>
            </a:r>
            <a:endParaRPr lang="zh-CN" altLang="en-US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1" animBg="1" advAuto="0"/>
      <p:bldP spid="242" grpId="1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</a:t>
            </a:r>
            <a:endParaRPr lang="zh-CN" altLang="en-US"/>
          </a:p>
        </p:txBody>
      </p:sp>
      <p:sp>
        <p:nvSpPr>
          <p:cNvPr id="257" name="Shape 25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 anchorCtr="0">
            <a:normAutofit/>
          </a:bodyPr>
          <a:lstStyle>
            <a:lvl1pPr marL="335915" indent="55880" defTabSz="447675">
              <a:spcBef>
                <a:spcPts val="0"/>
              </a:spcBef>
              <a:buSzTx/>
              <a:buNone/>
              <a:defRPr sz="3530"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sz="2400" dirty="0">
                <a:solidFill>
                  <a:schemeClr val="tx1">
                    <a:lumMod val="50000"/>
                  </a:schemeClr>
                </a:solidFill>
              </a:rPr>
              <a:t>写一个有参数和有返回值的函数，并且把参数返回出来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dirty="0">
                <a:sym typeface="+mn-ea"/>
              </a:rPr>
              <a:t>		</a:t>
            </a:r>
            <a:r>
              <a:rPr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 Fn(name){</a:t>
            </a:r>
            <a:endParaRPr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2" indent="0" algn="l" defTabSz="457200"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3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3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name;</a:t>
            </a:r>
            <a:endParaRPr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//</a:t>
            </a:r>
            <a:r>
              <a:rPr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</a:t>
            </a:r>
            <a:endParaRPr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r>
              <a:rPr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Fn</a:t>
            </a:r>
            <a:r>
              <a:rPr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(“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John</a:t>
            </a:r>
            <a:r>
              <a:rPr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”);</a:t>
            </a:r>
            <a:endParaRPr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1" animBg="1" advAuto="0"/>
      <p:bldP spid="257" grpId="1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</a:t>
            </a:r>
            <a:endParaRPr lang="zh-CN" altLang="en-US"/>
          </a:p>
        </p:txBody>
      </p:sp>
      <p:sp>
        <p:nvSpPr>
          <p:cNvPr id="272" name="Shape 27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、</a:t>
            </a:r>
            <a:r>
              <a:rPr b="1" dirty="0" smtClean="0">
                <a:solidFill>
                  <a:schemeClr val="accent1"/>
                </a:solidFill>
              </a:rPr>
              <a:t>编写两个数值相加的函数</a:t>
            </a:r>
            <a:r>
              <a:rPr lang="zh-CN" altLang="en-US" b="1" dirty="0" smtClean="0">
                <a:solidFill>
                  <a:schemeClr val="accent1"/>
                </a:solidFill>
              </a:rPr>
              <a:t>，把结果返回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b="1" dirty="0">
                <a:latin typeface="Yuanti SC Regular"/>
                <a:ea typeface="Yuanti SC Regular"/>
                <a:cs typeface="Yuanti SC Regular"/>
              </a:rPr>
              <a:t>2</a:t>
            </a:r>
            <a:r>
              <a:rPr lang="zh-CN" altLang="en-US" b="1" dirty="0">
                <a:latin typeface="Yuanti SC Regular"/>
                <a:ea typeface="Yuanti SC Regular"/>
                <a:cs typeface="Yuanti SC Regular"/>
                <a:sym typeface="Yuanti SC Regular"/>
              </a:rPr>
              <a:t>、</a:t>
            </a:r>
            <a:r>
              <a:rPr lang="zh-CN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编写一个函数</a:t>
            </a:r>
            <a:r>
              <a:rPr lang="en-US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 f(x) = 4x</a:t>
            </a:r>
            <a:r>
              <a:rPr lang="en-US" altLang="zh-CN" b="1" baseline="30000" dirty="0">
                <a:latin typeface="Yuanti SC Regular"/>
                <a:ea typeface="Yuanti SC Regular"/>
                <a:cs typeface="Yuanti SC Regular"/>
                <a:sym typeface="Yuanti SC Regular"/>
              </a:rPr>
              <a:t>2</a:t>
            </a:r>
            <a:r>
              <a:rPr lang="en-US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+3x+2</a:t>
            </a:r>
            <a:r>
              <a:rPr lang="zh-CN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，使用户通过提示对话框</a:t>
            </a:r>
            <a:r>
              <a:rPr lang="zh-CN" altLang="en-US" b="1" dirty="0">
                <a:latin typeface="Yuanti SC Regular"/>
                <a:ea typeface="Yuanti SC Regular"/>
                <a:cs typeface="Yuanti SC Regular"/>
                <a:sym typeface="Yuanti SC Regular"/>
              </a:rPr>
              <a:t>输入</a:t>
            </a:r>
            <a:r>
              <a:rPr lang="en-US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x</a:t>
            </a:r>
            <a:r>
              <a:rPr lang="zh-CN" altLang="zh-CN" b="1" dirty="0">
                <a:latin typeface="Yuanti SC Regular"/>
                <a:ea typeface="Yuanti SC Regular"/>
                <a:cs typeface="Yuanti SC Regular"/>
                <a:sym typeface="Yuanti SC Regular"/>
              </a:rPr>
              <a:t>的值，能得到相应的计算结果。</a:t>
            </a:r>
            <a:endParaRPr lang="en-US" altLang="zh-CN" b="1" dirty="0"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b="1" dirty="0" smtClean="0">
                <a:latin typeface="Yuanti SC Regular"/>
                <a:ea typeface="Yuanti SC Regular"/>
                <a:cs typeface="Yuanti SC Regular"/>
                <a:sym typeface="Yuanti SC Regular"/>
              </a:rPr>
              <a:t>3</a:t>
            </a:r>
            <a:r>
              <a:rPr lang="zh-CN" altLang="en-US" b="1" dirty="0" smtClean="0">
                <a:latin typeface="Yuanti SC Regular"/>
                <a:ea typeface="Yuanti SC Regular"/>
                <a:cs typeface="Yuanti SC Regular"/>
                <a:sym typeface="Yuanti SC Regular"/>
              </a:rPr>
              <a:t>、</a:t>
            </a:r>
            <a:r>
              <a:rPr lang="zh-CN" altLang="en-US" b="1" dirty="0">
                <a:latin typeface="Yuanti SC Regular"/>
                <a:ea typeface="Yuanti SC Regular"/>
                <a:cs typeface="Yuanti SC Regular"/>
                <a:sym typeface="Yuanti SC Regular"/>
              </a:rPr>
              <a:t>输入一个数，判断奇偶性（带参数、带返回值）</a:t>
            </a:r>
            <a:endParaRPr lang="en-US" altLang="zh-CN" b="1" dirty="0">
              <a:latin typeface="Yuanti SC Regular"/>
              <a:ea typeface="Yuanti SC Regular"/>
              <a:cs typeface="Yuanti SC Regular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b="1" dirty="0">
              <a:solidFill>
                <a:schemeClr val="accent1"/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1" advAuto="0"/>
      <p:bldP spid="272" grpId="14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全局函数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</a:t>
            </a:r>
            <a:r>
              <a:t>内置了一些函数，可用于所有</a:t>
            </a:r>
            <a:r>
              <a:rPr lang="en-US" altLang="zh-CN"/>
              <a:t>js</a:t>
            </a:r>
            <a:r>
              <a:t>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2025650"/>
            <a:ext cx="4702175" cy="4001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95" y="3070860"/>
            <a:ext cx="3646805" cy="149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函数递归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9030" y="1602105"/>
            <a:ext cx="4577080" cy="339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局部变量与全局变量</a:t>
            </a:r>
            <a:endParaRPr lang="zh-CN" altLang="en-US" sz="32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25470" y="1013460"/>
            <a:ext cx="2896235" cy="676910"/>
          </a:xfrm>
        </p:spPr>
        <p:txBody>
          <a:bodyPr/>
          <a:lstStyle/>
          <a:p>
            <a:r>
              <a:rPr lang="zh-CN" altLang="en-US"/>
              <a:t>回顾昨天的内容</a:t>
            </a:r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714185" y="2655765"/>
            <a:ext cx="3986677" cy="408540"/>
            <a:chOff x="863601" y="1456264"/>
            <a:chExt cx="4873634" cy="469366"/>
          </a:xfrm>
        </p:grpSpPr>
        <p:sp>
          <p:nvSpPr>
            <p:cNvPr id="5" name="六边形 4"/>
            <p:cNvSpPr/>
            <p:nvPr>
              <p:custDataLst>
                <p:tags r:id="rId2"/>
              </p:custDataLst>
            </p:nvPr>
          </p:nvSpPr>
          <p:spPr>
            <a:xfrm>
              <a:off x="863601" y="1456264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1</a:t>
              </a:r>
              <a:endParaRPr lang="zh-CN" altLang="en-US" sz="1500" dirty="0"/>
            </a:p>
          </p:txBody>
        </p: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>
              <a:off x="1237234" y="1456264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4"/>
              </p:custDataLst>
            </p:nvPr>
          </p:nvCxnSpPr>
          <p:spPr>
            <a:xfrm>
              <a:off x="1237234" y="1893319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345185" y="1473198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 fontScale="9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50" dirty="0" smtClean="0">
                  <a:latin typeface="+mn-lt"/>
                  <a:ea typeface="+mn-ea"/>
                </a:rPr>
                <a:t>	        </a:t>
              </a:r>
              <a:r>
                <a:rPr lang="zh-CN" altLang="en-US" dirty="0"/>
                <a:t>条件</a:t>
              </a:r>
              <a:r>
                <a:rPr lang="zh-CN" altLang="en-US" dirty="0" smtClean="0">
                  <a:latin typeface="+mn-lt"/>
                  <a:ea typeface="+mn-ea"/>
                </a:rPr>
                <a:t>语句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2714185" y="3647640"/>
            <a:ext cx="3986677" cy="408540"/>
            <a:chOff x="863601" y="2277531"/>
            <a:chExt cx="4873634" cy="469366"/>
          </a:xfrm>
        </p:grpSpPr>
        <p:sp>
          <p:nvSpPr>
            <p:cNvPr id="18" name="六边形 17"/>
            <p:cNvSpPr/>
            <p:nvPr>
              <p:custDataLst>
                <p:tags r:id="rId7"/>
              </p:custDataLst>
            </p:nvPr>
          </p:nvSpPr>
          <p:spPr>
            <a:xfrm>
              <a:off x="863601" y="2277531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2</a:t>
              </a:r>
              <a:endParaRPr lang="zh-CN" altLang="en-US" sz="1500" dirty="0"/>
            </a:p>
          </p:txBody>
        </p:sp>
        <p:cxnSp>
          <p:nvCxnSpPr>
            <p:cNvPr id="19" name="直接连接符 18"/>
            <p:cNvCxnSpPr/>
            <p:nvPr>
              <p:custDataLst>
                <p:tags r:id="rId8"/>
              </p:custDataLst>
            </p:nvPr>
          </p:nvCxnSpPr>
          <p:spPr>
            <a:xfrm>
              <a:off x="1237234" y="2277531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1237234" y="2714586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1345185" y="2294465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 fontScale="9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50" dirty="0" smtClean="0">
                  <a:latin typeface="+mn-lt"/>
                  <a:ea typeface="+mn-ea"/>
                </a:rPr>
                <a:t>	       </a:t>
              </a:r>
              <a:r>
                <a:rPr lang="en-US" altLang="zh-CN" sz="1500" dirty="0" smtClean="0">
                  <a:latin typeface="+mn-lt"/>
                  <a:ea typeface="+mn-ea"/>
                </a:rPr>
                <a:t> </a:t>
              </a:r>
              <a:r>
                <a:rPr lang="zh-CN" altLang="en-US" dirty="0" smtClean="0">
                  <a:latin typeface="+mn-lt"/>
                  <a:ea typeface="+mn-ea"/>
                </a:rPr>
                <a:t>循环语句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2714185" y="4639514"/>
            <a:ext cx="3986677" cy="408540"/>
            <a:chOff x="863601" y="3098798"/>
            <a:chExt cx="4873634" cy="469366"/>
          </a:xfrm>
        </p:grpSpPr>
        <p:sp>
          <p:nvSpPr>
            <p:cNvPr id="23" name="六边形 22"/>
            <p:cNvSpPr/>
            <p:nvPr>
              <p:custDataLst>
                <p:tags r:id="rId12"/>
              </p:custDataLst>
            </p:nvPr>
          </p:nvSpPr>
          <p:spPr>
            <a:xfrm>
              <a:off x="863601" y="3098798"/>
              <a:ext cx="506984" cy="437055"/>
            </a:xfrm>
            <a:prstGeom prst="hexagon">
              <a:avLst>
                <a:gd name="adj" fmla="val 29651"/>
                <a:gd name="vf" fmla="val 115470"/>
              </a:avLst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500" dirty="0" smtClean="0"/>
                <a:t>3</a:t>
              </a:r>
              <a:endParaRPr lang="zh-CN" altLang="en-US" sz="1500" dirty="0"/>
            </a:p>
          </p:txBody>
        </p:sp>
        <p:cxnSp>
          <p:nvCxnSpPr>
            <p:cNvPr id="24" name="直接连接符 23"/>
            <p:cNvCxnSpPr/>
            <p:nvPr>
              <p:custDataLst>
                <p:tags r:id="rId13"/>
              </p:custDataLst>
            </p:nvPr>
          </p:nvCxnSpPr>
          <p:spPr>
            <a:xfrm>
              <a:off x="1237234" y="3098798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4"/>
              </p:custDataLst>
            </p:nvPr>
          </p:nvCxnSpPr>
          <p:spPr>
            <a:xfrm>
              <a:off x="1237234" y="3535853"/>
              <a:ext cx="45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>
              <p:custDataLst>
                <p:tags r:id="rId15"/>
              </p:custDataLst>
            </p:nvPr>
          </p:nvSpPr>
          <p:spPr>
            <a:xfrm>
              <a:off x="1345185" y="3115732"/>
              <a:ext cx="4392050" cy="452432"/>
            </a:xfrm>
            <a:prstGeom prst="rect">
              <a:avLst/>
            </a:prstGeom>
            <a:noFill/>
          </p:spPr>
          <p:txBody>
            <a:bodyPr wrap="square" lIns="108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50" dirty="0" smtClean="0">
                  <a:latin typeface="+mn-lt"/>
                  <a:ea typeface="+mn-ea"/>
                </a:rPr>
                <a:t>	       </a:t>
              </a:r>
              <a:r>
                <a:rPr lang="en-US" altLang="zh-CN" sz="1500" dirty="0" smtClean="0">
                  <a:latin typeface="+mn-lt"/>
                  <a:ea typeface="+mn-ea"/>
                </a:rPr>
                <a:t> </a:t>
              </a:r>
              <a:r>
                <a:rPr lang="zh-CN" altLang="en-US" sz="1500" dirty="0" smtClean="0">
                  <a:latin typeface="+mn-lt"/>
                  <a:ea typeface="+mn-ea"/>
                </a:rPr>
                <a:t>循环跳出语句</a:t>
              </a:r>
              <a:endParaRPr lang="zh-CN" altLang="en-US" sz="1500" dirty="0" smtClean="0">
                <a:latin typeface="+mn-lt"/>
                <a:ea typeface="+mn-ea"/>
              </a:endParaRPr>
            </a:p>
          </p:txBody>
        </p:sp>
      </p:grp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作用域</a:t>
            </a:r>
            <a:endParaRPr lang="zh-CN" altLang="en-US"/>
          </a:p>
        </p:txBody>
      </p:sp>
      <p:sp>
        <p:nvSpPr>
          <p:cNvPr id="300" name="Shape 300"/>
          <p:cNvSpPr/>
          <p:nvPr/>
        </p:nvSpPr>
        <p:spPr>
          <a:xfrm>
            <a:off x="1140549" y="1256104"/>
            <a:ext cx="2197100" cy="483235"/>
          </a:xfrm>
          <a:prstGeom prst="rect">
            <a:avLst/>
          </a:prstGeom>
          <a:ln w="12700">
            <a:miter lim="400000"/>
          </a:ln>
        </p:spPr>
        <p:txBody>
          <a:bodyPr wrap="none" lIns="32146" rIns="32146">
            <a:spAutoFit/>
          </a:bodyPr>
          <a:lstStyle>
            <a:lvl1pPr>
              <a:defRPr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sz="2400">
                <a:solidFill>
                  <a:schemeClr val="accent1"/>
                </a:solidFill>
              </a:rPr>
              <a:t>理解变量作用域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55576" y="1916832"/>
            <a:ext cx="7992888" cy="3208020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>
            <a:lvl1pPr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indent="457200" algn="l" fontAlgn="auto">
              <a:lnSpc>
                <a:spcPct val="130000"/>
              </a:lnSpc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根据变量的作用范围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可以分为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sz="2000" dirty="0" err="1">
                <a:solidFill>
                  <a:schemeClr val="accent1"/>
                </a:solidFill>
              </a:rPr>
              <a:t>全局变量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 和 </a:t>
            </a:r>
            <a:r>
              <a:rPr sz="2000" dirty="0" err="1">
                <a:solidFill>
                  <a:schemeClr val="accent1"/>
                </a:solidFill>
              </a:rPr>
              <a:t>局部变量</a:t>
            </a:r>
            <a:r>
              <a:rPr lang="zh-CN" sz="20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</a:pPr>
            <a:endParaRPr 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在函数内部声明的变量（局部变量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），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在函数外部并不能访问</a:t>
            </a:r>
            <a:r>
              <a:rPr lang="zh-CN" sz="2000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在函数外部声明的变量（全局变量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），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在函数内部可以访问</a:t>
            </a:r>
            <a:endParaRPr sz="20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indent="457200" algn="l" fontAlgn="auto">
              <a:lnSpc>
                <a:spcPct val="130000"/>
              </a:lnSpc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所有变量都存在于一个</a:t>
            </a:r>
            <a:r>
              <a:rPr sz="2000" dirty="0" err="1">
                <a:solidFill>
                  <a:srgbClr val="FF0000"/>
                </a:solidFill>
                <a:sym typeface="+mn-ea"/>
              </a:rPr>
              <a:t>执行环境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(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作用域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)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中，这个执行环境决定了</a:t>
            </a:r>
            <a:r>
              <a:rPr sz="2000" dirty="0" err="1">
                <a:solidFill>
                  <a:srgbClr val="FF0000"/>
                </a:solidFill>
                <a:sym typeface="+mn-ea"/>
              </a:rPr>
              <a:t>变量的生命周期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，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以及</a:t>
            </a:r>
            <a:r>
              <a:rPr lang="zh-CN" sz="2000" dirty="0" err="1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哪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一部分代码可以访问其中的变量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。</a:t>
            </a:r>
            <a:endParaRPr sz="20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sz="225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作用域</a:t>
            </a:r>
            <a:endParaRPr lang="zh-CN" altLang="en-US"/>
          </a:p>
        </p:txBody>
      </p:sp>
      <p:sp>
        <p:nvSpPr>
          <p:cNvPr id="300" name="Shape 300"/>
          <p:cNvSpPr/>
          <p:nvPr/>
        </p:nvSpPr>
        <p:spPr>
          <a:xfrm>
            <a:off x="1140549" y="1256104"/>
            <a:ext cx="2197100" cy="483235"/>
          </a:xfrm>
          <a:prstGeom prst="rect">
            <a:avLst/>
          </a:prstGeom>
          <a:ln w="12700">
            <a:miter lim="400000"/>
          </a:ln>
        </p:spPr>
        <p:txBody>
          <a:bodyPr wrap="none" lIns="32146" rIns="32146">
            <a:spAutoFit/>
          </a:bodyPr>
          <a:lstStyle>
            <a:lvl1pPr>
              <a:defRPr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sz="2400">
                <a:solidFill>
                  <a:schemeClr val="accent1"/>
                </a:solidFill>
              </a:rPr>
              <a:t>理解变量作用域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899592" y="2060848"/>
            <a:ext cx="7146925" cy="3263900"/>
          </a:xfrm>
          <a:prstGeom prst="rect">
            <a:avLst/>
          </a:prstGeom>
          <a:ln w="12700">
            <a:miter lim="400000"/>
          </a:ln>
        </p:spPr>
        <p:txBody>
          <a:bodyPr wrap="square" lIns="32146" rIns="32146">
            <a:spAutoFit/>
          </a:bodyPr>
          <a:lstStyle>
            <a:lvl1pPr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1"/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5203D"/>
                </a:solidFill>
              </a:rPr>
              <a:t>局部变量</a:t>
            </a:r>
            <a:endParaRPr lang="zh-CN" altLang="en-US" sz="2400" b="1" dirty="0" smtClean="0">
              <a:solidFill>
                <a:srgbClr val="05203D"/>
              </a:solidFill>
            </a:endParaRPr>
          </a:p>
          <a:p>
            <a:pPr lvl="2"/>
            <a:r>
              <a:rPr lang="zh-CN" altLang="en-US" sz="2400" dirty="0">
                <a:solidFill>
                  <a:srgbClr val="05203D"/>
                </a:solidFill>
              </a:rPr>
              <a:t>节约内存</a:t>
            </a:r>
            <a:endParaRPr lang="zh-CN" altLang="en-US" sz="2400" dirty="0">
              <a:solidFill>
                <a:srgbClr val="05203D"/>
              </a:solidFill>
            </a:endParaRPr>
          </a:p>
          <a:p>
            <a:pPr lvl="2"/>
            <a:r>
              <a:rPr lang="zh-CN" altLang="en-US" sz="2400" dirty="0">
                <a:solidFill>
                  <a:srgbClr val="05203D"/>
                </a:solidFill>
              </a:rPr>
              <a:t>受作用域保护，不会被意外修改</a:t>
            </a:r>
            <a:endParaRPr lang="zh-CN" altLang="en-US" sz="2400" dirty="0">
              <a:solidFill>
                <a:srgbClr val="05203D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05203D"/>
                </a:solidFill>
              </a:rPr>
              <a:t>全局变量</a:t>
            </a:r>
            <a:endParaRPr lang="zh-CN" altLang="en-US" sz="2400" b="1" dirty="0">
              <a:solidFill>
                <a:srgbClr val="05203D"/>
              </a:solidFill>
            </a:endParaRPr>
          </a:p>
          <a:p>
            <a:pPr lvl="2"/>
            <a:r>
              <a:rPr lang="zh-CN" altLang="en-US" sz="2400" dirty="0">
                <a:solidFill>
                  <a:srgbClr val="05203D"/>
                </a:solidFill>
              </a:rPr>
              <a:t>内存占用持久</a:t>
            </a:r>
            <a:endParaRPr lang="zh-CN" altLang="en-US" sz="2400" dirty="0">
              <a:solidFill>
                <a:srgbClr val="05203D"/>
              </a:solidFill>
            </a:endParaRPr>
          </a:p>
          <a:p>
            <a:pPr lvl="2"/>
            <a:r>
              <a:rPr lang="zh-CN" altLang="en-US" dirty="0">
                <a:solidFill>
                  <a:srgbClr val="05203D"/>
                </a:solidFill>
              </a:rPr>
              <a:t>方便多个函数共用</a:t>
            </a:r>
            <a:endParaRPr lang="zh-CN" altLang="en-US" dirty="0">
              <a:solidFill>
                <a:srgbClr val="05203D"/>
              </a:solidFill>
            </a:endParaRPr>
          </a:p>
          <a:p>
            <a:pPr indent="457200" algn="l" fontAlgn="auto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</a:pPr>
            <a:endParaRPr 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局部变量</a:t>
            </a:r>
            <a:endParaRPr lang="zh-CN" altLang="en-US"/>
          </a:p>
        </p:txBody>
      </p:sp>
      <p:sp>
        <p:nvSpPr>
          <p:cNvPr id="314" name="Shape 314"/>
          <p:cNvSpPr/>
          <p:nvPr/>
        </p:nvSpPr>
        <p:spPr>
          <a:xfrm>
            <a:off x="663922" y="2039987"/>
            <a:ext cx="7522369" cy="2893100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/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在 JavaScript 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函数内部声明的变量（使用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var）是局部变量，所以只能在函数内部访问它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。（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该变量的作用域是局部的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）。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您可以在不同的函数中使用</a:t>
            </a:r>
            <a:r>
              <a:rPr sz="2000" dirty="0" err="1">
                <a:solidFill>
                  <a:srgbClr val="FF0000"/>
                </a:solidFill>
              </a:rPr>
              <a:t>名称相同的局部变量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</a:rPr>
              <a:t>因为只有声明过该变量的函数才能识别出该变量</a:t>
            </a:r>
            <a:r>
              <a:rPr sz="20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3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在函数调用时创建，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</a:rPr>
              <a:t>只要函数运行完毕</a:t>
            </a:r>
            <a:r>
              <a:rPr sz="2000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局部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</a:rPr>
              <a:t>变量就会被删除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全局变量</a:t>
            </a:r>
            <a:endParaRPr lang="zh-CN" altLang="en-US"/>
          </a:p>
        </p:txBody>
      </p:sp>
      <p:sp>
        <p:nvSpPr>
          <p:cNvPr id="325" name="Shape 325"/>
          <p:cNvSpPr/>
          <p:nvPr/>
        </p:nvSpPr>
        <p:spPr>
          <a:xfrm>
            <a:off x="663922" y="1556792"/>
            <a:ext cx="7522369" cy="3749040"/>
          </a:xfrm>
          <a:prstGeom prst="rect">
            <a:avLst/>
          </a:prstGeom>
          <a:ln w="12700">
            <a:miter lim="400000"/>
          </a:ln>
        </p:spPr>
        <p:txBody>
          <a:bodyPr lIns="32146" rIns="32146">
            <a:spAutoFit/>
          </a:bodyPr>
          <a:lstStyle/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在函数外声明的变量是全局变量，</a:t>
            </a:r>
            <a:r>
              <a:rPr sz="2000" dirty="0" err="1" smtClean="0">
                <a:solidFill>
                  <a:schemeClr val="tx1">
                    <a:lumMod val="50000"/>
                  </a:schemeClr>
                </a:solidFill>
              </a:rPr>
              <a:t>网页上的所有函数都能访问它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如果把值赋给尚未声明的变量，该变量将被自动作为全局变量声明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indent="457200" algn="l" fontAlgn="auto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sz="2000" dirty="0" err="1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  <a:defRPr sz="32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name = “</a:t>
            </a:r>
            <a:r>
              <a:rPr lang="zh-CN" sz="2000" dirty="0">
                <a:solidFill>
                  <a:schemeClr val="tx1">
                    <a:lumMod val="50000"/>
                  </a:schemeClr>
                </a:solidFill>
              </a:rPr>
              <a:t>积云教育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</a:rPr>
              <a:t>”;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94130" y="1755775"/>
            <a:ext cx="6384290" cy="2194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fontAlgn="auto"/>
            <a:r>
              <a:rPr lang="zh-CN" altLang="en-US" sz="2400" b="0" u="none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全局变量：</a:t>
            </a:r>
            <a:endParaRPr lang="zh-CN" altLang="en-US" sz="2400" b="0" u="none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在最外层声明的变量。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函数外没有声明的变量也是全局变量</a:t>
            </a:r>
            <a:r>
              <a:rPr lang="zh-CN" altLang="en-US" b="0" u="none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（隐式的全局变量）</a:t>
            </a:r>
            <a:endParaRPr lang="zh-CN" altLang="en-US" b="0" u="none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/>
            <a:r>
              <a:rPr lang="zh-CN" altLang="en-US" sz="2400" b="0" u="none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局部变量：</a:t>
            </a:r>
            <a:endParaRPr lang="zh-CN" altLang="en-US" sz="2400" b="0" u="none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在函数体内部声明的变量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函数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的声明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函数调用</a:t>
            </a:r>
            <a:endParaRPr lang="zh-CN" altLang="en-US" b="1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88" y="32460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565275" y="34285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447925" y="34285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函数的参数</a:t>
            </a:r>
            <a:endParaRPr lang="zh-CN" altLang="en-US" b="1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9826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41651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41651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4325885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</a:rPr>
              <a:t>局部和全局变量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1764" y="3589218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4325885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函数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528511" y="4198853"/>
            <a:ext cx="24929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第四讲：函数返回值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577980" y="1312679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第一讲：函数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声明</a:t>
            </a:r>
            <a:endParaRPr lang="zh-CN" altLang="en-US" sz="2000" kern="0" dirty="0" smtClean="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548473" y="2230254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第二讲：函数调用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567738" y="3147829"/>
            <a:ext cx="2236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第三讲：函数参数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函数内容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err="1" smtClean="0">
                <a:sym typeface="+mn-ea"/>
              </a:rPr>
              <a:t>函数</a:t>
            </a:r>
            <a:r>
              <a:rPr lang="zh-CN" dirty="0">
                <a:sym typeface="+mn-ea"/>
              </a:rPr>
              <a:t>定义</a:t>
            </a:r>
            <a:endParaRPr lang="zh-CN" altLang="en-US" dirty="0"/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290195" y="1509395"/>
            <a:ext cx="8280400" cy="420878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700" dirty="0">
                <a:solidFill>
                  <a:srgbClr val="FF0000"/>
                </a:solidFill>
              </a:rPr>
              <a:t>	</a:t>
            </a:r>
            <a:r>
              <a:rPr lang="zh-CN" altLang="en-US" sz="2700" b="1" dirty="0">
                <a:solidFill>
                  <a:schemeClr val="tx1">
                    <a:lumMod val="50000"/>
                  </a:schemeClr>
                </a:solidFill>
                <a:sym typeface="Yuanti SC Regular"/>
              </a:rPr>
              <a:t>函数是由事件驱动的或者当它被调用时执行的</a:t>
            </a:r>
            <a:r>
              <a:rPr lang="zh-CN" altLang="en-US" sz="2700" b="1" dirty="0">
                <a:solidFill>
                  <a:srgbClr val="FF0000"/>
                </a:solidFill>
                <a:sym typeface="Yuanti SC Regular"/>
              </a:rPr>
              <a:t>可重复</a:t>
            </a:r>
            <a:r>
              <a:rPr lang="zh-CN" altLang="en-US" sz="2700" b="1" dirty="0">
                <a:solidFill>
                  <a:schemeClr val="tx1">
                    <a:lumMod val="50000"/>
                  </a:schemeClr>
                </a:solidFill>
                <a:sym typeface="Yuanti SC Regular"/>
              </a:rPr>
              <a:t>使用的</a:t>
            </a:r>
            <a:r>
              <a:rPr lang="zh-CN" altLang="en-US" sz="2700" b="1" dirty="0">
                <a:solidFill>
                  <a:srgbClr val="FF0000"/>
                </a:solidFill>
                <a:sym typeface="Yuanti SC Regular"/>
              </a:rPr>
              <a:t>代码块</a:t>
            </a:r>
            <a:r>
              <a:rPr lang="zh-CN" altLang="en-US" sz="2700" b="1" dirty="0" smtClean="0">
                <a:solidFill>
                  <a:schemeClr val="tx1">
                    <a:lumMod val="50000"/>
                  </a:schemeClr>
                </a:solidFill>
                <a:sym typeface="Yuanti SC Regular"/>
              </a:rPr>
              <a:t>。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800" dirty="0" smtClean="0">
                <a:solidFill>
                  <a:schemeClr val="tx1">
                    <a:lumMod val="50000"/>
                  </a:schemeClr>
                </a:solidFill>
              </a:rPr>
              <a:t>函数对任何语言来说都是一个核心的概念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函数，是一种</a:t>
            </a:r>
            <a:r>
              <a:rPr sz="2800" dirty="0">
                <a:solidFill>
                  <a:srgbClr val="FF0000"/>
                </a:solidFill>
                <a:sym typeface="+mn-ea"/>
              </a:rPr>
              <a:t>封装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（将一些语句，封装到函数里面）。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</a:rPr>
              <a:t>通过函数可以</a:t>
            </a:r>
            <a:r>
              <a:rPr sz="2800" dirty="0">
                <a:solidFill>
                  <a:srgbClr val="FF0000"/>
                </a:solidFill>
              </a:rPr>
              <a:t>封装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</a:rPr>
              <a:t>任意多条语句，而且可以在任何地方、任何时候</a:t>
            </a:r>
            <a:r>
              <a:rPr sz="2800" dirty="0">
                <a:solidFill>
                  <a:srgbClr val="FF0000"/>
                </a:solidFill>
              </a:rPr>
              <a:t>调用</a:t>
            </a:r>
            <a:r>
              <a:rPr sz="2800" dirty="0">
                <a:solidFill>
                  <a:schemeClr val="tx1">
                    <a:lumMod val="50000"/>
                  </a:schemeClr>
                </a:solidFill>
              </a:rPr>
              <a:t>执行。ECMAScript中的函数使用function关键字来声明，后跟一组参数以及函数体，也就是包裹在花括号中的代码块，前面使用了关键词 function：当调用该函数时，会执行函数内的代码。</a:t>
            </a:r>
            <a:endParaRPr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function 函数名()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	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{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			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执行代码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				</a:t>
            </a:r>
            <a:r>
              <a:rPr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1" advAuto="0"/>
      <p:bldP spid="169" grpId="14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1104694" y="1154086"/>
            <a:ext cx="7221671" cy="5197306"/>
          </a:xfrm>
          <a:prstGeom prst="rect">
            <a:avLst/>
          </a:prstGeom>
        </p:spPr>
        <p:txBody>
          <a:bodyPr>
            <a:normAutofit fontScale="42500" lnSpcReduction="20000"/>
          </a:bodyPr>
          <a:lstStyle/>
          <a:p>
            <a:pPr marL="685800" indent="-342900" defTabSz="457200">
              <a:spcBef>
                <a:spcPts val="0"/>
              </a:spcBef>
              <a:buSzTx/>
              <a:buFont typeface="Wingdings" panose="05000000000000000000" pitchFamily="2" charset="2"/>
              <a:buChar char="u"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</a:rPr>
              <a:t>1  </a:t>
            </a:r>
            <a:r>
              <a:rPr sz="3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</a:rPr>
              <a:t>、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</a:rPr>
              <a:t>函数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</a:rPr>
              <a:t>声明</a:t>
            </a:r>
            <a:endParaRPr lang="zh-CN" altLang="en-US" sz="3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 Regular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3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函数关键字 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函数名 </a:t>
            </a:r>
            <a:r>
              <a:rPr sz="3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sz="4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sz="4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4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algn="l" defTabSz="457200" fontAlgn="auto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b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</a:t>
            </a:r>
            <a:endParaRPr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3600" dirty="0">
                <a:solidFill>
                  <a:schemeClr val="tx1">
                    <a:lumMod val="50000"/>
                  </a:schemeClr>
                </a:solidFill>
              </a:rPr>
              <a:t>例如: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Fn(){</a:t>
            </a:r>
            <a:endParaRPr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//alert(“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哎呀，困死了！！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3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注：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1.</a:t>
            </a:r>
            <a:r>
              <a:rPr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函数命名跟变量一样，只能是字母、数字、下划线、美元符号，不能以数字开头。</a:t>
            </a:r>
            <a:endParaRPr sz="36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	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       </a:t>
            </a:r>
            <a:r>
              <a:rPr sz="3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后边（）</a:t>
            </a:r>
            <a:r>
              <a:rPr sz="3600" dirty="0" smtClean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里放参数用的</a:t>
            </a:r>
            <a:endParaRPr lang="en-US" sz="3600" dirty="0" smtClean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dirty="0"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dirty="0" smtClean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dirty="0" smtClean="0">
              <a:ea typeface="宋体" panose="02010600030101010101" pitchFamily="2" charset="-122"/>
              <a:sym typeface="+mn-ea"/>
            </a:endParaRPr>
          </a:p>
          <a:p>
            <a:pPr marL="800100" indent="-457200" defTabSz="457200">
              <a:spcBef>
                <a:spcPts val="0"/>
              </a:spcBef>
              <a:buSzTx/>
              <a:buFont typeface="Wingdings" panose="05000000000000000000" pitchFamily="2" charset="2"/>
              <a:buChar char="u"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2  </a:t>
            </a:r>
            <a:r>
              <a:rPr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、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函数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表达式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 Regular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Var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  </a:t>
            </a: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fn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 = function(){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 Regular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Yuanti SC Regular"/>
                <a:sym typeface="+mn-ea"/>
              </a:rPr>
              <a:t>}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Yuanti SC Regular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2339995" y="519430"/>
            <a:ext cx="1583690" cy="576580"/>
          </a:xfrm>
          <a:prstGeom prst="wedgeEllipseCallout">
            <a:avLst>
              <a:gd name="adj1" fmla="val -52485"/>
              <a:gd name="adj2" fmla="val 89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1" animBg="1" advAuto="0"/>
      <p:bldP spid="183" grpId="1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、函数</a:t>
            </a:r>
            <a:r>
              <a:rPr lang="zh-CN" altLang="en-US" dirty="0"/>
              <a:t>调用</a:t>
            </a:r>
            <a:endParaRPr lang="zh-CN" altLang="en-US" dirty="0"/>
          </a:p>
        </p:txBody>
      </p:sp>
      <p:sp>
        <p:nvSpPr>
          <p:cNvPr id="204" name="Shape 204"/>
          <p:cNvSpPr/>
          <p:nvPr/>
        </p:nvSpPr>
        <p:spPr>
          <a:xfrm>
            <a:off x="1015364" y="1444625"/>
            <a:ext cx="7229043" cy="357695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>
            <a:lvl1pPr marL="342900" indent="57150" algn="l" defTabSz="457200"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lang="zh-CN" sz="20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函数必须通过调用才可以使用。调用时通过其函数名调用，后面要加上一对圆括号。</a:t>
            </a:r>
            <a:endParaRPr lang="zh-CN" sz="20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endParaRPr lang="zh-CN" sz="20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sz="20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语法：</a:t>
            </a:r>
            <a:endParaRPr lang="zh-CN" sz="20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			</a:t>
            </a:r>
            <a:r>
              <a:rPr lang="zh-CN" sz="20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函数名字()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ea typeface="宋体" panose="02010600030101010101" pitchFamily="2" charset="-122"/>
              </a:rPr>
              <a:t>;</a:t>
            </a:r>
            <a:endParaRPr lang="en-US" sz="20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endParaRPr lang="zh-CN" sz="2000" dirty="0">
              <a:solidFill>
                <a:schemeClr val="tx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练习：</a:t>
            </a:r>
            <a:r>
              <a:rPr sz="2000" dirty="0" err="1">
                <a:solidFill>
                  <a:schemeClr val="accent1"/>
                </a:solidFill>
              </a:rPr>
              <a:t>当点击按钮时执行</a:t>
            </a:r>
            <a:r>
              <a:rPr sz="2000" dirty="0">
                <a:solidFill>
                  <a:schemeClr val="accent1"/>
                </a:solidFill>
              </a:rPr>
              <a:t> </a:t>
            </a:r>
            <a:r>
              <a:rPr sz="2000" dirty="0" err="1">
                <a:solidFill>
                  <a:schemeClr val="accent1"/>
                </a:solidFill>
              </a:rPr>
              <a:t>fn</a:t>
            </a:r>
            <a:r>
              <a:rPr sz="2000" dirty="0">
                <a:solidFill>
                  <a:schemeClr val="accent1"/>
                </a:solidFill>
              </a:rPr>
              <a:t> </a:t>
            </a:r>
            <a:r>
              <a:rPr sz="2000" dirty="0" err="1" smtClean="0">
                <a:solidFill>
                  <a:schemeClr val="accent1"/>
                </a:solidFill>
              </a:rPr>
              <a:t>函数</a:t>
            </a:r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zh-CN" altLang="zh-CN" sz="2000" dirty="0"/>
              <a:t>封装？？</a:t>
            </a:r>
            <a:endParaRPr lang="zh-CN" altLang="zh-CN" sz="2000" dirty="0"/>
          </a:p>
          <a:p>
            <a:endParaRPr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7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5" animBg="1" advAuto="0"/>
      <p:bldP spid="204" grpId="1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6624736" cy="224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：定义函数，页面输出“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hello world!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”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练习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：单击页面上的一个按钮，显示一个直角三角形（星号打印）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57150" defTabSz="45720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          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0"/>
  <p:tag name="KSO_WM_TEMPLATE_CATEGORY" val="custom"/>
  <p:tag name="KSO_WM_TEMPLATE_INDEX" val="160474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2_1"/>
  <p:tag name="KSO_WM_UNIT_ID" val="custom160474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18"/>
  <p:tag name="KSO_WM_TEMPLATE_CATEGORY" val="custom"/>
  <p:tag name="KSO_WM_TEMPLATE_INDEX" val="160474"/>
  <p:tag name="KSO_WM_UNIT_INDEX" val="1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7"/>
  <p:tag name="KSO_WM_UNIT_ID" val="custom160474_8*l_i*1_7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8"/>
  <p:tag name="KSO_WM_UNIT_ID" val="custom160474_8*l_i*1_8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9"/>
  <p:tag name="KSO_WM_UNIT_ID" val="custom160474_8*l_i*1_9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3_1"/>
  <p:tag name="KSO_WM_UNIT_ID" val="custom160474_8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16.xml><?xml version="1.0" encoding="utf-8"?>
<p:tagLst xmlns:p="http://schemas.openxmlformats.org/presentationml/2006/main">
  <p:tag name="KSO_WM_TEMPLATE_CATEGORY" val="custom"/>
  <p:tag name="KSO_WM_TEMPLATE_INDEX" val="160474"/>
  <p:tag name="KSO_WM_SLIDE_ID" val="custom160474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16018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1"/>
  <p:tag name="KSO_WM_UNIT_ID" val="custom160474_8*l_i*1_1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2"/>
  <p:tag name="KSO_WM_UNIT_ID" val="custom160474_8*l_i*1_2"/>
  <p:tag name="KSO_WM_UNIT_CLEAR" val="1"/>
  <p:tag name="KSO_WM_UNIT_LAYERLEVEL" val="1_1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3"/>
  <p:tag name="KSO_WM_UNIT_ID" val="custom160474_8*l_i*1_3"/>
  <p:tag name="KSO_WM_UNIT_CLEAR" val="1"/>
  <p:tag name="KSO_WM_UNIT_LAYERLEVEL" val="1_1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h_f"/>
  <p:tag name="KSO_WM_UNIT_INDEX" val="1_1_1"/>
  <p:tag name="KSO_WM_UNIT_ID" val="custom160474_8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DIAGRAM_GROUP_CODE" val="l1-1"/>
  <p:tag name="KSO_WM_UNIT_PRESET_TEXT_LEN" val="4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4_8*i*9"/>
  <p:tag name="KSO_WM_TEMPLATE_CATEGORY" val="custom"/>
  <p:tag name="KSO_WM_TEMPLATE_INDEX" val="160474"/>
  <p:tag name="KSO_WM_UNIT_INDEX" val="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4"/>
  <p:tag name="KSO_WM_UNIT_ID" val="custom160474_8*l_i*1_4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5"/>
  <p:tag name="KSO_WM_UNIT_ID" val="custom160474_8*l_i*1_5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4"/>
  <p:tag name="KSO_WM_UNIT_TYPE" val="l_i"/>
  <p:tag name="KSO_WM_UNIT_INDEX" val="1_6"/>
  <p:tag name="KSO_WM_UNIT_ID" val="custom160474_8*l_i*1_6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2125</Words>
  <Application>WPS 演示</Application>
  <PresentationFormat>全屏显示(4:3)</PresentationFormat>
  <Paragraphs>270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Yuanti SC Regular</vt:lpstr>
      <vt:lpstr>Times New Roman</vt:lpstr>
      <vt:lpstr>华文楷体</vt:lpstr>
      <vt:lpstr>Segoe Print</vt:lpstr>
      <vt:lpstr>A000120140530A99PPBG</vt:lpstr>
      <vt:lpstr>PowerPoint 演示文稿</vt:lpstr>
      <vt:lpstr>PowerPoint 演示文稿</vt:lpstr>
      <vt:lpstr>本单元重点与难点</vt:lpstr>
      <vt:lpstr>PowerPoint 演示文稿</vt:lpstr>
      <vt:lpstr>PowerPoint 演示文稿</vt:lpstr>
      <vt:lpstr>1、函数定义</vt:lpstr>
      <vt:lpstr>函数声明</vt:lpstr>
      <vt:lpstr>2、函数调用</vt:lpstr>
      <vt:lpstr>练习：</vt:lpstr>
      <vt:lpstr>3、函数的优点：</vt:lpstr>
      <vt:lpstr>4、函数参数</vt:lpstr>
      <vt:lpstr>带参函数练习：</vt:lpstr>
      <vt:lpstr>练习：</vt:lpstr>
      <vt:lpstr>5、函数的返回值</vt:lpstr>
      <vt:lpstr>练习：</vt:lpstr>
      <vt:lpstr>练习：</vt:lpstr>
      <vt:lpstr>js全局函数</vt:lpstr>
      <vt:lpstr>函数递归</vt:lpstr>
      <vt:lpstr>PowerPoint 演示文稿</vt:lpstr>
      <vt:lpstr>作用域</vt:lpstr>
      <vt:lpstr>作用域</vt:lpstr>
      <vt:lpstr>局部变量</vt:lpstr>
      <vt:lpstr>全局变量</vt:lpstr>
      <vt:lpstr>总结：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123</cp:revision>
  <dcterms:created xsi:type="dcterms:W3CDTF">2016-10-24T09:15:00Z</dcterms:created>
  <dcterms:modified xsi:type="dcterms:W3CDTF">2017-05-22T01:36:05Z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