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8"/>
  </p:handoutMasterIdLst>
  <p:sldIdLst>
    <p:sldId id="313" r:id="rId3"/>
    <p:sldId id="296" r:id="rId4"/>
    <p:sldId id="369" r:id="rId5"/>
    <p:sldId id="297" r:id="rId6"/>
    <p:sldId id="403" r:id="rId7"/>
    <p:sldId id="336" r:id="rId8"/>
    <p:sldId id="324" r:id="rId10"/>
    <p:sldId id="337" r:id="rId11"/>
    <p:sldId id="338" r:id="rId12"/>
    <p:sldId id="339" r:id="rId13"/>
    <p:sldId id="340" r:id="rId14"/>
    <p:sldId id="325" r:id="rId15"/>
    <p:sldId id="341" r:id="rId16"/>
    <p:sldId id="342" r:id="rId17"/>
    <p:sldId id="326" r:id="rId18"/>
    <p:sldId id="343" r:id="rId19"/>
    <p:sldId id="397" r:id="rId20"/>
    <p:sldId id="344" r:id="rId21"/>
    <p:sldId id="345" r:id="rId22"/>
    <p:sldId id="404" r:id="rId23"/>
    <p:sldId id="398" r:id="rId24"/>
    <p:sldId id="400" r:id="rId25"/>
    <p:sldId id="422" r:id="rId26"/>
    <p:sldId id="31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 userDrawn="1"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79990"/>
            <a:ext cx="864096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CN" sz="4400" b="1" dirty="0"/>
              <a:t>第十五单元 </a:t>
            </a:r>
            <a:endParaRPr lang="en-US" altLang="zh-CN" sz="4400" b="1" dirty="0" smtClean="0"/>
          </a:p>
          <a:p>
            <a:pPr algn="ctr">
              <a:lnSpc>
                <a:spcPct val="200000"/>
              </a:lnSpc>
            </a:pPr>
            <a:r>
              <a:rPr lang="zh-CN" altLang="zh-CN" sz="4400" dirty="0" smtClean="0"/>
              <a:t>对象</a:t>
            </a:r>
            <a:r>
              <a:rPr lang="zh-CN" altLang="zh-CN" sz="4400" dirty="0"/>
              <a:t>和</a:t>
            </a:r>
            <a:r>
              <a:rPr lang="zh-CN" altLang="zh-CN" sz="4400" dirty="0" smtClean="0"/>
              <a:t>数组</a:t>
            </a:r>
            <a:endParaRPr lang="zh-CN" altLang="en-US" sz="44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主讲讲师：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 algn="l">
              <a:defRPr sz="500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>
                <a:solidFill>
                  <a:schemeClr val="tx1">
                    <a:lumMod val="50000"/>
                  </a:schemeClr>
                </a:solidFill>
              </a:rPr>
              <a:t>创建数组</a:t>
            </a: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67545" y="1335313"/>
            <a:ext cx="7103790" cy="2913380"/>
          </a:xfrm>
          <a:prstGeom prst="rect">
            <a:avLst/>
          </a:prstGeom>
          <a:ln w="12700">
            <a:miter lim="400000"/>
          </a:ln>
        </p:spPr>
        <p:txBody>
          <a:bodyPr wrap="square" lIns="24109" rIns="24109">
            <a:spAutoFit/>
          </a:bodyPr>
          <a:lstStyle/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 smtClean="0"/>
          </a:p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</a:rPr>
              <a:t>C)</a:t>
            </a: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向</a:t>
            </a: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</a:rPr>
              <a:t>Array</a:t>
            </a: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</a:rPr>
              <a:t>构造函数中传递数组中应包含的项</a:t>
            </a:r>
            <a:endParaRPr lang="en-US" sz="148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 smtClean="0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sz="148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myCars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=new Array("</a:t>
            </a: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Saab","Volvo","BMW</a:t>
            </a:r>
            <a:r>
              <a:rPr sz="1480" dirty="0" smtClean="0">
                <a:solidFill>
                  <a:schemeClr val="tx1">
                    <a:lumMod val="50000"/>
                  </a:schemeClr>
                </a:solidFill>
              </a:rPr>
              <a:t>");</a:t>
            </a: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//</a:t>
            </a: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这里就直接</a:t>
            </a:r>
            <a:r>
              <a:rPr lang="zh-CN" altLang="en-US" sz="1480" dirty="0">
                <a:solidFill>
                  <a:srgbClr val="FF0000"/>
                </a:solidFill>
                <a:sym typeface="微软雅黑" panose="020B0503020204020204" pitchFamily="34" charset="-122"/>
              </a:rPr>
              <a:t>初始化</a:t>
            </a: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了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数组</a:t>
            </a:r>
            <a:endParaRPr lang="zh-CN" altLang="en-US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 altLang="en-US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altLang="zh-CN" sz="1480" b="1" dirty="0" smtClean="0">
                <a:solidFill>
                  <a:schemeClr val="tx1">
                    <a:lumMod val="50000"/>
                  </a:schemeClr>
                </a:solidFill>
              </a:rPr>
              <a:t>): </a:t>
            </a:r>
            <a:r>
              <a:rPr lang="zh-CN" altLang="en-US" sz="1480" b="1" dirty="0" smtClean="0">
                <a:solidFill>
                  <a:schemeClr val="tx1">
                    <a:lumMod val="50000"/>
                  </a:schemeClr>
                </a:solidFill>
              </a:rPr>
              <a:t>字面量创建数组</a:t>
            </a:r>
            <a:r>
              <a:rPr lang="en-US" altLang="zh-CN" sz="1480" b="1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148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b="1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48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480" b="1" dirty="0" err="1" smtClean="0">
                <a:solidFill>
                  <a:srgbClr val="FF0000"/>
                </a:solidFill>
              </a:rPr>
              <a:t>arr</a:t>
            </a:r>
            <a:r>
              <a:rPr lang="en-US" altLang="zh-CN" sz="1480" b="1" dirty="0" smtClean="0">
                <a:solidFill>
                  <a:srgbClr val="FF0000"/>
                </a:solidFill>
              </a:rPr>
              <a:t> = [ ];    //</a:t>
            </a:r>
            <a:r>
              <a:rPr lang="zh-CN" altLang="en-US" sz="1480" b="1" dirty="0" smtClean="0">
                <a:solidFill>
                  <a:srgbClr val="FF0000"/>
                </a:solidFill>
              </a:rPr>
              <a:t>空数组</a:t>
            </a:r>
            <a:endParaRPr lang="zh-CN" altLang="en-US" sz="1480" b="1" dirty="0" smtClean="0">
              <a:solidFill>
                <a:srgbClr val="FF0000"/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 err="1">
                <a:solidFill>
                  <a:srgbClr val="FF0000"/>
                </a:solidFill>
              </a:rPr>
              <a:t>var</a:t>
            </a:r>
            <a:r>
              <a:rPr lang="en-US" altLang="zh-CN" sz="1480" dirty="0">
                <a:solidFill>
                  <a:srgbClr val="FF0000"/>
                </a:solidFill>
              </a:rPr>
              <a:t> </a:t>
            </a:r>
            <a:r>
              <a:rPr lang="en-US" altLang="zh-CN" sz="1480" dirty="0" err="1">
                <a:solidFill>
                  <a:srgbClr val="FF0000"/>
                </a:solidFill>
              </a:rPr>
              <a:t>myCars</a:t>
            </a:r>
            <a:r>
              <a:rPr lang="en-US" altLang="zh-CN" sz="1480" dirty="0">
                <a:solidFill>
                  <a:srgbClr val="FF0000"/>
                </a:solidFill>
              </a:rPr>
              <a:t>=[“</a:t>
            </a:r>
            <a:r>
              <a:rPr lang="en-US" altLang="zh-CN" sz="1480" dirty="0" err="1">
                <a:solidFill>
                  <a:srgbClr val="FF0000"/>
                </a:solidFill>
              </a:rPr>
              <a:t>Saab”,“Volvo”,“BMW</a:t>
            </a:r>
            <a:r>
              <a:rPr lang="en-US" altLang="zh-CN" sz="1480" dirty="0">
                <a:solidFill>
                  <a:srgbClr val="FF0000"/>
                </a:solidFill>
              </a:rPr>
              <a:t>”];</a:t>
            </a:r>
            <a:r>
              <a:rPr lang="en-US" altLang="zh-CN" sz="1480" dirty="0">
                <a:solidFill>
                  <a:srgbClr val="FF0000"/>
                </a:solidFill>
                <a:sym typeface="微软雅黑" panose="020B0503020204020204" pitchFamily="34" charset="-122"/>
              </a:rPr>
              <a:t> //</a:t>
            </a:r>
            <a:r>
              <a:rPr lang="zh-CN" altLang="en-US" sz="1480" dirty="0">
                <a:solidFill>
                  <a:srgbClr val="FF0000"/>
                </a:solidFill>
                <a:sym typeface="微软雅黑" panose="020B0503020204020204" pitchFamily="34" charset="-122"/>
              </a:rPr>
              <a:t>由方括号表示的隐式数组</a:t>
            </a:r>
            <a:endParaRPr lang="zh-CN" altLang="en-US" sz="148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 algn="l">
              <a:defRPr sz="500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注意：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750188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l">
              <a:lnSpc>
                <a:spcPct val="2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</a:rPr>
              <a:t>ECMAscript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数组和其他语言的数组都是数组的有序列表，但与其他语言不同的是，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</a:rPr>
              <a:t>ECMAscript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数组的每一项可以保存</a:t>
            </a:r>
            <a:r>
              <a:rPr lang="zh-CN" altLang="en-US" sz="1600" dirty="0">
                <a:solidFill>
                  <a:srgbClr val="FF0000"/>
                </a:solidFill>
              </a:rPr>
              <a:t>任何类型的数据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。而且，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</a:rPr>
              <a:t>ECMAscript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数组的长度是可以</a:t>
            </a:r>
            <a:r>
              <a:rPr lang="zh-CN" altLang="en-US" sz="1600" dirty="0">
                <a:solidFill>
                  <a:srgbClr val="FF0000"/>
                </a:solidFill>
              </a:rPr>
              <a:t>动态调整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的，可以随着数据的添加自动增长以容纳新增数据。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访问数组元素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 algn="l">
              <a:defRPr sz="500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 err="1" smtClean="0">
                <a:solidFill>
                  <a:schemeClr val="tx1">
                    <a:lumMod val="50000"/>
                  </a:schemeClr>
                </a:solidFill>
              </a:rPr>
              <a:t>访问数组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元素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39552" y="1340768"/>
            <a:ext cx="7560840" cy="3493264"/>
          </a:xfrm>
          <a:prstGeom prst="rect">
            <a:avLst/>
          </a:prstGeom>
          <a:ln w="12700">
            <a:miter lim="400000"/>
          </a:ln>
        </p:spPr>
        <p:txBody>
          <a:bodyPr wrap="square"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 err="1">
                <a:solidFill>
                  <a:schemeClr val="tx1">
                    <a:lumMod val="50000"/>
                  </a:schemeClr>
                </a:solidFill>
              </a:rPr>
              <a:t>通过指定数组名以及索引号码，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可以访问某个特定的元素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。数字索引从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开始。（下标）</a:t>
            </a:r>
            <a:endParaRPr lang="zh-CN" alt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 alt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 err="1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colors=["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red","blue","green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"];   //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定义一个字符串数组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alert(colors[0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]);				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显示第一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项数组元素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  cc=colors[1];				//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获取第二项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数组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元素</a:t>
            </a:r>
            <a:endParaRPr lang="zh-CN" alt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colors[2]=“black”;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		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             //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修改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第三项数组元素</a:t>
            </a:r>
            <a:endParaRPr lang="zh-CN" alt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colors[3]=“brown”;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			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新增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第四项数组元素</a:t>
            </a:r>
            <a:endParaRPr lang="zh-CN" alt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 alt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如果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alert(colors[5])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呢？</a:t>
            </a:r>
            <a:endParaRPr sz="16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683568" y="836712"/>
            <a:ext cx="6012180" cy="3693319"/>
          </a:xfrm>
          <a:prstGeom prst="rect">
            <a:avLst/>
          </a:prstGeom>
          <a:ln w="12700">
            <a:miter lim="400000"/>
          </a:ln>
        </p:spPr>
        <p:txBody>
          <a:bodyPr wrap="square" lIns="24109" rIns="24109">
            <a:spAutoFit/>
          </a:bodyPr>
          <a:lstStyle/>
          <a:p>
            <a:pPr marL="457200" lvl="2" indent="-457200" algn="l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如果索引小于数组中的项数，则返回对应项的值，例如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alert(colors[0]);	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pPr marL="457200" lvl="2" indent="-457200" algn="l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通过指定数组名以及索引号码，可以访问某个特定的元素并修改。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colors[2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]="black";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pPr marL="457200" lvl="2" indent="-457200" algn="l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如果设置某个值的索引超过了数组现有的项数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，例如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colors[3]=“brown”;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数组自动增加到该索引值加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的长度（该题索引是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，那么长度就是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zh-CN" altLang="en-US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4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数组的属性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 algn="l">
              <a:defRPr sz="500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 err="1" smtClean="0">
                <a:solidFill>
                  <a:schemeClr val="tx1">
                    <a:lumMod val="50000"/>
                  </a:schemeClr>
                </a:solidFill>
              </a:rPr>
              <a:t>数组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的属性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827584" y="1124744"/>
            <a:ext cx="7128792" cy="4204970"/>
          </a:xfrm>
          <a:prstGeom prst="rect">
            <a:avLst/>
          </a:prstGeom>
          <a:ln w="12700">
            <a:miter lim="400000"/>
          </a:ln>
        </p:spPr>
        <p:txBody>
          <a:bodyPr wrap="square" lIns="24109" rIns="24109">
            <a:spAutoFit/>
          </a:bodyPr>
          <a:lstStyle/>
          <a:p>
            <a:pPr marL="266700" indent="-266700" algn="l">
              <a:lnSpc>
                <a:spcPct val="20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b="1" dirty="0" err="1" smtClean="0">
                <a:solidFill>
                  <a:srgbClr val="FF0000"/>
                </a:solidFill>
                <a:sym typeface="微软雅黑" panose="020B0503020204020204" pitchFamily="34" charset="-122"/>
              </a:rPr>
              <a:t>arr.length</a:t>
            </a:r>
            <a:r>
              <a:rPr lang="zh-CN" altLang="en-US" b="1" dirty="0">
                <a:solidFill>
                  <a:srgbClr val="FF0000"/>
                </a:solidFill>
                <a:sym typeface="微软雅黑" panose="020B0503020204020204" pitchFamily="34" charset="-122"/>
              </a:rPr>
              <a:t>返回数组</a:t>
            </a:r>
            <a:r>
              <a:rPr lang="en-US" altLang="zh-CN" b="1" dirty="0" err="1">
                <a:solidFill>
                  <a:srgbClr val="FF0000"/>
                </a:solidFill>
                <a:sym typeface="微软雅黑" panose="020B0503020204020204" pitchFamily="34" charset="-122"/>
              </a:rPr>
              <a:t>arr</a:t>
            </a:r>
            <a:r>
              <a:rPr lang="zh-CN" altLang="en-US" b="1" dirty="0">
                <a:solidFill>
                  <a:srgbClr val="FF0000"/>
                </a:solidFill>
                <a:sym typeface="微软雅黑" panose="020B0503020204020204" pitchFamily="34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sym typeface="微软雅黑" panose="020B0503020204020204" pitchFamily="34" charset="-122"/>
              </a:rPr>
              <a:t>长度。</a:t>
            </a:r>
            <a:endParaRPr lang="en-US" altLang="zh-CN" b="1" dirty="0" smtClean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20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800" b="1" dirty="0" smtClean="0">
                <a:solidFill>
                  <a:srgbClr val="05203D"/>
                </a:solidFill>
                <a:sym typeface="微软雅黑" panose="020B0503020204020204" pitchFamily="34" charset="-122"/>
              </a:rPr>
              <a:t>数组最后一位的索引值为</a:t>
            </a:r>
            <a:r>
              <a:rPr lang="en-US" altLang="zh-CN" sz="1800" b="1" dirty="0" smtClean="0">
                <a:solidFill>
                  <a:srgbClr val="FF0000"/>
                </a:solidFill>
                <a:sym typeface="微软雅黑" panose="020B0503020204020204" pitchFamily="34" charset="-122"/>
              </a:rPr>
              <a:t>arr.length</a:t>
            </a:r>
            <a:r>
              <a:rPr lang="en-US" altLang="zh-CN" sz="1800" b="1" dirty="0" smtClean="0">
                <a:solidFill>
                  <a:srgbClr val="05203D"/>
                </a:solidFill>
                <a:sym typeface="微软雅黑" panose="020B0503020204020204" pitchFamily="34" charset="-122"/>
              </a:rPr>
              <a:t>-1.</a:t>
            </a:r>
            <a:endParaRPr lang="en-US" altLang="zh-CN" sz="1800" b="1" dirty="0" smtClean="0">
              <a:solidFill>
                <a:srgbClr val="05203D"/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20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例如：</a:t>
            </a:r>
            <a:endParaRPr lang="zh-CN" altLang="en-US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20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 err="1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var</a:t>
            </a: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 colors=["</a:t>
            </a:r>
            <a:r>
              <a:rPr lang="en-US" altLang="zh-CN" sz="1480" dirty="0" err="1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red","blue","green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"];       </a:t>
            </a:r>
            <a:endParaRPr lang="en-US" altLang="zh-CN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20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alert(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colors.length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);</a:t>
            </a:r>
            <a:endParaRPr lang="en-US" altLang="zh-CN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20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var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 cars=[];					</a:t>
            </a:r>
            <a:endParaRPr lang="en-US" altLang="zh-CN" sz="1480" dirty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20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alert(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cars.length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);</a:t>
            </a:r>
            <a:endParaRPr lang="en-US" altLang="zh-CN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遍历数组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遍历数组：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1484784"/>
            <a:ext cx="6624736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l">
              <a:lnSpc>
                <a:spcPct val="30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、常见于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循环中对数组的遍历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比如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:</a:t>
            </a:r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for(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=0;i&lt;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arr.length;i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++){</a:t>
            </a:r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</a:b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执行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部分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30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}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练习：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427058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已知</a:t>
            </a:r>
            <a:r>
              <a:rPr lang="zh-CN" altLang="zh-CN" sz="2000" dirty="0" smtClean="0">
                <a:solidFill>
                  <a:schemeClr val="tx1">
                    <a:lumMod val="50000"/>
                  </a:schemeClr>
                </a:solidFill>
              </a:rPr>
              <a:t>购买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件商品价格，求消费总金额</a:t>
            </a:r>
            <a:r>
              <a:rPr lang="zh-CN" altLang="zh-CN" sz="2000" dirty="0" smtClean="0">
                <a:solidFill>
                  <a:schemeClr val="tx1">
                    <a:lumMod val="50000"/>
                  </a:schemeClr>
                </a:solidFill>
              </a:rPr>
              <a:t>？</a:t>
            </a:r>
            <a:endParaRPr lang="zh-CN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输入购买的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件商品价格，求消费总金额</a:t>
            </a:r>
            <a:r>
              <a:rPr lang="zh-CN" altLang="zh-CN" sz="2000" dirty="0" smtClean="0">
                <a:solidFill>
                  <a:schemeClr val="tx1">
                    <a:lumMod val="50000"/>
                  </a:schemeClr>
                </a:solidFill>
              </a:rPr>
              <a:t>？</a:t>
            </a:r>
            <a:endParaRPr lang="zh-CN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输入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个学生的成绩，求平均</a:t>
            </a:r>
            <a:r>
              <a:rPr lang="zh-CN" altLang="zh-CN" sz="2000" dirty="0" smtClean="0">
                <a:solidFill>
                  <a:schemeClr val="tx1">
                    <a:lumMod val="50000"/>
                  </a:schemeClr>
                </a:solidFill>
              </a:rPr>
              <a:t>分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，统计成材率（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&gt;80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zh-CN" altLang="zh-CN" sz="2000" dirty="0" smtClean="0">
                <a:solidFill>
                  <a:schemeClr val="tx1">
                    <a:lumMod val="50000"/>
                  </a:schemeClr>
                </a:solidFill>
              </a:rPr>
              <a:t>？</a:t>
            </a:r>
            <a:endParaRPr lang="zh-CN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已知五位学生身高，请找出个子最高</a:t>
            </a:r>
            <a:r>
              <a:rPr lang="zh-CN" altLang="zh-CN" sz="2000" dirty="0" smtClean="0">
                <a:solidFill>
                  <a:schemeClr val="tx1">
                    <a:lumMod val="50000"/>
                  </a:schemeClr>
                </a:solidFill>
              </a:rPr>
              <a:t>的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身高和最低的</a:t>
            </a:r>
            <a:r>
              <a:rPr lang="zh-CN" altLang="zh-CN" sz="20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（找数组里的最小值和最大值）</a:t>
            </a:r>
            <a:endParaRPr lang="zh-CN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0" indent="-7429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背景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图切换</a:t>
            </a:r>
            <a:endParaRPr lang="zh-CN" altLang="en-US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855" y="614045"/>
            <a:ext cx="4445" cy="5191125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320775"/>
            <a:ext cx="2214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第一讲：数组概念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238350"/>
            <a:ext cx="2214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第二讲：创建数组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155925"/>
            <a:ext cx="2722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第三讲：访问数组元素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4073500"/>
            <a:ext cx="2468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第四讲：数组的属性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3641725" y="485264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5</a:t>
            </a:r>
            <a:endParaRPr lang="en-US" altLang="zh-CN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3" name="文本框 19"/>
          <p:cNvSpPr txBox="1"/>
          <p:nvPr/>
        </p:nvSpPr>
        <p:spPr>
          <a:xfrm>
            <a:off x="4399915" y="4989805"/>
            <a:ext cx="2214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第五讲：遍历数组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598170" y="353353"/>
            <a:ext cx="2468880" cy="82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0070C0"/>
                </a:solidFill>
                <a:latin typeface="+mj-ea"/>
                <a:ea typeface="+mj-ea"/>
              </a:rPr>
              <a:t>今天内容</a:t>
            </a:r>
            <a:endParaRPr lang="zh-CN" altLang="en-US" sz="4500" b="1" kern="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693795" y="574736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6</a:t>
            </a:r>
            <a:endParaRPr lang="en-US" altLang="zh-CN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8" name="文本框 16"/>
          <p:cNvSpPr txBox="1"/>
          <p:nvPr/>
        </p:nvSpPr>
        <p:spPr>
          <a:xfrm>
            <a:off x="4535170" y="5862930"/>
            <a:ext cx="1706880" cy="4178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第六讲：对象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数组小结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1975" y="1442720"/>
            <a:ext cx="309880" cy="1280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755" y="1330325"/>
            <a:ext cx="4895850" cy="1676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、数组可存放任意类型的数据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、数组大小不必事先指定，可以动态增长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、数组名可理解为指向数组首地址的引用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、数组元素是从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开始编号的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FFFFFF"/>
                </a:solidFill>
                <a:latin typeface="+mj-ea"/>
                <a:ea typeface="+mj-ea"/>
              </a:rPr>
              <a:t>a</a:t>
            </a:r>
            <a:r>
              <a:rPr lang="en-US" alt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rguments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对象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-8931" y="566197"/>
            <a:ext cx="165713" cy="689913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81" name="imag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86" y="6147833"/>
            <a:ext cx="490553" cy="4905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2" name="Shape 282"/>
          <p:cNvSpPr/>
          <p:nvPr/>
        </p:nvSpPr>
        <p:spPr>
          <a:xfrm>
            <a:off x="8867829" y="6563390"/>
            <a:ext cx="290472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8576126" y="6283593"/>
            <a:ext cx="290472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8287400" y="6563390"/>
            <a:ext cx="290472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8008199" y="6283593"/>
            <a:ext cx="290472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8577615" y="-6209"/>
            <a:ext cx="290472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8867829" y="273587"/>
            <a:ext cx="290472" cy="29047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459261" y="143672"/>
            <a:ext cx="6361511" cy="974054"/>
          </a:xfrm>
          <a:prstGeom prst="rect">
            <a:avLst/>
          </a:prstGeom>
          <a:ln w="12700">
            <a:miter lim="400000"/>
          </a:ln>
        </p:spPr>
        <p:txBody>
          <a:bodyPr lIns="25117" tIns="25117" rIns="25117" bIns="25117" anchor="ctr">
            <a:spAutoFit/>
          </a:bodyPr>
          <a:lstStyle>
            <a:lvl1pPr marL="342900" indent="-342900">
              <a:defRPr sz="6000">
                <a:solidFill>
                  <a:schemeClr val="accent5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rPr b="1" dirty="0" smtClean="0">
                <a:solidFill>
                  <a:schemeClr val="tx1"/>
                </a:solidFill>
              </a:rPr>
              <a:t>arguments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89215" y="1231357"/>
            <a:ext cx="8047436" cy="5158622"/>
          </a:xfrm>
          <a:prstGeom prst="rect">
            <a:avLst/>
          </a:prstGeom>
          <a:ln w="12700">
            <a:miter lim="400000"/>
          </a:ln>
        </p:spPr>
        <p:txBody>
          <a:bodyPr lIns="32145" tIns="32146" rIns="32145" bIns="32146">
            <a:spAutoFit/>
          </a:bodyPr>
          <a:lstStyle/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/>
              </a:rPr>
              <a:t>arguments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/>
              </a:rPr>
              <a:t>对象是比较特别的一个对象，实际上是当前函数的一个内置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/>
              </a:rPr>
              <a:t>属性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ill Sans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/>
              </a:rPr>
              <a:t>arguments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/>
              </a:rPr>
              <a:t>对象的长度是由实参个数而不是形参个数决定的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Gill Sans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S PGothic" panose="020B0600070205080204" charset="-128"/>
              </a:rPr>
              <a:t>只在函数内部起作用，并且永远指向当前函数的调用者传入的所有参数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MS PGothic" panose="020B0600070205080204" charset="-128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MS PGothic" panose="020B0600070205080204" charset="-128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function sum() {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return </a:t>
            </a:r>
            <a:r>
              <a:rPr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arguments.length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alert(sum(1,2,3,4,5,6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));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function sum() {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sum = 0;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for(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0;i &lt; </a:t>
            </a:r>
            <a:r>
              <a:rPr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arguments.length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</a:t>
            </a:r>
            <a:r>
              <a:rPr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++) { //</a:t>
            </a:r>
            <a:r>
              <a:rPr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S PGothic" panose="020B0600070205080204" charset="-128"/>
              </a:rPr>
              <a:t>如果有，就累加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MS PGothic" panose="020B0600070205080204" charset="-128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sum = sum + arguments[</a:t>
            </a:r>
            <a:r>
              <a:rPr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];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 sum; //</a:t>
            </a:r>
            <a:r>
              <a:rPr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S PGothic" panose="020B0600070205080204" charset="-128"/>
              </a:rPr>
              <a:t>返回累加结果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MS PGothic" panose="020B0600070205080204" charset="-128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alert(sum(5,9,12));</a:t>
            </a:r>
            <a:endParaRPr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 advAuto="0"/>
      <p:bldP spid="281" grpId="0" animBg="1" advAuto="0"/>
      <p:bldP spid="282" grpId="0" animBg="1" advAuto="0"/>
      <p:bldP spid="283" grpId="0" animBg="1" advAuto="0"/>
      <p:bldP spid="284" grpId="0" animBg="1" advAuto="0"/>
      <p:bldP spid="285" grpId="0" animBg="1" advAuto="0"/>
      <p:bldP spid="286" grpId="0" animBg="1" advAuto="0"/>
      <p:bldP spid="28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3435" y="431800"/>
            <a:ext cx="6887845" cy="804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对象</a:t>
            </a:r>
            <a:endParaRPr lang="zh-CN" altLang="en-US" sz="3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725" y="1428115"/>
            <a:ext cx="8855075" cy="599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为什么要引入对象？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（思考方式的转变）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什么是对象？</a:t>
            </a:r>
            <a:endParaRPr lang="zh-CN" altLang="en-US" sz="2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对象是键值对的集合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键只能是字符串类型，值可以使任意类型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对象是属性和方法的集合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对象是什么数据类型？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（复合类型和引用类型）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如何运用字面量方法创建对象？</a:t>
            </a:r>
            <a:endParaRPr lang="zh-CN" altLang="en-US" sz="2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var zhangsan = { name : “zhangsan” , age : 18, speak : function(){alert(“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我会说话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”)}}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如何使用对象的属性？如何使用对象的方法？</a:t>
            </a:r>
            <a:endParaRPr lang="zh-CN" altLang="en-US" sz="2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zhangsan.name  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zhangsan[name]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zhangsan.speak()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谢　谢</a:t>
            </a:r>
            <a:endParaRPr lang="zh-CN" altLang="en-US" sz="45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本单元重点与难点</a:t>
            </a:r>
            <a:endParaRPr lang="zh-CN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5435600" y="2420516"/>
            <a:ext cx="29527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现在让我们一起开始新的学习里程吧！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88" y="17728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565275" y="19553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447925" y="1955379"/>
            <a:ext cx="2495550" cy="879475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1764" y="2132112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652" y="2115884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</a:rPr>
              <a:t>创建数组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588" y="25094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565275" y="26919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47925" y="26919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3652" y="2852551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访问数组元素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588" y="32460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565275" y="34285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2447925" y="34285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43652" y="3589218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数组的属性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588" y="39826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565275" y="41651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447925" y="41651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43652" y="4325885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数组的常用方法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51764" y="2852551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1764" y="3589218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51764" y="4325885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数组的概念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王大爷有</a:t>
            </a:r>
            <a:r>
              <a:rPr lang="en-US" altLang="zh-CN"/>
              <a:t>6</a:t>
            </a:r>
            <a:r>
              <a:t>只乌龟，他们的体重分别是</a:t>
            </a:r>
            <a:r>
              <a:rPr lang="en-US" altLang="zh-CN"/>
              <a:t>3kg , 6kg , 8kg , 12kg ,100kg , 200kg . </a:t>
            </a:r>
            <a:r>
              <a:t>请问这</a:t>
            </a:r>
            <a:r>
              <a:rPr lang="en-US" altLang="zh-CN"/>
              <a:t>6</a:t>
            </a:r>
            <a:r>
              <a:t>只乌龟的总体重是多少？平均体重是多少？（用现有的知识解决这个问题？数组怎样解决？）</a:t>
            </a: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marL="288290" indent="-288290" algn="l" defTabSz="490220">
              <a:defRPr sz="420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 err="1" smtClean="0">
                <a:solidFill>
                  <a:schemeClr val="tx1">
                    <a:lumMod val="50000"/>
                  </a:schemeClr>
                </a:solidFill>
              </a:rPr>
              <a:t>什么是数组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?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83568" y="1268760"/>
            <a:ext cx="8460432" cy="4198072"/>
          </a:xfrm>
          <a:prstGeom prst="rect">
            <a:avLst/>
          </a:prstGeom>
          <a:ln w="12700">
            <a:miter lim="400000"/>
          </a:ln>
        </p:spPr>
        <p:txBody>
          <a:bodyPr wrap="square"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想一想：如果你有一组数据（例如：车名字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），</a:t>
            </a: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存在单独变量如下所示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sz="148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 car1="Saab";</a:t>
            </a:r>
            <a:endParaRPr sz="148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 car2="Volvo";</a:t>
            </a:r>
            <a:endParaRPr sz="148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 car3=“BMW”;</a:t>
            </a:r>
            <a:endParaRPr sz="148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sz="148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 car100 = “</a:t>
            </a: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xiali</a:t>
            </a:r>
            <a:r>
              <a:rPr sz="1480" dirty="0" smtClean="0">
                <a:solidFill>
                  <a:schemeClr val="tx1">
                    <a:lumMod val="50000"/>
                  </a:schemeClr>
                </a:solidFill>
              </a:rPr>
              <a:t>”;</a:t>
            </a:r>
            <a:endParaRPr lang="en-US" sz="148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en-US" sz="148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数组</a:t>
            </a: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</a:rPr>
              <a:t>（对象）可以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使用一个变量名，存储多个数据。并且可以用变量名访问任何一个值。</a:t>
            </a:r>
            <a:endParaRPr lang="en-US" altLang="zh-CN" sz="148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600" dirty="0">
                <a:sym typeface="微软雅黑" panose="020B0503020204020204" pitchFamily="34" charset="-122"/>
              </a:rPr>
              <a:t>数组是值的有序集合。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en-US" altLang="zh-CN" sz="148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数组的作用：</a:t>
            </a:r>
            <a:r>
              <a:rPr lang="zh-CN" altLang="en-US" sz="2800" b="1" dirty="0" smtClean="0">
                <a:sym typeface="微软雅黑" panose="020B0503020204020204" pitchFamily="34" charset="-122"/>
              </a:rPr>
              <a:t>使用</a:t>
            </a:r>
            <a:r>
              <a:rPr lang="zh-CN" altLang="en-US" sz="2800" b="1" dirty="0">
                <a:sym typeface="微软雅黑" panose="020B0503020204020204" pitchFamily="34" charset="-122"/>
              </a:rPr>
              <a:t>单独的变量名来存储一系列的值。</a:t>
            </a:r>
            <a:endParaRPr lang="zh-CN" altLang="en-US" sz="148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 altLang="en-US" sz="148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创建数组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 algn="l">
              <a:defRPr sz="500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 err="1" smtClean="0">
                <a:solidFill>
                  <a:schemeClr val="tx1">
                    <a:lumMod val="50000"/>
                  </a:schemeClr>
                </a:solidFill>
              </a:rPr>
              <a:t>创建数组</a:t>
            </a:r>
            <a:endParaRPr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368255" y="1639548"/>
            <a:ext cx="6876153" cy="3782574"/>
          </a:xfrm>
          <a:prstGeom prst="rect">
            <a:avLst/>
          </a:prstGeom>
          <a:ln w="12700">
            <a:miter lim="400000"/>
          </a:ln>
        </p:spPr>
        <p:txBody>
          <a:bodyPr wrap="square" lIns="24109" rIns="24109">
            <a:spAutoFit/>
          </a:bodyPr>
          <a:lstStyle/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创建一个数组，</a:t>
            </a:r>
            <a:r>
              <a:rPr sz="1480" dirty="0" err="1" smtClean="0">
                <a:solidFill>
                  <a:schemeClr val="tx1">
                    <a:lumMod val="50000"/>
                  </a:schemeClr>
                </a:solidFill>
              </a:rPr>
              <a:t>有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两</a:t>
            </a:r>
            <a:r>
              <a:rPr sz="1480" dirty="0" err="1" smtClean="0">
                <a:solidFill>
                  <a:schemeClr val="tx1">
                    <a:lumMod val="50000"/>
                  </a:schemeClr>
                </a:solidFill>
              </a:rPr>
              <a:t>种方法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sz="148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下面的代码定义了一个名为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myCars的数组对象</a:t>
            </a:r>
            <a:r>
              <a:rPr sz="148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sz="148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en-US" sz="148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b="1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sz="1480" b="1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sz="1480" b="1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1480" b="1" dirty="0">
                <a:solidFill>
                  <a:schemeClr val="tx1">
                    <a:lumMod val="50000"/>
                  </a:schemeClr>
                </a:solidFill>
              </a:rPr>
              <a:t>Array</a:t>
            </a:r>
            <a:r>
              <a:rPr lang="zh-CN" altLang="en-US" sz="1480" b="1" dirty="0">
                <a:solidFill>
                  <a:schemeClr val="tx1">
                    <a:lumMod val="50000"/>
                  </a:schemeClr>
                </a:solidFill>
              </a:rPr>
              <a:t>构造</a:t>
            </a:r>
            <a:r>
              <a:rPr lang="zh-CN" altLang="en-US" sz="1480" b="1" dirty="0" smtClean="0">
                <a:solidFill>
                  <a:schemeClr val="tx1">
                    <a:lumMod val="50000"/>
                  </a:schemeClr>
                </a:solidFill>
              </a:rPr>
              <a:t>函数创建</a:t>
            </a:r>
            <a:r>
              <a:rPr sz="1480" b="1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sz="1480" b="1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</a:rPr>
              <a:t>A)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sz="1480" dirty="0" err="1" smtClean="0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sz="148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myCars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=new Array(); </a:t>
            </a:r>
            <a:r>
              <a:rPr lang="en-US" sz="1480" dirty="0" smtClean="0">
                <a:solidFill>
                  <a:schemeClr val="tx1">
                    <a:lumMod val="50000"/>
                  </a:schemeClr>
                </a:solidFill>
              </a:rPr>
              <a:t>    //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定义一个数组，数组名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</a:rPr>
              <a:t>myCars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（长度未知）</a:t>
            </a:r>
            <a:endParaRPr lang="en-US" altLang="zh-CN" sz="1480" dirty="0" err="1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myCars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[0]="Saab";       </a:t>
            </a:r>
            <a:endParaRPr sz="148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myCars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[1]="Volvo";</a:t>
            </a:r>
            <a:endParaRPr sz="1480" dirty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480" dirty="0" err="1">
                <a:solidFill>
                  <a:schemeClr val="tx1">
                    <a:lumMod val="50000"/>
                  </a:schemeClr>
                </a:solidFill>
              </a:rPr>
              <a:t>myCars</a:t>
            </a:r>
            <a:r>
              <a:rPr sz="1480" dirty="0">
                <a:solidFill>
                  <a:schemeClr val="tx1">
                    <a:lumMod val="50000"/>
                  </a:schemeClr>
                </a:solidFill>
              </a:rPr>
              <a:t>[2]="BMW</a:t>
            </a:r>
            <a:r>
              <a:rPr sz="1480" dirty="0" smtClean="0">
                <a:solidFill>
                  <a:schemeClr val="tx1">
                    <a:lumMod val="50000"/>
                  </a:schemeClr>
                </a:solidFill>
              </a:rPr>
              <a:t>";</a:t>
            </a:r>
            <a:endParaRPr lang="en-US" sz="148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用数组下标访问数组元素，下标是从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开始的。</a:t>
            </a:r>
            <a:endParaRPr sz="148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 algn="l">
              <a:defRPr sz="500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>
                <a:solidFill>
                  <a:schemeClr val="tx1">
                    <a:lumMod val="50000"/>
                  </a:schemeClr>
                </a:solidFill>
              </a:rPr>
              <a:t>创建数组</a:t>
            </a: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09407" y="1490345"/>
            <a:ext cx="7992887" cy="4388894"/>
          </a:xfrm>
          <a:prstGeom prst="rect">
            <a:avLst/>
          </a:prstGeom>
          <a:ln w="12700">
            <a:miter lim="400000"/>
          </a:ln>
        </p:spPr>
        <p:txBody>
          <a:bodyPr wrap="square" lIns="24109" rIns="24109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</a:rPr>
              <a:t>B)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：如果知道</a:t>
            </a: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</a:rPr>
              <a:t>数组要保存的项目数量，也可以</a:t>
            </a:r>
            <a:r>
              <a:rPr lang="zh-CN" altLang="en-US" sz="1480" dirty="0">
                <a:solidFill>
                  <a:srgbClr val="FF0000"/>
                </a:solidFill>
              </a:rPr>
              <a:t>给构造函数传递参数</a:t>
            </a: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CN" altLang="en-US" sz="1480" dirty="0">
                <a:solidFill>
                  <a:srgbClr val="FF0000"/>
                </a:solidFill>
              </a:rPr>
              <a:t>而该参数会自动变成</a:t>
            </a:r>
            <a:r>
              <a:rPr lang="en-US" altLang="zh-CN" sz="1480" dirty="0">
                <a:solidFill>
                  <a:srgbClr val="FF0000"/>
                </a:solidFill>
              </a:rPr>
              <a:t>length</a:t>
            </a:r>
            <a:r>
              <a:rPr lang="zh-CN" altLang="en-US" sz="1480" dirty="0">
                <a:solidFill>
                  <a:srgbClr val="FF0000"/>
                </a:solidFill>
              </a:rPr>
              <a:t>属性的值</a:t>
            </a:r>
            <a:endParaRPr lang="zh-CN" altLang="en-US" sz="1480" dirty="0" smtClean="0">
              <a:solidFill>
                <a:srgbClr val="FF0000"/>
              </a:solidFill>
            </a:endParaRPr>
          </a:p>
          <a:p>
            <a:pPr marL="266700" indent="-266700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var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arr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=new Array(10);//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这里就创建了一个初始化大小为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10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的数组</a:t>
            </a:r>
            <a:endParaRPr lang="zh-CN" altLang="en-US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	// </a:t>
            </a: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给数组添加数据</a:t>
            </a:r>
            <a:endParaRPr lang="zh-CN" altLang="en-US" sz="1480" dirty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	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arr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[0</a:t>
            </a: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] = "</a:t>
            </a:r>
            <a:r>
              <a:rPr lang="en-US" altLang="zh-CN" sz="1480" dirty="0" err="1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baoma</a:t>
            </a: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";</a:t>
            </a:r>
            <a:endParaRPr lang="en-US" altLang="zh-CN" sz="1480" dirty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	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arr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[1</a:t>
            </a: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] = "</a:t>
            </a:r>
            <a:r>
              <a:rPr lang="en-US" altLang="zh-CN" sz="1480" dirty="0" err="1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benchi</a:t>
            </a: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";</a:t>
            </a:r>
            <a:endParaRPr lang="en-US" altLang="zh-CN" sz="1480" dirty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	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arr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[2</a:t>
            </a: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] = "</a:t>
            </a:r>
            <a:r>
              <a:rPr lang="en-US" altLang="zh-CN" sz="1480" dirty="0" err="1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xiali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";</a:t>
            </a:r>
            <a:endParaRPr lang="en-US" altLang="zh-CN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en-US" altLang="zh-CN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266700" indent="-266700" algn="l">
              <a:lnSpc>
                <a:spcPct val="15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1480" dirty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arr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[20] = “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bmw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sym typeface="微软雅黑" panose="020B0503020204020204" pitchFamily="34" charset="-122"/>
              </a:rPr>
              <a:t>”;</a:t>
            </a:r>
            <a:endParaRPr lang="en-US" altLang="zh-CN" sz="1480" dirty="0" smtClean="0">
              <a:solidFill>
                <a:schemeClr val="tx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当使用数组大小操作初始化大小时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数组会自动被撑大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不会像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语言那样发生错误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动态增长是</a:t>
            </a:r>
            <a:r>
              <a:rPr lang="en-US" altLang="zh-CN" sz="148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zh-CN" altLang="en-US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数组的一个性质</a:t>
            </a:r>
            <a:r>
              <a:rPr lang="en-US" altLang="zh-CN" sz="148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sz="148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160180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2648</Words>
  <Application>WPS 演示</Application>
  <PresentationFormat>全屏显示(4:3)</PresentationFormat>
  <Paragraphs>250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幼圆</vt:lpstr>
      <vt:lpstr>Times New Roman</vt:lpstr>
      <vt:lpstr>Arial Black</vt:lpstr>
      <vt:lpstr>华文隶书</vt:lpstr>
      <vt:lpstr>Microsoft New Tai Lue</vt:lpstr>
      <vt:lpstr>Calibri</vt:lpstr>
      <vt:lpstr>华文中宋</vt:lpstr>
      <vt:lpstr>华文楷体</vt:lpstr>
      <vt:lpstr>Gill Sans</vt:lpstr>
      <vt:lpstr>MS PGothic</vt:lpstr>
      <vt:lpstr>Segoe Print</vt:lpstr>
      <vt:lpstr>A000120140530A99PPBG</vt:lpstr>
      <vt:lpstr>PowerPoint 演示文稿</vt:lpstr>
      <vt:lpstr>PowerPoint 演示文稿</vt:lpstr>
      <vt:lpstr>本单元重点与难点</vt:lpstr>
      <vt:lpstr>PowerPoint 演示文稿</vt:lpstr>
      <vt:lpstr>一个问题？</vt:lpstr>
      <vt:lpstr>什么是数组?</vt:lpstr>
      <vt:lpstr>PowerPoint 演示文稿</vt:lpstr>
      <vt:lpstr>创建数组</vt:lpstr>
      <vt:lpstr>创建数组</vt:lpstr>
      <vt:lpstr>创建数组</vt:lpstr>
      <vt:lpstr>注意：</vt:lpstr>
      <vt:lpstr>PowerPoint 演示文稿</vt:lpstr>
      <vt:lpstr>访问数组元素</vt:lpstr>
      <vt:lpstr>PowerPoint 演示文稿</vt:lpstr>
      <vt:lpstr>PowerPoint 演示文稿</vt:lpstr>
      <vt:lpstr>数组的属性</vt:lpstr>
      <vt:lpstr>PowerPoint 演示文稿</vt:lpstr>
      <vt:lpstr>遍历数组：</vt:lpstr>
      <vt:lpstr>练习：</vt:lpstr>
      <vt:lpstr>数组小结</vt:lpstr>
      <vt:lpstr>PowerPoint 演示文稿</vt:lpstr>
      <vt:lpstr>PowerPoint 演示文稿</vt:lpstr>
      <vt:lpstr>PowerPoint 演示文稿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106</cp:revision>
  <dcterms:created xsi:type="dcterms:W3CDTF">2016-10-24T09:15:00Z</dcterms:created>
  <dcterms:modified xsi:type="dcterms:W3CDTF">2017-05-25T01:25:59Z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2052-10.1.0.6479</vt:lpwstr>
  </property>
</Properties>
</file>