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313" r:id="rId3"/>
    <p:sldId id="361" r:id="rId4"/>
    <p:sldId id="362" r:id="rId6"/>
    <p:sldId id="335" r:id="rId7"/>
    <p:sldId id="336" r:id="rId8"/>
    <p:sldId id="337" r:id="rId9"/>
    <p:sldId id="338" r:id="rId10"/>
    <p:sldId id="340" r:id="rId11"/>
    <p:sldId id="341" r:id="rId12"/>
    <p:sldId id="363" r:id="rId13"/>
    <p:sldId id="342" r:id="rId14"/>
    <p:sldId id="343" r:id="rId15"/>
    <p:sldId id="344" r:id="rId16"/>
    <p:sldId id="345" r:id="rId17"/>
    <p:sldId id="346" r:id="rId18"/>
    <p:sldId id="376" r:id="rId19"/>
    <p:sldId id="378" r:id="rId20"/>
    <p:sldId id="31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03D"/>
    <a:srgbClr val="004760"/>
    <a:srgbClr val="001C54"/>
    <a:srgbClr val="75C4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102"/>
      </p:cViewPr>
      <p:guideLst>
        <p:guide orient="horz" pos="21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36" y="-84"/>
      </p:cViewPr>
      <p:guideLst>
        <p:guide orient="horz" pos="280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8571-D336-4025-90E3-3C5ACA573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200-81E7-464E-99CA-916E4BCA90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FB29-4EDB-44E9-9C85-7C4BBB027D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代码展示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1691680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5"/>
            <a:ext cx="9144000" cy="1633545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05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16" name="椭圆 15"/>
          <p:cNvSpPr/>
          <p:nvPr userDrawn="1"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 descr="E:\0-ly\20160301积云课件35G\03-广告设计\积云标志透明\标志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15"/>
          <p:cNvCxnSpPr>
            <a:cxnSpLocks noChangeShapeType="1"/>
          </p:cNvCxnSpPr>
          <p:nvPr userDrawn="1"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20"/>
          <p:cNvSpPr txBox="1"/>
          <p:nvPr userDrawn="1"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6" name="任意多边形 15"/>
          <p:cNvSpPr/>
          <p:nvPr userDrawn="1"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课堂练习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代码实现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课后作业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19671" y="3400424"/>
            <a:ext cx="5904657" cy="6766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161967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5" cy="43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026" name="Picture 2" descr="E:\0-ly\20160301积云课件35G\03-广告设计\积云标志透明\标志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23204"/>
            <a:ext cx="1368152" cy="4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070C0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5400" dirty="0"/>
              <a:t>第十六</a:t>
            </a:r>
            <a:r>
              <a:rPr lang="zh-CN" altLang="zh-CN" sz="5400" dirty="0" smtClean="0"/>
              <a:t>单元</a:t>
            </a:r>
            <a:endParaRPr lang="en-US" altLang="zh-CN" sz="5400" dirty="0" smtClean="0"/>
          </a:p>
          <a:p>
            <a:pPr algn="ctr"/>
            <a:r>
              <a:rPr lang="zh-CN" altLang="zh-CN" sz="5400" b="1" dirty="0" smtClean="0"/>
              <a:t> </a:t>
            </a:r>
            <a:r>
              <a:rPr lang="zh-CN" altLang="zh-CN" sz="5400" dirty="0"/>
              <a:t>数组（二</a:t>
            </a:r>
            <a:r>
              <a:rPr lang="zh-CN" altLang="zh-CN" sz="5400" dirty="0" smtClean="0"/>
              <a:t>）</a:t>
            </a:r>
            <a:endParaRPr lang="zh-CN" altLang="zh-CN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1031135"/>
            <a:ext cx="28803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600" dirty="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主讲讲师：</a:t>
            </a:r>
            <a:endParaRPr lang="zh-CN" altLang="en-US" sz="2400" b="1" spc="600" dirty="0">
              <a:ln w="6350">
                <a:noFill/>
              </a:ln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:\0-ly\20160301积云课件35G\03-广告设计\积云标志透明\标志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655176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讲师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Emaill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123456@qq.com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数组的常用方法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72458" y="2604678"/>
            <a:ext cx="5999085" cy="332105"/>
          </a:xfrm>
          <a:prstGeom prst="rect">
            <a:avLst/>
          </a:prstGeom>
          <a:ln w="12700">
            <a:miter lim="400000"/>
          </a:ln>
        </p:spPr>
        <p:txBody>
          <a:bodyPr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</p:txBody>
      </p:sp>
      <p:sp>
        <p:nvSpPr>
          <p:cNvPr id="13" name="矩形 12"/>
          <p:cNvSpPr/>
          <p:nvPr/>
        </p:nvSpPr>
        <p:spPr>
          <a:xfrm>
            <a:off x="722167" y="1268760"/>
            <a:ext cx="8388424" cy="370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slice()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从某个已有的数组返回选定的元素</a:t>
            </a:r>
            <a:endParaRPr lang="zh-CN" altLang="en-US" sz="24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endParaRPr lang="zh-CN" altLang="en-US" sz="24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个参数表示从该参数指定位置开始到当前数组末尾的所有项。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个参数表示起始和结束位置之间的项，但不包括结束位置的项。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  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=[“am”,“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bm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”,“cm”,“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dm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”,“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em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”,“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fm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”];</a:t>
            </a:r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alert(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m.slice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(2));//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返回索引位置从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开始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到当前数组末尾的所有项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即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cm,dm,em,fm</a:t>
            </a:r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alert(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m.slice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(2,5));//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返回索引位置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2-5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之间的项，但不包括结束位置的项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即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cm,dm,em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数组的常用方法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72458" y="2604678"/>
            <a:ext cx="5999085" cy="332105"/>
          </a:xfrm>
          <a:prstGeom prst="rect">
            <a:avLst/>
          </a:prstGeom>
          <a:ln w="12700">
            <a:miter lim="400000"/>
          </a:ln>
        </p:spPr>
        <p:txBody>
          <a:bodyPr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</p:txBody>
      </p:sp>
      <p:sp>
        <p:nvSpPr>
          <p:cNvPr id="13" name="矩形 12"/>
          <p:cNvSpPr/>
          <p:nvPr/>
        </p:nvSpPr>
        <p:spPr>
          <a:xfrm>
            <a:off x="827584" y="1484784"/>
            <a:ext cx="6490575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hangingPunct="1">
              <a:lnSpc>
                <a:spcPct val="90000"/>
              </a:lnSpc>
            </a:pPr>
            <a:r>
              <a:rPr lang="en-US" altLang="zh-CN" sz="2000" dirty="0" smtClean="0"/>
              <a:t>7</a:t>
            </a:r>
            <a:r>
              <a:rPr lang="zh-CN" altLang="en-US" sz="2000" dirty="0" smtClean="0"/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splice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在数组的任意位置进行添加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删除或者替换元素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直接修改数组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对象。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18913"/>
            <a:ext cx="7743277" cy="3272676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数组的常用方法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72458" y="2604678"/>
            <a:ext cx="5999085" cy="332105"/>
          </a:xfrm>
          <a:prstGeom prst="rect">
            <a:avLst/>
          </a:prstGeom>
          <a:ln w="12700">
            <a:miter lim="400000"/>
          </a:ln>
        </p:spPr>
        <p:txBody>
          <a:bodyPr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</p:txBody>
      </p:sp>
      <p:sp>
        <p:nvSpPr>
          <p:cNvPr id="12" name="Shape 196"/>
          <p:cNvSpPr txBox="1"/>
          <p:nvPr/>
        </p:nvSpPr>
        <p:spPr>
          <a:xfrm>
            <a:off x="1569649" y="1527552"/>
            <a:ext cx="3745856" cy="388037"/>
          </a:xfrm>
          <a:prstGeom prst="rect">
            <a:avLst/>
          </a:prstGeom>
          <a:ln w="12700">
            <a:miter lim="400000"/>
          </a:ln>
        </p:spPr>
        <p:txBody>
          <a:bodyPr lIns="26788" tIns="26788" rIns="26788" bIns="26788" anchor="ctr">
            <a:normAutofit fontScale="90000" lnSpcReduction="10000"/>
          </a:bodyPr>
          <a:lstStyle>
            <a:lvl1pPr marL="342900" marR="0" indent="-3429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ln>
                  <a:noFill/>
                </a:ln>
                <a:solidFill>
                  <a:schemeClr val="accent5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endParaRPr lang="zh-CN" altLang="en-US" sz="2635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536" y="980728"/>
            <a:ext cx="8136904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splice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在数组的任意位置进行添加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删除或者替换元素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直接修改数组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对象。</a:t>
            </a:r>
            <a:b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细节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splice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有三个参数或三个以上参数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前两个是必须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后面参数是可选的</a:t>
            </a:r>
            <a:b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进行添加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:splice(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起始项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0,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添加项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进行删除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:splice(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起始项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要删除的项个数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（如果第二个参数省略，表示删除起始位置后面的所有项）</a:t>
            </a:r>
            <a:b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进行替换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:splice(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起始项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替换个数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替换项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这个其实是添加删除的共同结果</a:t>
            </a:r>
            <a:endParaRPr lang="zh-CN" alt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 algn="l" fontAlgn="auto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fontAlgn="auto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  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	 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=[“am”,“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</a:rPr>
              <a:t>bm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”]</a:t>
            </a:r>
            <a:b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    	</a:t>
            </a:r>
            <a:r>
              <a:rPr lang="en-US" altLang="zh-CN" sz="1600" dirty="0" err="1" smtClean="0">
                <a:solidFill>
                  <a:schemeClr val="tx1">
                    <a:lumMod val="50000"/>
                  </a:schemeClr>
                </a:solidFill>
              </a:rPr>
              <a:t>m.splice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(1,0,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“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</a:rPr>
              <a:t>fm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”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,“sm”);//</a:t>
            </a:r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在索引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开始添加</a:t>
            </a: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</a:rPr>
              <a:t>fm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</a:rPr>
              <a:t>和</a:t>
            </a: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</a:rPr>
              <a:t>sm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</a:rPr>
              <a:t>返回</a:t>
            </a:r>
            <a:r>
              <a:rPr lang="en-US" altLang="zh-CN" sz="1200" dirty="0" err="1" smtClean="0">
                <a:solidFill>
                  <a:schemeClr val="tx1">
                    <a:lumMod val="50000"/>
                  </a:schemeClr>
                </a:solidFill>
              </a:rPr>
              <a:t>am,fm,sm,bm</a:t>
            </a:r>
            <a:b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    	alert(m);</a:t>
            </a:r>
            <a:b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   	 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</a:rPr>
              <a:t>m.splice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(2,1);//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</a:rPr>
              <a:t>删除</a:t>
            </a:r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索引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50000"/>
                  </a:schemeClr>
                </a:solidFill>
              </a:rPr>
              <a:t>开始一项（即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</a:rPr>
              <a:t>第三项</a:t>
            </a: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</a:rPr>
              <a:t>sm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</a:rPr>
              <a:t>返回</a:t>
            </a: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</a:rPr>
              <a:t>am,fm,bm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</a:rPr>
              <a:t>)</a:t>
            </a:r>
            <a:b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    	alert(m);</a:t>
            </a:r>
            <a:b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    	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</a:rPr>
              <a:t>m.splice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(2,1,"mm");//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</a:rPr>
              <a:t>替换第二项后面一项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</a:rPr>
              <a:t>即第三项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</a:rPr>
              <a:t>返回</a:t>
            </a: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</a:rPr>
              <a:t>am,fm,mm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</a:rPr>
              <a:t>)</a:t>
            </a:r>
            <a:b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    	alert(m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数组的常用方法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72458" y="2604678"/>
            <a:ext cx="5999085" cy="332105"/>
          </a:xfrm>
          <a:prstGeom prst="rect">
            <a:avLst/>
          </a:prstGeom>
          <a:ln w="12700">
            <a:miter lim="400000"/>
          </a:ln>
        </p:spPr>
        <p:txBody>
          <a:bodyPr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</p:txBody>
      </p:sp>
      <p:sp>
        <p:nvSpPr>
          <p:cNvPr id="13" name="矩形 12"/>
          <p:cNvSpPr/>
          <p:nvPr/>
        </p:nvSpPr>
        <p:spPr>
          <a:xfrm>
            <a:off x="899592" y="1475965"/>
            <a:ext cx="8136904" cy="4798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 、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数组末尾添加一</a:t>
            </a:r>
            <a:r>
              <a:rPr lang="zh-CN" altLang="zh-CN" sz="2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或更多项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返回新的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长度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删除数组最后一项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并返回删除的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b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=["am","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bm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","cm","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dm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","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em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","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fm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"];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 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alert(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m.push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("gm")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);//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</a:rPr>
              <a:t>在数组末尾添加元素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gm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 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//alert(m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);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 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alert(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m.pop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());//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</a:rPr>
              <a:t>删除数组最后一个元素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gm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  alert(m);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数组的常用方法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72458" y="2604678"/>
            <a:ext cx="5999085" cy="332105"/>
          </a:xfrm>
          <a:prstGeom prst="rect">
            <a:avLst/>
          </a:prstGeom>
          <a:ln w="12700">
            <a:miter lim="400000"/>
          </a:ln>
        </p:spPr>
        <p:txBody>
          <a:bodyPr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</p:txBody>
      </p:sp>
      <p:sp>
        <p:nvSpPr>
          <p:cNvPr id="13" name="矩形 12"/>
          <p:cNvSpPr/>
          <p:nvPr/>
        </p:nvSpPr>
        <p:spPr>
          <a:xfrm>
            <a:off x="1049654" y="1417320"/>
            <a:ext cx="7297871" cy="4437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9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unshift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 )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dirty="0"/>
              <a:t>向数组的开头添加一个或更多元素，并返回新的</a:t>
            </a:r>
            <a:r>
              <a:rPr lang="zh-CN" altLang="en-US" sz="2400" dirty="0" smtClean="0"/>
              <a:t>长度</a:t>
            </a:r>
            <a:endParaRPr lang="en-US" altLang="zh-CN" sz="2400" dirty="0" smtClean="0"/>
          </a:p>
          <a:p>
            <a:pPr marL="342900" indent="-342900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shift( )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dirty="0"/>
              <a:t>删除并返回数组的第一个元素</a:t>
            </a:r>
            <a:b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m=["am","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bm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","cm","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dm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","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em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","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fm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"];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	 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m.unshift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("gm");//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</a:rPr>
              <a:t>在数组第一个元素位置添加元素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gm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  	alert(m);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  	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m.shift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();//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</a:rPr>
              <a:t>删除数组第一个元素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gm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b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  	alert(m);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数组的常用方法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72458" y="2604678"/>
            <a:ext cx="5999085" cy="332105"/>
          </a:xfrm>
          <a:prstGeom prst="rect">
            <a:avLst/>
          </a:prstGeom>
          <a:ln w="12700">
            <a:miter lim="400000"/>
          </a:ln>
        </p:spPr>
        <p:txBody>
          <a:bodyPr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</p:txBody>
      </p:sp>
      <p:sp>
        <p:nvSpPr>
          <p:cNvPr id="13" name="矩形 12"/>
          <p:cNvSpPr/>
          <p:nvPr/>
        </p:nvSpPr>
        <p:spPr>
          <a:xfrm>
            <a:off x="611560" y="1593983"/>
            <a:ext cx="7416824" cy="221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indexOf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：返回要查找的项在数组中的位置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没有找到返回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-1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 algn="l" hangingPunct="1">
              <a:lnSpc>
                <a:spcPct val="90000"/>
              </a:lnSpc>
            </a:pP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=[“am”,“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bm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”,“cm”,“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dm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”,“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em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”,“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fm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”];</a:t>
            </a:r>
            <a:br>
              <a:rPr lang="en-US" altLang="zh-CN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   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alert(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m.indexOf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“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bm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”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));    //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返回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例子：</a:t>
            </a:r>
            <a:r>
              <a:rPr lang="zh-CN" altLang="en-US" sz="2400" dirty="0" smtClean="0">
                <a:solidFill>
                  <a:srgbClr val="FF0000"/>
                </a:solidFill>
              </a:rPr>
              <a:t>模糊查找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二维数组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6155" y="1209040"/>
            <a:ext cx="3561080" cy="3690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多维数组？（数组元素可以还是一个数组）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例：var arr = ["1","2","3",["a","b","c"]]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问？如何访问到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”b” ,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如何遍历二维数组？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作业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随便写一个二维数组，输出其中的所有元素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请用二维数组输出如下图形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0 0 0 0 0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1 2 5 6 7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0 9 8 9 0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9 0 0 0 0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数组排序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78510" y="1320165"/>
            <a:ext cx="7617460" cy="445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冒泡排序法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将数组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arr = [ 4 , 0 , -55 , 900 , 12 ] 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从小到大排列？从大到小排列？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2055495"/>
            <a:ext cx="4217035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85" y="2116455"/>
            <a:ext cx="3416300" cy="2194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2304014" y="2952166"/>
            <a:ext cx="4525411" cy="1318039"/>
          </a:xfrm>
        </p:spPr>
        <p:txBody>
          <a:bodyPr wrap="square" lIns="26784" tIns="26784" rIns="26784" bIns="26784" anchor="b">
            <a:normAutofit/>
          </a:bodyPr>
          <a:lstStyle/>
          <a:p>
            <a:pPr lvl="0" algn="ctr"/>
            <a:r>
              <a:rPr lang="zh-CN" altLang="en-US" sz="45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谢　谢</a:t>
            </a:r>
            <a:endParaRPr lang="zh-CN" altLang="en-US" sz="45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前情回顾</a:t>
            </a:r>
            <a:endParaRPr lang="zh-CN" altLang="en-US"/>
          </a:p>
        </p:txBody>
      </p:sp>
      <p:sp>
        <p:nvSpPr>
          <p:cNvPr id="5" name="六边形 4"/>
          <p:cNvSpPr/>
          <p:nvPr>
            <p:custDataLst>
              <p:tags r:id="rId1"/>
            </p:custDataLst>
          </p:nvPr>
        </p:nvSpPr>
        <p:spPr>
          <a:xfrm>
            <a:off x="2257634" y="1746955"/>
            <a:ext cx="465428" cy="409090"/>
          </a:xfrm>
          <a:prstGeom prst="hexagon">
            <a:avLst>
              <a:gd name="adj" fmla="val 29651"/>
              <a:gd name="vf" fmla="val 115470"/>
            </a:avLst>
          </a:prstGeom>
          <a:ln w="3175">
            <a:solidFill>
              <a:srgbClr val="728EC0"/>
            </a:solidFill>
          </a:ln>
        </p:spPr>
        <p:style>
          <a:lnRef idx="2">
            <a:srgbClr val="728EC0">
              <a:shade val="50000"/>
            </a:srgbClr>
          </a:lnRef>
          <a:fillRef idx="1">
            <a:srgbClr val="728EC0"/>
          </a:fillRef>
          <a:effectRef idx="0">
            <a:srgbClr val="728EC0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 smtClean="0"/>
              <a:t>1</a:t>
            </a:r>
            <a:endParaRPr lang="zh-CN" altLang="en-US" sz="1350" dirty="0"/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2601164" y="1746955"/>
            <a:ext cx="4133444" cy="0"/>
          </a:xfrm>
          <a:prstGeom prst="line">
            <a:avLst/>
          </a:prstGeom>
        </p:spPr>
        <p:style>
          <a:lnRef idx="1">
            <a:srgbClr val="728EC0"/>
          </a:lnRef>
          <a:fillRef idx="0">
            <a:srgbClr val="728EC0"/>
          </a:fillRef>
          <a:effectRef idx="0">
            <a:srgbClr val="728EC0"/>
          </a:effectRef>
          <a:fontRef idx="minor">
            <a:srgbClr val="595959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2601164" y="2156045"/>
            <a:ext cx="4133444" cy="0"/>
          </a:xfrm>
          <a:prstGeom prst="line">
            <a:avLst/>
          </a:prstGeom>
        </p:spPr>
        <p:style>
          <a:lnRef idx="1">
            <a:srgbClr val="728EC0"/>
          </a:lnRef>
          <a:fillRef idx="0">
            <a:srgbClr val="728EC0"/>
          </a:fillRef>
          <a:effectRef idx="0">
            <a:srgbClr val="728EC0"/>
          </a:effectRef>
          <a:fontRef idx="minor">
            <a:srgbClr val="595959"/>
          </a:fontRef>
        </p:style>
      </p:cxn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650786" y="1746539"/>
            <a:ext cx="4034293" cy="423361"/>
          </a:xfrm>
          <a:prstGeom prst="rect">
            <a:avLst/>
          </a:prstGeom>
          <a:noFill/>
        </p:spPr>
        <p:txBody>
          <a:bodyPr wrap="square" lIns="108000" rtlCol="0">
            <a:normAutofit/>
          </a:bodyPr>
          <a:lstStyle/>
          <a:p>
            <a:pPr algn="ctr" defTabSz="913765" rtl="0" eaLnBrk="1" hangingPunct="1">
              <a:lnSpc>
                <a:spcPct val="130000"/>
              </a:lnSpc>
              <a:defRPr/>
            </a:pPr>
            <a:r>
              <a:rPr lang="zh-CN" altLang="da-DK" sz="1350" dirty="0" smtClean="0">
                <a:latin typeface="+mn-lt"/>
                <a:ea typeface="+mn-ea"/>
              </a:rPr>
              <a:t>数组概念</a:t>
            </a:r>
            <a:endParaRPr lang="zh-CN" altLang="da-DK" sz="1350" dirty="0" smtClean="0">
              <a:latin typeface="+mn-lt"/>
              <a:ea typeface="+mn-ea"/>
            </a:endParaRPr>
          </a:p>
          <a:p>
            <a:pPr algn="ctr" defTabSz="913765" rtl="0" eaLnBrk="1" hangingPunct="1">
              <a:lnSpc>
                <a:spcPct val="130000"/>
              </a:lnSpc>
              <a:defRPr/>
            </a:pPr>
            <a:endParaRPr lang="da-DK" altLang="zh-CN" sz="1350" dirty="0" smtClean="0">
              <a:latin typeface="+mn-lt"/>
              <a:ea typeface="+mn-ea"/>
            </a:endParaRPr>
          </a:p>
        </p:txBody>
      </p:sp>
      <p:sp>
        <p:nvSpPr>
          <p:cNvPr id="18" name="六边形 17"/>
          <p:cNvSpPr/>
          <p:nvPr>
            <p:custDataLst>
              <p:tags r:id="rId5"/>
            </p:custDataLst>
          </p:nvPr>
        </p:nvSpPr>
        <p:spPr>
          <a:xfrm>
            <a:off x="2257634" y="2385564"/>
            <a:ext cx="465428" cy="409090"/>
          </a:xfrm>
          <a:prstGeom prst="hexagon">
            <a:avLst>
              <a:gd name="adj" fmla="val 29651"/>
              <a:gd name="vf" fmla="val 115470"/>
            </a:avLst>
          </a:prstGeom>
          <a:ln w="3175">
            <a:solidFill>
              <a:srgbClr val="728EC0"/>
            </a:solidFill>
          </a:ln>
        </p:spPr>
        <p:style>
          <a:lnRef idx="2">
            <a:srgbClr val="728EC0">
              <a:shade val="50000"/>
            </a:srgbClr>
          </a:lnRef>
          <a:fillRef idx="1">
            <a:srgbClr val="728EC0"/>
          </a:fillRef>
          <a:effectRef idx="0">
            <a:srgbClr val="728EC0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 smtClean="0"/>
              <a:t>2</a:t>
            </a:r>
            <a:endParaRPr lang="zh-CN" altLang="en-US" sz="1350" dirty="0"/>
          </a:p>
        </p:txBody>
      </p:sp>
      <p:cxnSp>
        <p:nvCxnSpPr>
          <p:cNvPr id="19" name="直接连接符 18"/>
          <p:cNvCxnSpPr/>
          <p:nvPr>
            <p:custDataLst>
              <p:tags r:id="rId6"/>
            </p:custDataLst>
          </p:nvPr>
        </p:nvCxnSpPr>
        <p:spPr>
          <a:xfrm>
            <a:off x="2601164" y="2385564"/>
            <a:ext cx="4133444" cy="0"/>
          </a:xfrm>
          <a:prstGeom prst="line">
            <a:avLst/>
          </a:prstGeom>
        </p:spPr>
        <p:style>
          <a:lnRef idx="1">
            <a:srgbClr val="728EC0"/>
          </a:lnRef>
          <a:fillRef idx="0">
            <a:srgbClr val="728EC0"/>
          </a:fillRef>
          <a:effectRef idx="0">
            <a:srgbClr val="728EC0"/>
          </a:effectRef>
          <a:fontRef idx="minor">
            <a:srgbClr val="595959"/>
          </a:fontRef>
        </p:style>
      </p:cxnSp>
      <p:cxnSp>
        <p:nvCxnSpPr>
          <p:cNvPr id="2" name="直接连接符 1"/>
          <p:cNvCxnSpPr/>
          <p:nvPr>
            <p:custDataLst>
              <p:tags r:id="rId7"/>
            </p:custDataLst>
          </p:nvPr>
        </p:nvCxnSpPr>
        <p:spPr>
          <a:xfrm>
            <a:off x="2601164" y="2794654"/>
            <a:ext cx="4133444" cy="0"/>
          </a:xfrm>
          <a:prstGeom prst="line">
            <a:avLst/>
          </a:prstGeom>
        </p:spPr>
        <p:style>
          <a:lnRef idx="1">
            <a:srgbClr val="728EC0"/>
          </a:lnRef>
          <a:fillRef idx="0">
            <a:srgbClr val="728EC0"/>
          </a:fillRef>
          <a:effectRef idx="0">
            <a:srgbClr val="728EC0"/>
          </a:effectRef>
          <a:fontRef idx="minor">
            <a:srgbClr val="595959"/>
          </a:fontRef>
        </p:style>
      </p:cxn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2700316" y="2401618"/>
            <a:ext cx="4034293" cy="423361"/>
          </a:xfrm>
          <a:prstGeom prst="rect">
            <a:avLst/>
          </a:prstGeom>
          <a:noFill/>
        </p:spPr>
        <p:txBody>
          <a:bodyPr wrap="square" lIns="108000" rtlCol="0">
            <a:normAutofit/>
          </a:bodyPr>
          <a:lstStyle/>
          <a:p>
            <a:pPr algn="ctr" defTabSz="913765" rtl="0" eaLnBrk="1" hangingPunct="1">
              <a:lnSpc>
                <a:spcPct val="130000"/>
              </a:lnSpc>
              <a:defRPr/>
            </a:pPr>
            <a:r>
              <a:rPr lang="zh-CN" altLang="da-DK" sz="1350" dirty="0" smtClean="0">
                <a:latin typeface="+mn-lt"/>
                <a:ea typeface="+mn-ea"/>
              </a:rPr>
              <a:t>创建数组</a:t>
            </a:r>
            <a:r>
              <a:rPr lang="da-DK" altLang="zh-CN" sz="1350" dirty="0" smtClean="0">
                <a:latin typeface="+mn-lt"/>
                <a:ea typeface="+mn-ea"/>
              </a:rPr>
              <a:t> </a:t>
            </a:r>
            <a:endParaRPr lang="da-DK" altLang="zh-CN" sz="1350" dirty="0" smtClean="0">
              <a:latin typeface="+mn-lt"/>
              <a:ea typeface="+mn-ea"/>
            </a:endParaRPr>
          </a:p>
          <a:p>
            <a:pPr algn="ctr" defTabSz="913765" rtl="0" eaLnBrk="1" hangingPunct="1">
              <a:lnSpc>
                <a:spcPct val="130000"/>
              </a:lnSpc>
              <a:defRPr/>
            </a:pPr>
            <a:endParaRPr lang="da-DK" altLang="zh-CN" sz="1350" dirty="0" smtClean="0">
              <a:latin typeface="+mn-lt"/>
              <a:ea typeface="+mn-ea"/>
            </a:endParaRPr>
          </a:p>
        </p:txBody>
      </p:sp>
      <p:sp>
        <p:nvSpPr>
          <p:cNvPr id="6" name="六边形 5"/>
          <p:cNvSpPr/>
          <p:nvPr>
            <p:custDataLst>
              <p:tags r:id="rId9"/>
            </p:custDataLst>
          </p:nvPr>
        </p:nvSpPr>
        <p:spPr>
          <a:xfrm>
            <a:off x="2257634" y="3024767"/>
            <a:ext cx="465428" cy="409090"/>
          </a:xfrm>
          <a:prstGeom prst="hexagon">
            <a:avLst>
              <a:gd name="adj" fmla="val 29651"/>
              <a:gd name="vf" fmla="val 115470"/>
            </a:avLst>
          </a:prstGeom>
          <a:ln w="3175">
            <a:solidFill>
              <a:srgbClr val="728EC0"/>
            </a:solidFill>
          </a:ln>
        </p:spPr>
        <p:style>
          <a:lnRef idx="2">
            <a:srgbClr val="728EC0">
              <a:shade val="50000"/>
            </a:srgbClr>
          </a:lnRef>
          <a:fillRef idx="1">
            <a:srgbClr val="728EC0"/>
          </a:fillRef>
          <a:effectRef idx="0">
            <a:srgbClr val="728EC0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 smtClean="0"/>
              <a:t>3</a:t>
            </a:r>
            <a:endParaRPr lang="zh-CN" altLang="en-US" sz="1350" dirty="0"/>
          </a:p>
        </p:txBody>
      </p:sp>
      <p:cxnSp>
        <p:nvCxnSpPr>
          <p:cNvPr id="24" name="直接连接符 23"/>
          <p:cNvCxnSpPr/>
          <p:nvPr>
            <p:custDataLst>
              <p:tags r:id="rId10"/>
            </p:custDataLst>
          </p:nvPr>
        </p:nvCxnSpPr>
        <p:spPr>
          <a:xfrm>
            <a:off x="2601164" y="3024767"/>
            <a:ext cx="4133444" cy="0"/>
          </a:xfrm>
          <a:prstGeom prst="line">
            <a:avLst/>
          </a:prstGeom>
        </p:spPr>
        <p:style>
          <a:lnRef idx="1">
            <a:srgbClr val="728EC0"/>
          </a:lnRef>
          <a:fillRef idx="0">
            <a:srgbClr val="728EC0"/>
          </a:fillRef>
          <a:effectRef idx="0">
            <a:srgbClr val="728EC0"/>
          </a:effectRef>
          <a:fontRef idx="minor">
            <a:srgbClr val="595959"/>
          </a:fontRef>
        </p:style>
      </p:cxnSp>
      <p:cxnSp>
        <p:nvCxnSpPr>
          <p:cNvPr id="7" name="直接连接符 6"/>
          <p:cNvCxnSpPr/>
          <p:nvPr>
            <p:custDataLst>
              <p:tags r:id="rId11"/>
            </p:custDataLst>
          </p:nvPr>
        </p:nvCxnSpPr>
        <p:spPr>
          <a:xfrm>
            <a:off x="2601164" y="3433857"/>
            <a:ext cx="4133444" cy="0"/>
          </a:xfrm>
          <a:prstGeom prst="line">
            <a:avLst/>
          </a:prstGeom>
        </p:spPr>
        <p:style>
          <a:lnRef idx="1">
            <a:srgbClr val="728EC0"/>
          </a:lnRef>
          <a:fillRef idx="0">
            <a:srgbClr val="728EC0"/>
          </a:fillRef>
          <a:effectRef idx="0">
            <a:srgbClr val="728EC0"/>
          </a:effectRef>
          <a:fontRef idx="minor">
            <a:srgbClr val="595959"/>
          </a:fontRef>
        </p:style>
      </p:cxn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2700316" y="3040227"/>
            <a:ext cx="4034293" cy="423361"/>
          </a:xfrm>
          <a:prstGeom prst="rect">
            <a:avLst/>
          </a:prstGeom>
          <a:noFill/>
        </p:spPr>
        <p:txBody>
          <a:bodyPr wrap="square" lIns="108000" rtlCol="0">
            <a:normAutofit/>
          </a:bodyPr>
          <a:lstStyle/>
          <a:p>
            <a:pPr algn="ctr" defTabSz="913765" rtl="0" eaLnBrk="1" hangingPunct="1">
              <a:lnSpc>
                <a:spcPct val="130000"/>
              </a:lnSpc>
              <a:defRPr/>
            </a:pPr>
            <a:r>
              <a:rPr lang="zh-CN" altLang="da-DK" sz="1350" dirty="0" smtClean="0">
                <a:latin typeface="+mn-lt"/>
                <a:ea typeface="+mn-ea"/>
              </a:rPr>
              <a:t>访问数组元素</a:t>
            </a:r>
            <a:endParaRPr lang="zh-CN" altLang="da-DK" sz="1350" dirty="0" smtClean="0">
              <a:latin typeface="+mn-lt"/>
              <a:ea typeface="+mn-ea"/>
            </a:endParaRPr>
          </a:p>
          <a:p>
            <a:pPr algn="ctr" defTabSz="913765" rtl="0" eaLnBrk="1" hangingPunct="1">
              <a:lnSpc>
                <a:spcPct val="130000"/>
              </a:lnSpc>
              <a:defRPr/>
            </a:pPr>
            <a:endParaRPr lang="da-DK" altLang="zh-CN" sz="1350" dirty="0" smtClean="0">
              <a:latin typeface="+mn-lt"/>
              <a:ea typeface="+mn-ea"/>
            </a:endParaRPr>
          </a:p>
        </p:txBody>
      </p: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>
            <a:off x="2257634" y="3663376"/>
            <a:ext cx="465428" cy="409090"/>
          </a:xfrm>
          <a:prstGeom prst="hexagon">
            <a:avLst>
              <a:gd name="adj" fmla="val 29651"/>
              <a:gd name="vf" fmla="val 115470"/>
            </a:avLst>
          </a:prstGeom>
          <a:ln w="3175">
            <a:solidFill>
              <a:srgbClr val="728EC0"/>
            </a:solidFill>
          </a:ln>
        </p:spPr>
        <p:style>
          <a:lnRef idx="2">
            <a:srgbClr val="728EC0">
              <a:shade val="50000"/>
            </a:srgbClr>
          </a:lnRef>
          <a:fillRef idx="1">
            <a:srgbClr val="728EC0"/>
          </a:fillRef>
          <a:effectRef idx="0">
            <a:srgbClr val="728EC0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 smtClean="0"/>
              <a:t>4</a:t>
            </a:r>
            <a:endParaRPr lang="zh-CN" altLang="en-US" sz="1350" dirty="0"/>
          </a:p>
        </p:txBody>
      </p:sp>
      <p:cxnSp>
        <p:nvCxnSpPr>
          <p:cNvPr id="11" name="直接连接符 10"/>
          <p:cNvCxnSpPr/>
          <p:nvPr>
            <p:custDataLst>
              <p:tags r:id="rId14"/>
            </p:custDataLst>
          </p:nvPr>
        </p:nvCxnSpPr>
        <p:spPr>
          <a:xfrm>
            <a:off x="2601164" y="3663376"/>
            <a:ext cx="4133444" cy="0"/>
          </a:xfrm>
          <a:prstGeom prst="line">
            <a:avLst/>
          </a:prstGeom>
        </p:spPr>
        <p:style>
          <a:lnRef idx="1">
            <a:srgbClr val="728EC0"/>
          </a:lnRef>
          <a:fillRef idx="0">
            <a:srgbClr val="728EC0"/>
          </a:fillRef>
          <a:effectRef idx="0">
            <a:srgbClr val="728EC0"/>
          </a:effectRef>
          <a:fontRef idx="minor">
            <a:srgbClr val="595959"/>
          </a:fontRef>
        </p:style>
      </p:cxnSp>
      <p:cxnSp>
        <p:nvCxnSpPr>
          <p:cNvPr id="32" name="直接连接符 31"/>
          <p:cNvCxnSpPr/>
          <p:nvPr>
            <p:custDataLst>
              <p:tags r:id="rId15"/>
            </p:custDataLst>
          </p:nvPr>
        </p:nvCxnSpPr>
        <p:spPr>
          <a:xfrm>
            <a:off x="2601164" y="4073060"/>
            <a:ext cx="4133444" cy="0"/>
          </a:xfrm>
          <a:prstGeom prst="line">
            <a:avLst/>
          </a:prstGeom>
        </p:spPr>
        <p:style>
          <a:lnRef idx="1">
            <a:srgbClr val="728EC0"/>
          </a:lnRef>
          <a:fillRef idx="0">
            <a:srgbClr val="728EC0"/>
          </a:fillRef>
          <a:effectRef idx="0">
            <a:srgbClr val="728EC0"/>
          </a:effectRef>
          <a:fontRef idx="minor">
            <a:srgbClr val="595959"/>
          </a:fontRef>
        </p:style>
      </p:cxn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2700316" y="3679430"/>
            <a:ext cx="4034293" cy="423361"/>
          </a:xfrm>
          <a:prstGeom prst="rect">
            <a:avLst/>
          </a:prstGeom>
          <a:noFill/>
        </p:spPr>
        <p:txBody>
          <a:bodyPr wrap="square" lIns="108000" rtlCol="0">
            <a:normAutofit/>
          </a:bodyPr>
          <a:lstStyle/>
          <a:p>
            <a:pPr algn="ctr" defTabSz="913765" rtl="0" eaLnBrk="1" hangingPunct="1">
              <a:lnSpc>
                <a:spcPct val="130000"/>
              </a:lnSpc>
              <a:defRPr/>
            </a:pPr>
            <a:r>
              <a:rPr lang="zh-CN" altLang="da-DK" sz="1350" dirty="0" smtClean="0">
                <a:latin typeface="+mn-lt"/>
                <a:ea typeface="+mn-ea"/>
              </a:rPr>
              <a:t>数组属性</a:t>
            </a:r>
            <a:endParaRPr lang="zh-CN" altLang="da-DK" sz="1350" dirty="0" smtClean="0">
              <a:latin typeface="+mn-lt"/>
              <a:ea typeface="+mn-ea"/>
            </a:endParaRPr>
          </a:p>
        </p:txBody>
      </p:sp>
      <p:sp>
        <p:nvSpPr>
          <p:cNvPr id="13" name="六边形 12"/>
          <p:cNvSpPr/>
          <p:nvPr>
            <p:custDataLst>
              <p:tags r:id="rId17"/>
            </p:custDataLst>
          </p:nvPr>
        </p:nvSpPr>
        <p:spPr>
          <a:xfrm>
            <a:off x="2257634" y="4302579"/>
            <a:ext cx="465428" cy="409090"/>
          </a:xfrm>
          <a:prstGeom prst="hexagon">
            <a:avLst>
              <a:gd name="adj" fmla="val 29651"/>
              <a:gd name="vf" fmla="val 115470"/>
            </a:avLst>
          </a:prstGeom>
          <a:ln w="3175">
            <a:solidFill>
              <a:srgbClr val="728EC0"/>
            </a:solidFill>
          </a:ln>
        </p:spPr>
        <p:style>
          <a:lnRef idx="2">
            <a:srgbClr val="728EC0">
              <a:shade val="50000"/>
            </a:srgbClr>
          </a:lnRef>
          <a:fillRef idx="1">
            <a:srgbClr val="728EC0"/>
          </a:fillRef>
          <a:effectRef idx="0">
            <a:srgbClr val="728EC0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 smtClean="0"/>
              <a:t>5</a:t>
            </a:r>
            <a:endParaRPr lang="zh-CN" altLang="en-US" sz="1350" dirty="0"/>
          </a:p>
        </p:txBody>
      </p:sp>
      <p:cxnSp>
        <p:nvCxnSpPr>
          <p:cNvPr id="36" name="直接连接符 35"/>
          <p:cNvCxnSpPr/>
          <p:nvPr>
            <p:custDataLst>
              <p:tags r:id="rId18"/>
            </p:custDataLst>
          </p:nvPr>
        </p:nvCxnSpPr>
        <p:spPr>
          <a:xfrm>
            <a:off x="2601164" y="4302579"/>
            <a:ext cx="4133444" cy="0"/>
          </a:xfrm>
          <a:prstGeom prst="line">
            <a:avLst/>
          </a:prstGeom>
        </p:spPr>
        <p:style>
          <a:lnRef idx="1">
            <a:srgbClr val="728EC0"/>
          </a:lnRef>
          <a:fillRef idx="0">
            <a:srgbClr val="728EC0"/>
          </a:fillRef>
          <a:effectRef idx="0">
            <a:srgbClr val="728EC0"/>
          </a:effectRef>
          <a:fontRef idx="minor">
            <a:srgbClr val="595959"/>
          </a:fontRef>
        </p:style>
      </p:cxnSp>
      <p:cxnSp>
        <p:nvCxnSpPr>
          <p:cNvPr id="15" name="直接连接符 14"/>
          <p:cNvCxnSpPr/>
          <p:nvPr>
            <p:custDataLst>
              <p:tags r:id="rId19"/>
            </p:custDataLst>
          </p:nvPr>
        </p:nvCxnSpPr>
        <p:spPr>
          <a:xfrm>
            <a:off x="2601164" y="4711669"/>
            <a:ext cx="4133444" cy="0"/>
          </a:xfrm>
          <a:prstGeom prst="line">
            <a:avLst/>
          </a:prstGeom>
        </p:spPr>
        <p:style>
          <a:lnRef idx="1">
            <a:srgbClr val="728EC0"/>
          </a:lnRef>
          <a:fillRef idx="0">
            <a:srgbClr val="728EC0"/>
          </a:fillRef>
          <a:effectRef idx="0">
            <a:srgbClr val="728EC0"/>
          </a:effectRef>
          <a:fontRef idx="minor">
            <a:srgbClr val="595959"/>
          </a:fontRef>
        </p:style>
      </p:cxnSp>
      <p:sp>
        <p:nvSpPr>
          <p:cNvPr id="16" name="文本框 15"/>
          <p:cNvSpPr txBox="1"/>
          <p:nvPr>
            <p:custDataLst>
              <p:tags r:id="rId20"/>
            </p:custDataLst>
          </p:nvPr>
        </p:nvSpPr>
        <p:spPr>
          <a:xfrm>
            <a:off x="2700316" y="4318633"/>
            <a:ext cx="4034293" cy="423361"/>
          </a:xfrm>
          <a:prstGeom prst="rect">
            <a:avLst/>
          </a:prstGeom>
          <a:noFill/>
        </p:spPr>
        <p:txBody>
          <a:bodyPr wrap="square" lIns="108000" rtlCol="0">
            <a:normAutofit/>
          </a:bodyPr>
          <a:lstStyle/>
          <a:p>
            <a:pPr algn="ctr" defTabSz="913765" rtl="0" eaLnBrk="1" hangingPunct="1">
              <a:lnSpc>
                <a:spcPct val="130000"/>
              </a:lnSpc>
              <a:defRPr/>
            </a:pPr>
            <a:r>
              <a:rPr lang="zh-CN" altLang="da-DK" sz="1350" dirty="0" smtClean="0">
                <a:latin typeface="+mn-lt"/>
                <a:ea typeface="+mn-ea"/>
              </a:rPr>
              <a:t>遍历数组</a:t>
            </a:r>
            <a:endParaRPr lang="zh-CN" altLang="da-DK" sz="1350" dirty="0" smtClean="0">
              <a:latin typeface="+mn-lt"/>
              <a:ea typeface="+mn-ea"/>
            </a:endParaRPr>
          </a:p>
          <a:p>
            <a:pPr algn="ctr" defTabSz="913765" rtl="0" eaLnBrk="1" hangingPunct="1">
              <a:lnSpc>
                <a:spcPct val="130000"/>
              </a:lnSpc>
              <a:defRPr/>
            </a:pPr>
            <a:endParaRPr lang="da-DK" altLang="zh-CN" sz="1350" dirty="0" smtClean="0">
              <a:latin typeface="+mn-lt"/>
              <a:ea typeface="+mn-ea"/>
            </a:endParaRPr>
          </a:p>
        </p:txBody>
      </p: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3811" y="1079499"/>
            <a:ext cx="5995988" cy="1235075"/>
          </a:xfrm>
        </p:spPr>
        <p:txBody>
          <a:bodyPr/>
          <a:lstStyle/>
          <a:p>
            <a:r>
              <a:rPr lang="zh-CN" altLang="en-US"/>
              <a:t>今天的上课内容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19036" y="2477134"/>
            <a:ext cx="5904657" cy="676647"/>
          </a:xfrm>
        </p:spPr>
        <p:txBody>
          <a:bodyPr/>
          <a:lstStyle/>
          <a:p>
            <a:r>
              <a:rPr lang="zh-CN" altLang="en-US"/>
              <a:t>数组的常用方法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22680" y="3625215"/>
            <a:ext cx="8290560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toString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(),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toLocalString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()、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join</a:t>
            </a:r>
            <a:r>
              <a:rPr lang="en-US" altLang="zh-CN" sz="1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()、slice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concat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()、sort()、splice</a:t>
            </a:r>
            <a:r>
              <a:rPr lang="en-US" altLang="zh-CN" sz="1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</a:t>
            </a:r>
            <a:endParaRPr lang="en-US" altLang="zh-CN" sz="1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push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()、pop()、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unshift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()、shift()、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indexOf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</a:t>
            </a:r>
            <a:endParaRPr lang="en-US" altLang="zh-CN" sz="1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数组的常用方法</a:t>
            </a:r>
            <a:endParaRPr lang="en-US" altLang="zh-CN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数组的常用方法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72458" y="2604678"/>
            <a:ext cx="5999085" cy="332105"/>
          </a:xfrm>
          <a:prstGeom prst="rect">
            <a:avLst/>
          </a:prstGeom>
          <a:ln w="12700">
            <a:miter lim="400000"/>
          </a:ln>
        </p:spPr>
        <p:txBody>
          <a:bodyPr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</p:txBody>
      </p:sp>
      <p:sp>
        <p:nvSpPr>
          <p:cNvPr id="2" name="矩形 1"/>
          <p:cNvSpPr/>
          <p:nvPr/>
        </p:nvSpPr>
        <p:spPr>
          <a:xfrm>
            <a:off x="295910" y="1376045"/>
            <a:ext cx="8649970" cy="420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hangingPunct="1">
              <a:lnSpc>
                <a:spcPct val="9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toString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(),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toLocalString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()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: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数组名也可以返回整个数组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  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m=["am","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bm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","cm"];//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用括号声明一个数组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对象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fontAlgn="auto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   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alert(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m.toString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());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  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alert(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m.toLocaleString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());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数组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或数字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转成字符串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并没有什么区别，但是在转换时间格式上有区别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000" b="1" dirty="0">
              <a:solidFill>
                <a:srgbClr val="FF0000"/>
              </a:solidFill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    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4612640"/>
            <a:ext cx="4966335" cy="1774190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数组的常用方法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72458" y="2604678"/>
            <a:ext cx="5999085" cy="332105"/>
          </a:xfrm>
          <a:prstGeom prst="rect">
            <a:avLst/>
          </a:prstGeom>
          <a:ln w="12700">
            <a:miter lim="400000"/>
          </a:ln>
        </p:spPr>
        <p:txBody>
          <a:bodyPr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</p:txBody>
      </p:sp>
      <p:sp>
        <p:nvSpPr>
          <p:cNvPr id="13" name="矩形 12"/>
          <p:cNvSpPr/>
          <p:nvPr/>
        </p:nvSpPr>
        <p:spPr>
          <a:xfrm>
            <a:off x="755576" y="1484784"/>
            <a:ext cx="7344816" cy="2511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join()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把数组的所有元素放入一个字符串。元素通过指定的分隔符进行分隔。</a:t>
            </a:r>
            <a:b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</a:b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    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m=["am","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bm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","cm"];//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用括号声明一个数组对象</a:t>
            </a:r>
            <a:b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alert(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m.join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("---"));//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用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---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连接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am,bm,cm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b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</a:b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977" y="327094"/>
            <a:ext cx="8292045" cy="65355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数组的常用方法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72458" y="2604678"/>
            <a:ext cx="5999085" cy="332105"/>
          </a:xfrm>
          <a:prstGeom prst="rect">
            <a:avLst/>
          </a:prstGeom>
          <a:ln w="12700">
            <a:miter lim="400000"/>
          </a:ln>
        </p:spPr>
        <p:txBody>
          <a:bodyPr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</p:txBody>
      </p:sp>
      <p:sp>
        <p:nvSpPr>
          <p:cNvPr id="13" name="矩形 12"/>
          <p:cNvSpPr/>
          <p:nvPr/>
        </p:nvSpPr>
        <p:spPr>
          <a:xfrm>
            <a:off x="827584" y="1518226"/>
            <a:ext cx="7416824" cy="2109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reverse():</a:t>
            </a:r>
            <a:b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 dirty="0"/>
              <a:t>颠倒数组中元素的顺序</a:t>
            </a:r>
            <a:b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endParaRPr lang="zh-CN" alt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m=["am","cm","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bm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"];//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alert(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m.reverse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());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数组的常用方法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72458" y="2604678"/>
            <a:ext cx="5999085" cy="332105"/>
          </a:xfrm>
          <a:prstGeom prst="rect">
            <a:avLst/>
          </a:prstGeom>
          <a:ln w="12700">
            <a:miter lim="400000"/>
          </a:ln>
        </p:spPr>
        <p:txBody>
          <a:bodyPr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</p:txBody>
      </p:sp>
      <p:sp>
        <p:nvSpPr>
          <p:cNvPr id="13" name="矩形 12"/>
          <p:cNvSpPr/>
          <p:nvPr/>
        </p:nvSpPr>
        <p:spPr>
          <a:xfrm>
            <a:off x="827584" y="1458185"/>
            <a:ext cx="7560840" cy="315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concat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dirty="0"/>
              <a:t>连接两个或更多的数组，并返回结果</a:t>
            </a:r>
            <a:endParaRPr lang="zh-CN" altLang="en-US" sz="2400" dirty="0"/>
          </a:p>
          <a:p>
            <a:pPr marL="342900" indent="-342900">
              <a:lnSpc>
                <a:spcPct val="90000"/>
              </a:lnSpc>
            </a:pPr>
            <a:r>
              <a:rPr lang="zh-CN" altLang="en-US" sz="2400" dirty="0"/>
              <a:t>     arrayObject.concat(arrayX,arrayX,......,arrayX)</a:t>
            </a:r>
            <a:endParaRPr lang="zh-CN" altLang="en-US" sz="2400" dirty="0"/>
          </a:p>
          <a:p>
            <a:pPr marL="342900" indent="-342900">
              <a:lnSpc>
                <a:spcPct val="90000"/>
              </a:lnSpc>
            </a:pPr>
            <a:endParaRPr lang="zh-CN" alt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sz="2000">
                <a:solidFill>
                  <a:schemeClr val="tx1">
                    <a:lumMod val="50000"/>
                  </a:schemeClr>
                </a:solidFill>
              </a:rPr>
              <a:t>var arr1=["zhangsan","lisi",1]</a:t>
            </a:r>
            <a:endParaRPr sz="200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sz="2000">
                <a:solidFill>
                  <a:schemeClr val="tx1">
                    <a:lumMod val="50000"/>
                  </a:schemeClr>
                </a:solidFill>
              </a:rPr>
              <a:t>var arr2=["wangwu"]</a:t>
            </a:r>
            <a:endParaRPr sz="200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sz="2000">
                <a:solidFill>
                  <a:schemeClr val="tx1">
                    <a:lumMod val="50000"/>
                  </a:schemeClr>
                </a:solidFill>
              </a:rPr>
              <a:t>var arr3=arr1.concat(arr2);</a:t>
            </a:r>
            <a:endParaRPr sz="200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sz="2000">
                <a:solidFill>
                  <a:schemeClr val="tx1">
                    <a:lumMod val="50000"/>
                  </a:schemeClr>
                </a:solidFill>
              </a:rPr>
              <a:t>console.log(arr3)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//["zhangsan", "lisi", 1, "wangwu"]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br>
              <a:rPr lang="en-US" altLang="zh-CN" sz="2000" dirty="0"/>
            </a:br>
            <a:endParaRPr lang="en-US" altLang="zh-CN" sz="20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数组的常用方法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72458" y="2604678"/>
            <a:ext cx="5999085" cy="332105"/>
          </a:xfrm>
          <a:prstGeom prst="rect">
            <a:avLst/>
          </a:prstGeom>
          <a:ln w="12700">
            <a:miter lim="400000"/>
          </a:ln>
        </p:spPr>
        <p:txBody>
          <a:bodyPr lIns="24109" rIns="24109">
            <a:spAutoFit/>
          </a:bodyPr>
          <a:lstStyle/>
          <a:p>
            <a:pPr marL="266700" indent="-266700" algn="l"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1480" dirty="0"/>
          </a:p>
        </p:txBody>
      </p:sp>
      <p:sp>
        <p:nvSpPr>
          <p:cNvPr id="13" name="矩形 12"/>
          <p:cNvSpPr/>
          <p:nvPr/>
        </p:nvSpPr>
        <p:spPr>
          <a:xfrm>
            <a:off x="827584" y="1459455"/>
            <a:ext cx="8316416" cy="3621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sort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数组按字符的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ASCII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码进行排序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修改数组对象</a:t>
            </a:r>
            <a:b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即便是数字数组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也将转化为字符串来进行比较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排序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  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m=["am","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fm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","gm","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bm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","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em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","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dm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"];</a:t>
            </a:r>
            <a:br>
              <a:rPr lang="en-US" altLang="zh-CN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m.sort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();//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按字母序排序</a:t>
            </a:r>
            <a:br>
              <a:rPr lang="zh-CN" alt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console.log(m)//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["am", "bm", "dm", "em", "fm", "gm"]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16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如果想按其他标准进行排序，需要提供比较函数，该函数要比较两个值，然后返回一个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说明这两个值的相对顺序的数字。</a:t>
            </a:r>
            <a:b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</a:br>
            <a:endParaRPr lang="zh-CN" altLang="en-US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405" y="4878705"/>
            <a:ext cx="5558155" cy="137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100" dirty="0"/>
              <a:t> var arrSimple2=new Array(1,8,7,6);</a:t>
            </a:r>
            <a:endParaRPr lang="en-US" altLang="zh-CN" sz="2100" dirty="0"/>
          </a:p>
          <a:p>
            <a:pPr algn="l"/>
            <a:r>
              <a:rPr lang="en-US" altLang="zh-CN" sz="2100" dirty="0"/>
              <a:t>	  function up(a,b){ return a-b  }</a:t>
            </a:r>
            <a:endParaRPr lang="en-US" altLang="zh-CN" sz="2100" dirty="0"/>
          </a:p>
          <a:p>
            <a:pPr algn="l"/>
            <a:r>
              <a:rPr lang="en-US" altLang="zh-CN" sz="2100" dirty="0"/>
              <a:t>    arrSimple2.sort(up);</a:t>
            </a:r>
            <a:endParaRPr lang="en-US" altLang="zh-CN" sz="2100" dirty="0"/>
          </a:p>
          <a:p>
            <a:pPr algn="l"/>
            <a:r>
              <a:rPr lang="en-US" altLang="zh-CN" sz="2100" dirty="0"/>
              <a:t>    console.log(arrSimple2)//[1, 6, 7, 8]</a:t>
            </a:r>
            <a:endParaRPr lang="en-US" altLang="zh-CN" sz="21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1"/>
  <p:tag name="KSO_WM_UNIT_ID" val="custom160474_11*l_i*1_1"/>
  <p:tag name="KSO_WM_UNIT_CLEAR" val="1"/>
  <p:tag name="KSO_WM_UNIT_LAYERLEVEL" val="1_1"/>
  <p:tag name="KSO_WM_DIAGRAM_GROUP_CODE" val="l1-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8"/>
  <p:tag name="KSO_WM_UNIT_ID" val="custom160474_11*l_i*1_8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9"/>
  <p:tag name="KSO_WM_UNIT_ID" val="custom160474_11*l_i*1_9"/>
  <p:tag name="KSO_WM_UNIT_CLEAR" val="1"/>
  <p:tag name="KSO_WM_UNIT_LAYERLEVEL" val="1_1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h_f"/>
  <p:tag name="KSO_WM_UNIT_INDEX" val="1_3_1"/>
  <p:tag name="KSO_WM_UNIT_ID" val="custom160474_11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1"/>
  <p:tag name="KSO_WM_UNIT_PRESET_TEXT_LEN" val="4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10"/>
  <p:tag name="KSO_WM_UNIT_ID" val="custom160474_11*l_i*1_10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11"/>
  <p:tag name="KSO_WM_UNIT_ID" val="custom160474_11*l_i*1_11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12"/>
  <p:tag name="KSO_WM_UNIT_ID" val="custom160474_11*l_i*1_12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h_f"/>
  <p:tag name="KSO_WM_UNIT_INDEX" val="1_4_1"/>
  <p:tag name="KSO_WM_UNIT_ID" val="custom160474_11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1"/>
  <p:tag name="KSO_WM_UNIT_PRESET_TEXT_LEN" val="4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13"/>
  <p:tag name="KSO_WM_UNIT_ID" val="custom160474_11*l_i*1_13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14"/>
  <p:tag name="KSO_WM_UNIT_ID" val="custom160474_11*l_i*1_14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15"/>
  <p:tag name="KSO_WM_UNIT_ID" val="custom160474_11*l_i*1_15"/>
  <p:tag name="KSO_WM_UNIT_CLEAR" val="1"/>
  <p:tag name="KSO_WM_UNIT_LAYERLEVEL" val="1_1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2"/>
  <p:tag name="KSO_WM_UNIT_ID" val="custom160474_11*l_i*1_2"/>
  <p:tag name="KSO_WM_UNIT_CLEAR" val="1"/>
  <p:tag name="KSO_WM_UNIT_LAYERLEVEL" val="1_1"/>
  <p:tag name="KSO_WM_DIAGRAM_GROUP_CODE" val="l1-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h_f"/>
  <p:tag name="KSO_WM_UNIT_INDEX" val="1_5_1"/>
  <p:tag name="KSO_WM_UNIT_ID" val="custom160474_11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1"/>
  <p:tag name="KSO_WM_UNIT_PRESET_TEXT_LEN" val="40"/>
</p:tagLst>
</file>

<file path=ppt/tags/tag21.xml><?xml version="1.0" encoding="utf-8"?>
<p:tagLst xmlns:p="http://schemas.openxmlformats.org/presentationml/2006/main">
  <p:tag name="KSO_WM_TEMPLATE_CATEGORY" val="custom"/>
  <p:tag name="KSO_WM_TEMPLATE_INDEX" val="160474"/>
  <p:tag name="KSO_WM_TAG_VERSION" val="1.0"/>
  <p:tag name="KSO_WM_SLIDE_ID" val="custom160474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p="http://schemas.openxmlformats.org/presentationml/2006/main">
  <p:tag name="KSO_WM_TEMPLATE_CATEGORY" val="custom"/>
  <p:tag name="KSO_WM_TEMPLATE_INDEX" val="16018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3"/>
  <p:tag name="KSO_WM_UNIT_ID" val="custom160474_11*l_i*1_3"/>
  <p:tag name="KSO_WM_UNIT_CLEAR" val="1"/>
  <p:tag name="KSO_WM_UNIT_LAYERLEVEL" val="1_1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h_f"/>
  <p:tag name="KSO_WM_UNIT_INDEX" val="1_1_1"/>
  <p:tag name="KSO_WM_UNIT_ID" val="custom160474_11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1"/>
  <p:tag name="KSO_WM_UNIT_PRESET_TEXT_LEN" val="4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4"/>
  <p:tag name="KSO_WM_UNIT_ID" val="custom160474_11*l_i*1_4"/>
  <p:tag name="KSO_WM_UNIT_CLEAR" val="1"/>
  <p:tag name="KSO_WM_UNIT_LAYERLEVEL" val="1_1"/>
  <p:tag name="KSO_WM_DIAGRAM_GROUP_CODE" val="l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5"/>
  <p:tag name="KSO_WM_UNIT_ID" val="custom160474_11*l_i*1_5"/>
  <p:tag name="KSO_WM_UNIT_CLEAR" val="1"/>
  <p:tag name="KSO_WM_UNIT_LAYERLEVEL" val="1_1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6"/>
  <p:tag name="KSO_WM_UNIT_ID" val="custom160474_11*l_i*1_6"/>
  <p:tag name="KSO_WM_UNIT_CLEAR" val="1"/>
  <p:tag name="KSO_WM_UNIT_LAYERLEVEL" val="1_1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h_f"/>
  <p:tag name="KSO_WM_UNIT_INDEX" val="1_2_1"/>
  <p:tag name="KSO_WM_UNIT_ID" val="custom160474_11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1"/>
  <p:tag name="KSO_WM_UNIT_PRESET_TEXT_LEN" val="4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7"/>
  <p:tag name="KSO_WM_UNIT_ID" val="custom160474_11*l_i*1_7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0</TotalTime>
  <Words>2731</Words>
  <Application>WPS 演示</Application>
  <PresentationFormat>全屏显示(4:3)</PresentationFormat>
  <Paragraphs>189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幼圆</vt:lpstr>
      <vt:lpstr>Times New Roman</vt:lpstr>
      <vt:lpstr>Arial Black</vt:lpstr>
      <vt:lpstr>华文隶书</vt:lpstr>
      <vt:lpstr>Microsoft New Tai Lue</vt:lpstr>
      <vt:lpstr>Calibri</vt:lpstr>
      <vt:lpstr>华文中宋</vt:lpstr>
      <vt:lpstr>Helvetica Light</vt:lpstr>
      <vt:lpstr>华文楷体</vt:lpstr>
      <vt:lpstr>A000120140530A99PPBG</vt:lpstr>
      <vt:lpstr>PowerPoint 演示文稿</vt:lpstr>
      <vt:lpstr>前情回顾</vt:lpstr>
      <vt:lpstr>今天的上课内容</vt:lpstr>
      <vt:lpstr>PowerPoint 演示文稿</vt:lpstr>
      <vt:lpstr>数组的常用方法</vt:lpstr>
      <vt:lpstr>数组的常用方法</vt:lpstr>
      <vt:lpstr>数组的常用方法</vt:lpstr>
      <vt:lpstr>数组的常用方法</vt:lpstr>
      <vt:lpstr>数组的常用方法</vt:lpstr>
      <vt:lpstr>数组的常用方法</vt:lpstr>
      <vt:lpstr>数组的常用方法</vt:lpstr>
      <vt:lpstr>数组的常用方法</vt:lpstr>
      <vt:lpstr>数组的常用方法</vt:lpstr>
      <vt:lpstr>数组的常用方法</vt:lpstr>
      <vt:lpstr>数组的常用方法</vt:lpstr>
      <vt:lpstr>二维数组</vt:lpstr>
      <vt:lpstr>数组排序</vt:lpstr>
      <vt:lpstr>谢　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129</cp:revision>
  <dcterms:created xsi:type="dcterms:W3CDTF">2016-10-24T09:15:00Z</dcterms:created>
  <dcterms:modified xsi:type="dcterms:W3CDTF">2017-05-27T07:17:42Z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