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3" r:id="rId3"/>
    <p:sldId id="296" r:id="rId4"/>
    <p:sldId id="297" r:id="rId5"/>
    <p:sldId id="337" r:id="rId6"/>
    <p:sldId id="324" r:id="rId7"/>
    <p:sldId id="338" r:id="rId8"/>
    <p:sldId id="325" r:id="rId9"/>
    <p:sldId id="339" r:id="rId10"/>
    <p:sldId id="340" r:id="rId11"/>
    <p:sldId id="326" r:id="rId12"/>
    <p:sldId id="341" r:id="rId13"/>
    <p:sldId id="335" r:id="rId14"/>
    <p:sldId id="342" r:id="rId15"/>
    <p:sldId id="336" r:id="rId16"/>
    <p:sldId id="343" r:id="rId17"/>
    <p:sldId id="344" r:id="rId18"/>
    <p:sldId id="351" r:id="rId19"/>
    <p:sldId id="352" r:id="rId20"/>
    <p:sldId id="31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6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5400" dirty="0"/>
              <a:t>第十七</a:t>
            </a:r>
            <a:r>
              <a:rPr lang="zh-CN" altLang="zh-CN" sz="5400" dirty="0" smtClean="0"/>
              <a:t>单元</a:t>
            </a:r>
            <a:endParaRPr lang="en-US" altLang="zh-CN" sz="5400" dirty="0" smtClean="0"/>
          </a:p>
          <a:p>
            <a:pPr algn="ctr"/>
            <a:r>
              <a:rPr lang="zh-CN" altLang="zh-CN" sz="5400" b="1" dirty="0" smtClean="0"/>
              <a:t> </a:t>
            </a:r>
            <a:r>
              <a:rPr lang="en-US" altLang="zh-CN" sz="5400" b="1" dirty="0"/>
              <a:t>Math</a:t>
            </a:r>
            <a:r>
              <a:rPr lang="zh-CN" altLang="zh-CN" sz="5400" dirty="0"/>
              <a:t>和</a:t>
            </a:r>
            <a:r>
              <a:rPr lang="nl-NL" altLang="zh-CN" sz="5400" b="1" dirty="0"/>
              <a:t>String</a:t>
            </a:r>
            <a:r>
              <a:rPr lang="zh-CN" altLang="zh-CN" sz="5400" dirty="0" smtClean="0"/>
              <a:t>对象</a:t>
            </a:r>
            <a:endParaRPr lang="zh-CN" altLang="zh-CN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主讲讲师：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String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对象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267" name="Shape 267"/>
          <p:cNvSpPr/>
          <p:nvPr/>
        </p:nvSpPr>
        <p:spPr>
          <a:xfrm>
            <a:off x="1043608" y="1799590"/>
            <a:ext cx="6453505" cy="1753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/>
            <a:r>
              <a:rPr lang="en-US" altLang="zh-CN" dirty="0"/>
              <a:t>String </a:t>
            </a:r>
            <a:r>
              <a:rPr lang="zh-CN" altLang="en-US" dirty="0"/>
              <a:t>对象用于处理文本（字符串）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algn="l"/>
            <a:endParaRPr lang="zh-CN" altLang="en-US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b="1" dirty="0" smtClean="0">
                <a:sym typeface="宋体" panose="02010600030101010101" pitchFamily="2" charset="-122"/>
              </a:rPr>
              <a:t>1</a:t>
            </a:r>
            <a:r>
              <a:rPr lang="zh-CN" altLang="en-US" b="1" dirty="0" smtClean="0">
                <a:sym typeface="宋体" panose="02010600030101010101" pitchFamily="2" charset="-122"/>
              </a:rPr>
              <a:t>、</a:t>
            </a:r>
            <a:r>
              <a:rPr lang="en-US" altLang="zh-CN" b="1" dirty="0" err="1" smtClean="0">
                <a:sym typeface="宋体" panose="02010600030101010101" pitchFamily="2" charset="-122"/>
              </a:rPr>
              <a:t>var</a:t>
            </a:r>
            <a:r>
              <a:rPr lang="en-US" altLang="zh-CN" b="1" dirty="0" smtClean="0">
                <a:sym typeface="宋体" panose="02010600030101010101" pitchFamily="2" charset="-122"/>
              </a:rPr>
              <a:t> </a:t>
            </a:r>
            <a:r>
              <a:rPr lang="en-US" altLang="zh-CN" b="1" dirty="0" err="1" smtClean="0">
                <a:sym typeface="宋体" panose="02010600030101010101" pitchFamily="2" charset="-122"/>
              </a:rPr>
              <a:t>str</a:t>
            </a:r>
            <a:r>
              <a:rPr lang="en-US" altLang="zh-CN" b="1" dirty="0" smtClean="0">
                <a:sym typeface="宋体" panose="02010600030101010101" pitchFamily="2" charset="-122"/>
              </a:rPr>
              <a:t>=new String(</a:t>
            </a:r>
            <a:r>
              <a:rPr lang="zh-CN" altLang="en-US" b="1" dirty="0" smtClean="0">
                <a:sym typeface="宋体" panose="02010600030101010101" pitchFamily="2" charset="-122"/>
              </a:rPr>
              <a:t>“</a:t>
            </a:r>
            <a:r>
              <a:rPr lang="en-US" altLang="zh-CN" b="1" dirty="0" smtClean="0">
                <a:sym typeface="宋体" panose="02010600030101010101" pitchFamily="2" charset="-122"/>
              </a:rPr>
              <a:t>hello</a:t>
            </a:r>
            <a:r>
              <a:rPr lang="zh-CN" altLang="en-US" b="1" dirty="0" smtClean="0">
                <a:sym typeface="宋体" panose="02010600030101010101" pitchFamily="2" charset="-122"/>
              </a:rPr>
              <a:t>”</a:t>
            </a:r>
            <a:r>
              <a:rPr lang="en-US" altLang="zh-CN" b="1" dirty="0" smtClean="0">
                <a:sym typeface="宋体" panose="02010600030101010101" pitchFamily="2" charset="-122"/>
              </a:rPr>
              <a:t>);  </a:t>
            </a:r>
            <a:r>
              <a:rPr lang="zh-CN" altLang="en-US" b="1" dirty="0" smtClean="0">
                <a:sym typeface="宋体" panose="02010600030101010101" pitchFamily="2" charset="-122"/>
              </a:rPr>
              <a:t>构造方法</a:t>
            </a:r>
            <a:endParaRPr lang="zh-CN" altLang="en-US" b="1" dirty="0" smtClean="0"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b="1" dirty="0" smtClean="0">
                <a:sym typeface="宋体" panose="02010600030101010101" pitchFamily="2" charset="-122"/>
              </a:rPr>
              <a:t>2</a:t>
            </a:r>
            <a:r>
              <a:rPr lang="zh-CN" altLang="en-US" b="1" dirty="0" smtClean="0">
                <a:sym typeface="宋体" panose="02010600030101010101" pitchFamily="2" charset="-122"/>
              </a:rPr>
              <a:t>、</a:t>
            </a:r>
            <a:r>
              <a:rPr lang="en-US" altLang="zh-CN" b="1" dirty="0" err="1" smtClean="0">
                <a:sym typeface="宋体" panose="02010600030101010101" pitchFamily="2" charset="-122"/>
              </a:rPr>
              <a:t>var</a:t>
            </a:r>
            <a:r>
              <a:rPr lang="en-US" altLang="zh-CN" b="1" dirty="0" smtClean="0">
                <a:sym typeface="宋体" panose="02010600030101010101" pitchFamily="2" charset="-122"/>
              </a:rPr>
              <a:t> </a:t>
            </a:r>
            <a:r>
              <a:rPr lang="en-US" altLang="zh-CN" b="1" dirty="0" err="1" smtClean="0">
                <a:sym typeface="宋体" panose="02010600030101010101" pitchFamily="2" charset="-122"/>
              </a:rPr>
              <a:t>str</a:t>
            </a:r>
            <a:r>
              <a:rPr lang="en-US" altLang="zh-CN" b="1" dirty="0" smtClean="0">
                <a:sym typeface="宋体" panose="02010600030101010101" pitchFamily="2" charset="-122"/>
              </a:rPr>
              <a:t>=“hello world”;        </a:t>
            </a:r>
            <a:r>
              <a:rPr lang="zh-CN" altLang="en-US" b="1" dirty="0" smtClean="0">
                <a:sym typeface="宋体" panose="02010600030101010101" pitchFamily="2" charset="-122"/>
              </a:rPr>
              <a:t>字面量方法</a:t>
            </a:r>
            <a:endParaRPr lang="zh-CN" altLang="en-US" b="1" dirty="0" smtClean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String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属性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267" name="Shape 267"/>
          <p:cNvSpPr/>
          <p:nvPr/>
        </p:nvSpPr>
        <p:spPr>
          <a:xfrm>
            <a:off x="1276350" y="2028825"/>
            <a:ext cx="5781675" cy="2014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dirty="0"/>
              <a:t>length </a:t>
            </a:r>
            <a:r>
              <a:rPr lang="zh-CN" altLang="en-US" dirty="0"/>
              <a:t>属性可返回字符串中的字符数目。</a:t>
            </a:r>
            <a:endParaRPr lang="zh-CN" altLang="en-US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var</a:t>
            </a:r>
            <a:r>
              <a:rPr lang="en-US" altLang="zh-CN" dirty="0"/>
              <a:t> txt="Hello World!"</a:t>
            </a:r>
            <a:endParaRPr lang="en-US" altLang="zh-CN" dirty="0"/>
          </a:p>
          <a:p>
            <a:pPr algn="l"/>
            <a:r>
              <a:rPr lang="en-US" altLang="zh-CN" dirty="0" err="1"/>
              <a:t>document.write</a:t>
            </a:r>
            <a:r>
              <a:rPr lang="en-US" altLang="zh-CN" dirty="0"/>
              <a:t>(</a:t>
            </a:r>
            <a:r>
              <a:rPr lang="en-US" altLang="zh-CN" dirty="0" err="1"/>
              <a:t>txt.length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 smtClean="0"/>
              <a:t>Var</a:t>
            </a:r>
            <a:r>
              <a:rPr lang="en-US" altLang="zh-CN" dirty="0" smtClean="0"/>
              <a:t> txt2=“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algn="l"/>
            <a:r>
              <a:rPr lang="en-US" altLang="zh-CN" dirty="0" err="1" smtClean="0"/>
              <a:t>document.write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txt.length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19624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String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对象的常用方法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对象的常用方法</a:t>
            </a:r>
            <a:endParaRPr lang="zh-CN" altLang="en-US"/>
          </a:p>
        </p:txBody>
      </p:sp>
      <p:sp>
        <p:nvSpPr>
          <p:cNvPr id="267" name="Shape 267"/>
          <p:cNvSpPr/>
          <p:nvPr/>
        </p:nvSpPr>
        <p:spPr>
          <a:xfrm>
            <a:off x="739140" y="1275080"/>
            <a:ext cx="7978775" cy="37846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accent5"/>
                </a:solidFill>
              </a:rPr>
              <a:t>charAt</a:t>
            </a:r>
            <a:r>
              <a:rPr lang="en-US" altLang="zh-CN" sz="2400" dirty="0"/>
              <a:t>()</a:t>
            </a:r>
            <a:r>
              <a:rPr lang="zh-CN" altLang="en-US" sz="2400" dirty="0"/>
              <a:t>返回指定位置的字符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 err="1">
                <a:solidFill>
                  <a:schemeClr val="accent5"/>
                </a:solidFill>
              </a:rPr>
              <a:t>indexOf</a:t>
            </a:r>
            <a:r>
              <a:rPr lang="en-US" altLang="zh-CN" sz="2400" dirty="0"/>
              <a:t>()</a:t>
            </a:r>
            <a:r>
              <a:rPr lang="zh-CN" altLang="en-US" sz="2400" dirty="0"/>
              <a:t>返回字符串中指定字符第一次出现的位置</a:t>
            </a:r>
            <a:r>
              <a:rPr lang="en-US" altLang="zh-CN" sz="2400" dirty="0"/>
              <a:t>,</a:t>
            </a:r>
            <a:r>
              <a:rPr lang="zh-CN" altLang="en-US" sz="2400" dirty="0"/>
              <a:t>字符未出现返回</a:t>
            </a:r>
            <a:r>
              <a:rPr lang="en-US" altLang="zh-CN" sz="2400" dirty="0"/>
              <a:t>-1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 err="1">
                <a:solidFill>
                  <a:schemeClr val="accent5"/>
                </a:solidFill>
              </a:rPr>
              <a:t>lastIndexOf</a:t>
            </a:r>
            <a:r>
              <a:rPr lang="en-US" altLang="zh-CN" sz="2400" dirty="0"/>
              <a:t>()</a:t>
            </a:r>
            <a:r>
              <a:rPr lang="zh-CN" altLang="en-US" sz="2400" dirty="0"/>
              <a:t>返回字符串中指定字符最后一次出现的位置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 err="1">
                <a:solidFill>
                  <a:schemeClr val="accent5"/>
                </a:solidFill>
              </a:rPr>
              <a:t>replace</a:t>
            </a:r>
            <a:r>
              <a:rPr lang="en-US" altLang="zh-CN" sz="2400" dirty="0" err="1">
                <a:solidFill>
                  <a:srgbClr val="05203D"/>
                </a:solidFill>
              </a:rPr>
              <a:t>(</a:t>
            </a:r>
            <a:r>
              <a:rPr lang="en-US" altLang="zh-CN" sz="2400" dirty="0"/>
              <a:t>regexp/substr,replacement)</a:t>
            </a:r>
            <a:r>
              <a:rPr lang="zh-CN" altLang="en-US" sz="2400" dirty="0"/>
              <a:t>替换匹配字符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>
                <a:solidFill>
                  <a:schemeClr val="accent5"/>
                </a:solidFill>
              </a:rPr>
              <a:t>slice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start,end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根据下标提取字符串的片断</a:t>
            </a:r>
            <a:endParaRPr lang="en-US" altLang="zh-CN" sz="24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对象的常用方法</a:t>
            </a:r>
            <a:endParaRPr lang="zh-CN" altLang="en-US"/>
          </a:p>
        </p:txBody>
      </p:sp>
      <p:sp>
        <p:nvSpPr>
          <p:cNvPr id="267" name="Shape 267"/>
          <p:cNvSpPr/>
          <p:nvPr/>
        </p:nvSpPr>
        <p:spPr>
          <a:xfrm>
            <a:off x="827405" y="1856740"/>
            <a:ext cx="7626350" cy="390779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accent5"/>
                </a:solidFill>
              </a:rPr>
              <a:t>substring</a:t>
            </a:r>
            <a:r>
              <a:rPr lang="en-US" altLang="zh-CN" sz="2400" dirty="0"/>
              <a:t>(start,end)</a:t>
            </a:r>
            <a:r>
              <a:rPr lang="zh-CN" altLang="en-US" sz="2400" dirty="0"/>
              <a:t>提取字符串中两个指定的索引号之间的</a:t>
            </a:r>
            <a:r>
              <a:rPr lang="zh-CN" altLang="en-US" sz="2800" dirty="0" smtClean="0"/>
              <a:t>字符</a:t>
            </a:r>
            <a:endParaRPr lang="zh-CN" altLang="en-US" sz="2800" dirty="0" smtClean="0"/>
          </a:p>
          <a:p>
            <a:pPr algn="l"/>
            <a:endParaRPr lang="zh-CN" altLang="en-US" sz="2800" dirty="0" smtClean="0"/>
          </a:p>
          <a:p>
            <a:pPr algn="l"/>
            <a:endParaRPr lang="en-US" altLang="zh-CN" sz="2400" dirty="0" smtClean="0">
              <a:solidFill>
                <a:schemeClr val="accent5"/>
              </a:solidFill>
            </a:endParaRPr>
          </a:p>
          <a:p>
            <a:pPr algn="l"/>
            <a:r>
              <a:rPr lang="en-US" altLang="zh-CN" sz="2400" dirty="0">
                <a:solidFill>
                  <a:schemeClr val="accent5"/>
                </a:solidFill>
              </a:rPr>
              <a:t>split</a:t>
            </a:r>
            <a:r>
              <a:rPr lang="en-US" altLang="zh-CN" sz="2400" dirty="0"/>
              <a:t>()	</a:t>
            </a:r>
            <a:r>
              <a:rPr lang="zh-CN" altLang="en-US" sz="2400" dirty="0"/>
              <a:t>把字符串分割为子字符串数组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 err="1" smtClean="0">
                <a:solidFill>
                  <a:schemeClr val="accent5"/>
                </a:solidFill>
              </a:rPr>
              <a:t>toString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转换为字符串</a:t>
            </a:r>
            <a:endParaRPr lang="zh-CN" altLang="en-US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en-US" altLang="zh-CN" sz="2400" dirty="0" err="1" smtClean="0">
                <a:solidFill>
                  <a:schemeClr val="accent5"/>
                </a:solidFill>
              </a:rPr>
              <a:t>toUpperCase</a:t>
            </a:r>
            <a:r>
              <a:rPr lang="en-US" altLang="zh-CN" sz="2400" dirty="0"/>
              <a:t>()</a:t>
            </a:r>
            <a:r>
              <a:rPr lang="zh-CN" altLang="en-US" sz="2400" dirty="0"/>
              <a:t>把字母转换为大写。</a:t>
            </a:r>
            <a:endParaRPr lang="zh-CN" altLang="en-US" sz="2400" dirty="0"/>
          </a:p>
          <a:p>
            <a:pPr algn="l"/>
            <a:r>
              <a:rPr lang="en-US" altLang="zh-CN" sz="2400" dirty="0" err="1" smtClean="0">
                <a:solidFill>
                  <a:schemeClr val="accent5"/>
                </a:solidFill>
              </a:rPr>
              <a:t>toLowerCase</a:t>
            </a:r>
            <a:r>
              <a:rPr lang="en-US" altLang="zh-CN" sz="2400" dirty="0"/>
              <a:t>()</a:t>
            </a:r>
            <a:r>
              <a:rPr lang="zh-CN" altLang="en-US" sz="2400" dirty="0"/>
              <a:t>把字母转换为小写。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已知某图片的连接  </a:t>
            </a:r>
            <a:r>
              <a:rPr lang="en-US" altLang="zh-CN"/>
              <a:t>src  = “picture1. png”</a:t>
            </a:r>
            <a:endParaRPr lang="en-US" altLang="zh-CN"/>
          </a:p>
          <a:p>
            <a:pPr marL="0" indent="0">
              <a:buNone/>
            </a:pPr>
            <a:r>
              <a:t>    返回 </a:t>
            </a:r>
            <a:r>
              <a:rPr lang="en-US" altLang="zh-CN"/>
              <a:t>src </a:t>
            </a:r>
            <a:r>
              <a:t>中的数字？</a:t>
            </a:r>
            <a:endParaRPr lang="en-US" altLang="zh-CN"/>
          </a:p>
          <a:p>
            <a:pPr marL="0" indent="0">
              <a:buNone/>
            </a:pPr>
            <a:r>
              <a:t>    返回 </a:t>
            </a:r>
            <a:r>
              <a:rPr lang="en-US" altLang="zh-CN"/>
              <a:t>“1”</a:t>
            </a:r>
            <a:r>
              <a:t>第一次出现的位置</a:t>
            </a:r>
          </a:p>
          <a:p>
            <a:pPr marL="0" indent="0">
              <a:buNone/>
            </a:pPr>
            <a:r>
              <a:t>    判断图片类型（是否是</a:t>
            </a:r>
            <a:r>
              <a:rPr lang="en-US" altLang="zh-CN"/>
              <a:t>png</a:t>
            </a:r>
            <a:r>
              <a:t>图片）</a:t>
            </a:r>
            <a:endParaRPr lang="en-US" altLang="zh-CN"/>
          </a:p>
          <a:p>
            <a:pPr marL="0" indent="0">
              <a:buNone/>
            </a:pPr>
            <a:r>
              <a:t>    将字符串分割成字符串数组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   已知字符串   </a:t>
            </a:r>
            <a:r>
              <a:rPr lang="en-US" altLang="zh-CN"/>
              <a:t>str </a:t>
            </a:r>
            <a:r>
              <a:t>=</a:t>
            </a:r>
            <a:r>
              <a:rPr lang="en-US" altLang="zh-CN"/>
              <a:t>“</a:t>
            </a:r>
            <a:r>
              <a:t>name=zhangsan</a:t>
            </a:r>
            <a:r>
              <a:rPr lang="en-US" altLang="zh-CN"/>
              <a:t>&amp;</a:t>
            </a:r>
            <a:r>
              <a:t>age=18</a:t>
            </a:r>
            <a:r>
              <a:rPr lang="en-US" altLang="zh-CN"/>
              <a:t>&amp;</a:t>
            </a:r>
            <a:r>
              <a:t>classNo=090728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r>
              <a:t>   参数名已知，输出参数名对应的参数值</a:t>
            </a:r>
            <a:endParaRPr lang="en-US" altLang="zh-CN"/>
          </a:p>
          <a:p/>
          <a:p/>
          <a:p>
            <a:endParaRPr lang="en-US" altLang="zh-CN"/>
          </a:p>
          <a:p>
            <a:endParaRPr lang="en-US" altLang="zh-CN"/>
          </a:p>
          <a:p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已知数组 </a:t>
            </a:r>
            <a:r>
              <a:rPr lang="en-US" altLang="zh-CN"/>
              <a:t>[ “</a:t>
            </a:r>
            <a:r>
              <a:t>高铁</a:t>
            </a:r>
            <a:r>
              <a:rPr lang="en-US" altLang="zh-CN"/>
              <a:t>”</a:t>
            </a:r>
            <a:r>
              <a:t>，</a:t>
            </a:r>
            <a:r>
              <a:rPr lang="en-US" altLang="zh-CN"/>
              <a:t>“</a:t>
            </a:r>
            <a:r>
              <a:t>高德地图</a:t>
            </a:r>
            <a:r>
              <a:rPr lang="en-US" altLang="zh-CN"/>
              <a:t>”</a:t>
            </a:r>
            <a:r>
              <a:t>，</a:t>
            </a:r>
            <a:r>
              <a:rPr lang="en-US" altLang="zh-CN"/>
              <a:t>“</a:t>
            </a:r>
            <a:r>
              <a:t>高校</a:t>
            </a:r>
            <a:r>
              <a:rPr lang="en-US" altLang="zh-CN"/>
              <a:t>”</a:t>
            </a:r>
            <a:r>
              <a:t>，</a:t>
            </a:r>
            <a:r>
              <a:rPr lang="en-US" altLang="zh-CN"/>
              <a:t>“</a:t>
            </a:r>
            <a:r>
              <a:t>小学</a:t>
            </a:r>
            <a:r>
              <a:rPr lang="en-US" altLang="zh-CN"/>
              <a:t>”]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t>将出现</a:t>
            </a:r>
            <a:r>
              <a:rPr lang="en-US" altLang="zh-CN"/>
              <a:t>“</a:t>
            </a:r>
            <a:r>
              <a:t>高</a:t>
            </a:r>
            <a:r>
              <a:rPr lang="en-US" altLang="zh-CN"/>
              <a:t>”</a:t>
            </a:r>
            <a:r>
              <a:t>字的元素放入一个新的数组，并打印出这个新数组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     编写程序将 “jdk” 全部变为大写,并输出到屏幕,截取子串”</a:t>
            </a:r>
            <a:r>
              <a:rPr lang="en-US" altLang="zh-CN"/>
              <a:t>dk</a:t>
            </a:r>
            <a:r>
              <a:t>” 并输出到屏幕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      编写程序将String类型字符串”test” 变为 “tset</a:t>
            </a:r>
            <a:r>
              <a:rPr lang="en-US" altLang="zh-CN"/>
              <a:t>“</a:t>
            </a:r>
            <a:endParaRPr lang="en-US" altLang="zh-CN"/>
          </a:p>
          <a:p>
            <a:pPr marL="0" indent="0">
              <a:buNone/>
            </a:pPr>
          </a:p>
          <a:p>
            <a:pPr marL="0" indent="0">
              <a:buNone/>
            </a:pPr>
            <a:r>
              <a:t>      写一个方法判断一个字符串是否对称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谢　谢</a:t>
            </a:r>
            <a:endParaRPr lang="zh-CN" altLang="en-US" sz="45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459715"/>
            <a:ext cx="234632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第一讲：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Math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对象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1305535"/>
            <a:ext cx="234632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第二讲：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Math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属性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2223110"/>
            <a:ext cx="234632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第三讲：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Math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方法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3140685"/>
            <a:ext cx="243141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第四讲：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String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对象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en-US" altLang="zh-CN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en-US" altLang="zh-CN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en-US" altLang="zh-CN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39623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5</a:t>
            </a:r>
            <a:endParaRPr lang="en-US" altLang="zh-CN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3641725" y="481073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6</a:t>
            </a:r>
            <a:endParaRPr lang="en-US" altLang="zh-CN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641725" y="29017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en-US" altLang="zh-CN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4399915" y="4128745"/>
            <a:ext cx="243141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第五讲：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String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属性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4383405" y="4973295"/>
            <a:ext cx="370141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第六讲：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String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对象的常用方法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文本框 20"/>
          <p:cNvSpPr txBox="1"/>
          <p:nvPr/>
        </p:nvSpPr>
        <p:spPr>
          <a:xfrm>
            <a:off x="598170" y="353353"/>
            <a:ext cx="2468880" cy="82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0070C0"/>
                </a:solidFill>
                <a:latin typeface="+mj-ea"/>
                <a:ea typeface="+mj-ea"/>
              </a:rPr>
              <a:t>今天内容</a:t>
            </a:r>
            <a:endParaRPr lang="zh-CN" altLang="en-US" sz="4500" b="1" kern="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Math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对象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267" name="Shape 267"/>
          <p:cNvSpPr/>
          <p:nvPr/>
        </p:nvSpPr>
        <p:spPr>
          <a:xfrm>
            <a:off x="1119782" y="1806476"/>
            <a:ext cx="7032270" cy="1452880"/>
          </a:xfrm>
          <a:prstGeom prst="rect">
            <a:avLst/>
          </a:prstGeom>
          <a:ln w="12700">
            <a:miter lim="400000"/>
          </a:ln>
        </p:spPr>
        <p:txBody>
          <a:bodyPr lIns="32146" rIns="32146">
            <a:spAutoFit/>
          </a:bodyPr>
          <a:lstStyle/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000" b="1" dirty="0">
                <a:sym typeface="宋体" panose="02010600030101010101" pitchFamily="2" charset="-122"/>
              </a:rPr>
              <a:t>Math</a:t>
            </a:r>
            <a:r>
              <a:rPr lang="zh-CN" altLang="en-US" sz="2000" b="1" dirty="0">
                <a:sym typeface="宋体" panose="02010600030101010101" pitchFamily="2" charset="-122"/>
              </a:rPr>
              <a:t>（算数）对象的作用是：执行常见的算数任务</a:t>
            </a:r>
            <a:r>
              <a:rPr lang="zh-CN" altLang="en-US" sz="2400" b="1" dirty="0" smtClean="0">
                <a:sym typeface="宋体" panose="02010600030101010101" pitchFamily="2" charset="-122"/>
              </a:rPr>
              <a:t>。</a:t>
            </a:r>
            <a:endParaRPr lang="zh-CN" altLang="en-US" sz="2400" b="1" dirty="0" smtClean="0"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000" b="1" dirty="0" smtClean="0"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000" dirty="0">
                <a:sym typeface="宋体" panose="02010600030101010101" pitchFamily="2" charset="-122"/>
              </a:rPr>
              <a:t> </a:t>
            </a:r>
            <a:r>
              <a:rPr lang="en-US" altLang="zh-CN" sz="2000" dirty="0">
                <a:sym typeface="宋体" panose="02010600030101010101" pitchFamily="2" charset="-122"/>
              </a:rPr>
              <a:t>Math </a:t>
            </a:r>
            <a:r>
              <a:rPr lang="zh-CN" altLang="en-US" sz="2000" dirty="0">
                <a:sym typeface="宋体" panose="02010600030101010101" pitchFamily="2" charset="-122"/>
              </a:rPr>
              <a:t>是一个对象，对象有自身属性和</a:t>
            </a:r>
            <a:r>
              <a:rPr lang="zh-CN" altLang="en-US" sz="2000" dirty="0" smtClean="0">
                <a:sym typeface="宋体" panose="02010600030101010101" pitchFamily="2" charset="-122"/>
              </a:rPr>
              <a:t>方法。</a:t>
            </a:r>
            <a:endParaRPr lang="zh-CN" altLang="en-US" sz="2000" dirty="0" smtClean="0"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sz="1265" dirty="0">
              <a:sym typeface="宋体" panose="02010600030101010101" pitchFamily="2" charset="-122"/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sz="1265" dirty="0" smtClean="0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Math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对象属性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267" name="Shape 267"/>
          <p:cNvSpPr/>
          <p:nvPr/>
        </p:nvSpPr>
        <p:spPr>
          <a:xfrm>
            <a:off x="957836" y="1478247"/>
            <a:ext cx="7032270" cy="3900170"/>
          </a:xfrm>
          <a:prstGeom prst="rect">
            <a:avLst/>
          </a:prstGeom>
          <a:ln w="12700">
            <a:miter lim="400000"/>
          </a:ln>
        </p:spPr>
        <p:txBody>
          <a:bodyPr lIns="32146" rIns="32146">
            <a:spAutoFit/>
          </a:bodyPr>
          <a:lstStyle/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250" b="1" dirty="0" smtClean="0">
                <a:solidFill>
                  <a:srgbClr val="FF0000"/>
                </a:solidFill>
              </a:rPr>
              <a:t>属性</a:t>
            </a:r>
            <a:r>
              <a:rPr lang="zh-CN" altLang="en-US" sz="2250" b="1" dirty="0">
                <a:solidFill>
                  <a:srgbClr val="FF0000"/>
                </a:solidFill>
              </a:rPr>
              <a:t>	</a:t>
            </a:r>
            <a:r>
              <a:rPr lang="zh-CN" altLang="en-US" sz="225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250" b="1" dirty="0" smtClean="0">
                <a:solidFill>
                  <a:srgbClr val="FF0000"/>
                </a:solidFill>
              </a:rPr>
              <a:t>			</a:t>
            </a:r>
            <a:r>
              <a:rPr lang="zh-CN" altLang="en-US" sz="2250" b="1" dirty="0" smtClean="0">
                <a:solidFill>
                  <a:srgbClr val="FF0000"/>
                </a:solidFill>
              </a:rPr>
              <a:t>描述</a:t>
            </a:r>
            <a:endParaRPr lang="zh-CN" altLang="en-US" sz="2250" b="1" dirty="0">
              <a:solidFill>
                <a:srgbClr val="FF000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250" dirty="0"/>
              <a:t>E	</a:t>
            </a:r>
            <a:r>
              <a:rPr lang="en-US" altLang="zh-CN" sz="2250" dirty="0" smtClean="0"/>
              <a:t>	</a:t>
            </a:r>
            <a:r>
              <a:rPr lang="zh-CN" altLang="en-US" sz="2250" dirty="0" smtClean="0"/>
              <a:t>返回</a:t>
            </a:r>
            <a:r>
              <a:rPr lang="zh-CN" altLang="en-US" sz="2250" dirty="0"/>
              <a:t>算术常量 </a:t>
            </a:r>
            <a:r>
              <a:rPr lang="en-US" altLang="zh-CN" sz="2250" dirty="0"/>
              <a:t>e</a:t>
            </a:r>
            <a:r>
              <a:rPr lang="zh-CN" altLang="en-US" sz="2250" dirty="0"/>
              <a:t>，即自然对数的底数（约等于</a:t>
            </a:r>
            <a:r>
              <a:rPr lang="en-US" altLang="zh-CN" sz="2250" dirty="0"/>
              <a:t>2.718</a:t>
            </a:r>
            <a:r>
              <a:rPr lang="zh-CN" altLang="en-US" sz="2250" dirty="0"/>
              <a:t>）。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250" dirty="0"/>
              <a:t>LN2	</a:t>
            </a:r>
            <a:r>
              <a:rPr lang="en-US" altLang="zh-CN" sz="2250" dirty="0" smtClean="0"/>
              <a:t>	</a:t>
            </a:r>
            <a:r>
              <a:rPr lang="zh-CN" altLang="en-US" sz="2250" dirty="0" smtClean="0"/>
              <a:t>返回 </a:t>
            </a:r>
            <a:r>
              <a:rPr lang="en-US" altLang="zh-CN" sz="2250" dirty="0"/>
              <a:t>2 </a:t>
            </a:r>
            <a:r>
              <a:rPr lang="zh-CN" altLang="en-US" sz="2250" dirty="0"/>
              <a:t>的自然对数（约等于</a:t>
            </a:r>
            <a:r>
              <a:rPr lang="en-US" altLang="zh-CN" sz="2250" dirty="0"/>
              <a:t>0.693</a:t>
            </a:r>
            <a:r>
              <a:rPr lang="zh-CN" altLang="en-US" sz="2250" dirty="0"/>
              <a:t>）。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250" dirty="0"/>
              <a:t>LN10	</a:t>
            </a:r>
            <a:r>
              <a:rPr lang="en-US" altLang="zh-CN" sz="2250" dirty="0" smtClean="0"/>
              <a:t>	</a:t>
            </a:r>
            <a:r>
              <a:rPr lang="zh-CN" altLang="en-US" sz="2250" dirty="0" smtClean="0"/>
              <a:t>返回 </a:t>
            </a:r>
            <a:r>
              <a:rPr lang="en-US" altLang="zh-CN" sz="2250" dirty="0"/>
              <a:t>10 </a:t>
            </a:r>
            <a:r>
              <a:rPr lang="zh-CN" altLang="en-US" sz="2250" dirty="0"/>
              <a:t>的自然对数（约等于</a:t>
            </a:r>
            <a:r>
              <a:rPr lang="en-US" altLang="zh-CN" sz="2250" dirty="0"/>
              <a:t>2.302</a:t>
            </a:r>
            <a:r>
              <a:rPr lang="zh-CN" altLang="en-US" sz="2250" dirty="0"/>
              <a:t>）。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250" dirty="0" smtClean="0"/>
              <a:t>PI</a:t>
            </a:r>
            <a:r>
              <a:rPr lang="en-US" altLang="zh-CN" sz="2250" dirty="0"/>
              <a:t>	</a:t>
            </a:r>
            <a:r>
              <a:rPr lang="en-US" altLang="zh-CN" sz="2250" dirty="0" smtClean="0"/>
              <a:t>	</a:t>
            </a:r>
            <a:r>
              <a:rPr lang="zh-CN" altLang="en-US" sz="2250" dirty="0" smtClean="0"/>
              <a:t>返回</a:t>
            </a:r>
            <a:r>
              <a:rPr lang="zh-CN" altLang="en-US" sz="2250" dirty="0"/>
              <a:t>圆周率（约等于</a:t>
            </a:r>
            <a:r>
              <a:rPr lang="en-US" altLang="zh-CN" sz="2250" dirty="0"/>
              <a:t>3.14159</a:t>
            </a:r>
            <a:r>
              <a:rPr lang="zh-CN" altLang="en-US" sz="2250" dirty="0"/>
              <a:t>）。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250" dirty="0" smtClean="0"/>
              <a:t>SQRT2  </a:t>
            </a:r>
            <a:r>
              <a:rPr lang="en-US" altLang="zh-CN" sz="2250" dirty="0"/>
              <a:t>	</a:t>
            </a:r>
            <a:r>
              <a:rPr lang="zh-CN" altLang="en-US" sz="2250" dirty="0"/>
              <a:t>返回 </a:t>
            </a:r>
            <a:r>
              <a:rPr lang="en-US" altLang="zh-CN" sz="2250" dirty="0"/>
              <a:t>2 </a:t>
            </a:r>
            <a:r>
              <a:rPr lang="zh-CN" altLang="en-US" sz="2250" dirty="0"/>
              <a:t>的平方根（约等于 </a:t>
            </a:r>
            <a:r>
              <a:rPr lang="en-US" altLang="zh-CN" sz="2250" dirty="0"/>
              <a:t>1.414</a:t>
            </a:r>
            <a:r>
              <a:rPr lang="zh-CN" altLang="en-US" sz="2250" dirty="0"/>
              <a:t>）</a:t>
            </a:r>
            <a:r>
              <a:rPr lang="zh-CN" altLang="en-US" sz="2250" dirty="0" smtClean="0"/>
              <a:t>。</a:t>
            </a:r>
            <a:endParaRPr lang="zh-CN" altLang="en-US" sz="2250" dirty="0" smtClean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2250" dirty="0" smtClean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250" dirty="0" smtClean="0">
                <a:solidFill>
                  <a:srgbClr val="FF0000"/>
                </a:solidFill>
              </a:rPr>
              <a:t>学习使用</a:t>
            </a:r>
            <a:r>
              <a:rPr lang="en-US" altLang="zh-CN" sz="2250" dirty="0" smtClean="0">
                <a:solidFill>
                  <a:srgbClr val="FF0000"/>
                </a:solidFill>
              </a:rPr>
              <a:t>W3C</a:t>
            </a:r>
            <a:r>
              <a:rPr lang="zh-CN" altLang="en-US" sz="2250" dirty="0" smtClean="0">
                <a:solidFill>
                  <a:srgbClr val="FF0000"/>
                </a:solidFill>
              </a:rPr>
              <a:t>参考手册，找出</a:t>
            </a:r>
            <a:r>
              <a:rPr lang="en-US" altLang="zh-CN" sz="2250" dirty="0" smtClean="0">
                <a:solidFill>
                  <a:srgbClr val="FF0000"/>
                </a:solidFill>
              </a:rPr>
              <a:t>Math</a:t>
            </a:r>
            <a:r>
              <a:rPr lang="zh-CN" altLang="en-US" sz="2250" dirty="0" smtClean="0">
                <a:solidFill>
                  <a:srgbClr val="FF0000"/>
                </a:solidFill>
              </a:rPr>
              <a:t>对象的属性和方法</a:t>
            </a:r>
            <a:endParaRPr lang="zh-CN" altLang="en-US" sz="2250" dirty="0" smtClean="0">
              <a:solidFill>
                <a:srgbClr val="FF000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sz="225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Math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方法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67" name="Shape 267"/>
          <p:cNvSpPr/>
          <p:nvPr/>
        </p:nvSpPr>
        <p:spPr>
          <a:xfrm>
            <a:off x="615315" y="1454150"/>
            <a:ext cx="7913370" cy="3553460"/>
          </a:xfrm>
          <a:prstGeom prst="rect">
            <a:avLst/>
          </a:prstGeom>
          <a:ln w="12700">
            <a:miter lim="400000"/>
          </a:ln>
        </p:spPr>
        <p:txBody>
          <a:bodyPr wrap="square" lIns="32146" rIns="32146">
            <a:spAutoFit/>
          </a:bodyPr>
          <a:lstStyle/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225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250" b="1" dirty="0">
                <a:solidFill>
                  <a:srgbClr val="FF0000"/>
                </a:solidFill>
              </a:rPr>
              <a:t>	</a:t>
            </a:r>
            <a:r>
              <a:rPr lang="zh-CN" altLang="en-US" sz="225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250" b="1" dirty="0" smtClean="0">
                <a:solidFill>
                  <a:srgbClr val="FF0000"/>
                </a:solidFill>
              </a:rPr>
              <a:t>		</a:t>
            </a:r>
            <a:r>
              <a:rPr lang="zh-CN" altLang="en-US" sz="2250" b="1" dirty="0" smtClean="0">
                <a:solidFill>
                  <a:srgbClr val="FF0000"/>
                </a:solidFill>
              </a:rPr>
              <a:t>描述</a:t>
            </a:r>
            <a:endParaRPr lang="zh-CN" altLang="en-US" sz="2250" b="1" dirty="0">
              <a:solidFill>
                <a:srgbClr val="FF0000"/>
              </a:solidFill>
            </a:endParaRPr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250" dirty="0" smtClean="0">
                <a:solidFill>
                  <a:srgbClr val="FF0000"/>
                </a:solidFill>
              </a:rPr>
              <a:t>abs(x</a:t>
            </a:r>
            <a:r>
              <a:rPr lang="en-US" sz="2250" dirty="0">
                <a:solidFill>
                  <a:srgbClr val="FF0000"/>
                </a:solidFill>
              </a:rPr>
              <a:t>)	</a:t>
            </a:r>
            <a:r>
              <a:rPr lang="en-US" sz="2250" dirty="0" smtClean="0"/>
              <a:t>		</a:t>
            </a:r>
            <a:r>
              <a:rPr lang="zh-CN" altLang="en-US" sz="2250" dirty="0" smtClean="0"/>
              <a:t>返回</a:t>
            </a:r>
            <a:r>
              <a:rPr lang="zh-CN" altLang="en-US" sz="2250" dirty="0"/>
              <a:t>数的绝对值。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250" dirty="0" smtClean="0"/>
              <a:t>ceil(x</a:t>
            </a:r>
            <a:r>
              <a:rPr lang="en-US" sz="2250" dirty="0"/>
              <a:t>)	</a:t>
            </a:r>
            <a:r>
              <a:rPr lang="en-US" sz="2250" dirty="0" smtClean="0"/>
              <a:t>	</a:t>
            </a:r>
            <a:r>
              <a:rPr lang="zh-CN" altLang="en-US" sz="2250" dirty="0" smtClean="0"/>
              <a:t>对数</a:t>
            </a:r>
            <a:r>
              <a:rPr lang="zh-CN" altLang="en-US" sz="2250" dirty="0"/>
              <a:t>进行上舍入</a:t>
            </a:r>
            <a:r>
              <a:rPr lang="zh-CN" altLang="en-US" sz="2250" dirty="0" smtClean="0"/>
              <a:t>。</a:t>
            </a:r>
            <a:r>
              <a:rPr lang="en-US" altLang="zh-CN" sz="2250" dirty="0" smtClean="0"/>
              <a:t>-</a:t>
            </a:r>
            <a:r>
              <a:rPr lang="zh-CN" altLang="en-US" sz="2250" dirty="0" smtClean="0"/>
              <a:t>向上取整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250" dirty="0" smtClean="0"/>
              <a:t>floor(x)	</a:t>
            </a:r>
            <a:r>
              <a:rPr lang="en-US" sz="2250" dirty="0"/>
              <a:t>	</a:t>
            </a:r>
            <a:r>
              <a:rPr lang="zh-CN" altLang="en-US" sz="2250" dirty="0"/>
              <a:t>对数进行下舍入。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250" dirty="0" smtClean="0"/>
              <a:t>max(</a:t>
            </a:r>
            <a:r>
              <a:rPr lang="en-US" sz="2250" dirty="0" err="1" smtClean="0"/>
              <a:t>x,y</a:t>
            </a:r>
            <a:r>
              <a:rPr lang="en-US" sz="2250" dirty="0"/>
              <a:t>)	</a:t>
            </a:r>
            <a:r>
              <a:rPr lang="en-US" sz="2250" dirty="0" smtClean="0"/>
              <a:t>	</a:t>
            </a:r>
            <a:r>
              <a:rPr lang="zh-CN" altLang="en-US" sz="2250" dirty="0" smtClean="0"/>
              <a:t>返回 </a:t>
            </a:r>
            <a:r>
              <a:rPr lang="en-US" sz="2250" dirty="0"/>
              <a:t>x </a:t>
            </a:r>
            <a:r>
              <a:rPr lang="zh-CN" altLang="en-US" sz="2250" dirty="0"/>
              <a:t>和 </a:t>
            </a:r>
            <a:r>
              <a:rPr lang="en-US" sz="2250" dirty="0"/>
              <a:t>y </a:t>
            </a:r>
            <a:r>
              <a:rPr lang="zh-CN" altLang="en-US" sz="2250" dirty="0"/>
              <a:t>中的最高值。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250" dirty="0"/>
              <a:t>min(</a:t>
            </a:r>
            <a:r>
              <a:rPr lang="en-US" sz="2250" dirty="0" err="1"/>
              <a:t>x,y</a:t>
            </a:r>
            <a:r>
              <a:rPr lang="en-US" sz="2250" dirty="0"/>
              <a:t>)	</a:t>
            </a:r>
            <a:r>
              <a:rPr lang="en-US" sz="2250" dirty="0" smtClean="0"/>
              <a:t>	</a:t>
            </a:r>
            <a:r>
              <a:rPr lang="zh-CN" altLang="en-US" sz="2250" dirty="0" smtClean="0"/>
              <a:t>返回 </a:t>
            </a:r>
            <a:r>
              <a:rPr lang="en-US" sz="2250" dirty="0"/>
              <a:t>x </a:t>
            </a:r>
            <a:r>
              <a:rPr lang="zh-CN" altLang="en-US" sz="2250" dirty="0"/>
              <a:t>和 </a:t>
            </a:r>
            <a:r>
              <a:rPr lang="en-US" sz="2250" dirty="0"/>
              <a:t>y </a:t>
            </a:r>
            <a:r>
              <a:rPr lang="zh-CN" altLang="en-US" sz="2250" dirty="0"/>
              <a:t>中的最低值。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250" dirty="0"/>
              <a:t>pow(</a:t>
            </a:r>
            <a:r>
              <a:rPr lang="en-US" sz="2250" dirty="0" err="1"/>
              <a:t>x,y</a:t>
            </a:r>
            <a:r>
              <a:rPr lang="en-US" sz="2250" dirty="0"/>
              <a:t>)	</a:t>
            </a:r>
            <a:r>
              <a:rPr lang="en-US" sz="2250" dirty="0" smtClean="0"/>
              <a:t>	</a:t>
            </a:r>
            <a:r>
              <a:rPr lang="zh-CN" altLang="en-US" sz="2250" dirty="0" smtClean="0"/>
              <a:t>返回 </a:t>
            </a:r>
            <a:r>
              <a:rPr lang="en-US" sz="2250" dirty="0"/>
              <a:t>x </a:t>
            </a:r>
            <a:r>
              <a:rPr lang="zh-CN" altLang="en-US" sz="2250" dirty="0"/>
              <a:t>的 </a:t>
            </a:r>
            <a:r>
              <a:rPr lang="en-US" sz="2250" dirty="0"/>
              <a:t>y </a:t>
            </a:r>
            <a:r>
              <a:rPr lang="zh-CN" altLang="en-US" sz="2250" dirty="0"/>
              <a:t>次幂。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250" dirty="0" smtClean="0"/>
              <a:t>round(x</a:t>
            </a:r>
            <a:r>
              <a:rPr lang="en-US" sz="2250" dirty="0"/>
              <a:t>)	</a:t>
            </a:r>
            <a:r>
              <a:rPr lang="en-US" sz="2250" dirty="0" smtClean="0"/>
              <a:t>	</a:t>
            </a:r>
            <a:r>
              <a:rPr lang="zh-CN" altLang="en-US" sz="2250" dirty="0" smtClean="0"/>
              <a:t>把</a:t>
            </a:r>
            <a:r>
              <a:rPr lang="zh-CN" altLang="en-US" sz="2250" dirty="0"/>
              <a:t>数四舍五入为最接近的整数。</a:t>
            </a:r>
            <a:endParaRPr lang="zh-CN" altLang="en-US" sz="2250" dirty="0"/>
          </a:p>
          <a:p>
            <a:pPr algn="l"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250" dirty="0" err="1" smtClean="0"/>
              <a:t>sqrt</a:t>
            </a:r>
            <a:r>
              <a:rPr lang="en-US" sz="2250" dirty="0" smtClean="0"/>
              <a:t>(x</a:t>
            </a:r>
            <a:r>
              <a:rPr lang="en-US" sz="2250" dirty="0"/>
              <a:t>)	</a:t>
            </a:r>
            <a:r>
              <a:rPr lang="en-US" sz="2250" dirty="0" smtClean="0"/>
              <a:t>	</a:t>
            </a:r>
            <a:r>
              <a:rPr lang="zh-CN" altLang="en-US" sz="2250" dirty="0" smtClean="0"/>
              <a:t>返回某个</a:t>
            </a:r>
            <a:r>
              <a:rPr lang="zh-CN" altLang="en-US" sz="2250" dirty="0"/>
              <a:t>数的平方根。</a:t>
            </a:r>
            <a:endParaRPr lang="zh-CN" altLang="en-US" sz="2250" dirty="0"/>
          </a:p>
          <a:p>
            <a: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250" b="1" dirty="0">
                <a:solidFill>
                  <a:srgbClr val="FF0000"/>
                </a:solidFill>
              </a:rPr>
              <a:t>random()		</a:t>
            </a:r>
            <a:r>
              <a:rPr lang="zh-CN" altLang="en-US" sz="2250" b="1" dirty="0">
                <a:solidFill>
                  <a:srgbClr val="FF0000"/>
                </a:solidFill>
              </a:rPr>
              <a:t>返回 </a:t>
            </a:r>
            <a:r>
              <a:rPr lang="en-US" altLang="zh-CN" sz="2250" b="1" dirty="0">
                <a:solidFill>
                  <a:srgbClr val="FF0000"/>
                </a:solidFill>
              </a:rPr>
              <a:t>0 ~ 1 </a:t>
            </a:r>
            <a:r>
              <a:rPr lang="zh-CN" altLang="en-US" sz="2250" b="1" dirty="0">
                <a:solidFill>
                  <a:srgbClr val="FF0000"/>
                </a:solidFill>
              </a:rPr>
              <a:t>之间的随机数。含</a:t>
            </a:r>
            <a:r>
              <a:rPr lang="en-US" altLang="zh-CN" sz="2250" b="1" dirty="0">
                <a:solidFill>
                  <a:srgbClr val="FF0000"/>
                </a:solidFill>
              </a:rPr>
              <a:t>0</a:t>
            </a:r>
            <a:r>
              <a:rPr lang="zh-CN" altLang="en-US" sz="2250" b="1" dirty="0">
                <a:solidFill>
                  <a:srgbClr val="FF0000"/>
                </a:solidFill>
              </a:rPr>
              <a:t>不含</a:t>
            </a:r>
            <a:r>
              <a:rPr lang="en-US" altLang="zh-CN" sz="2250" b="1" smtClean="0">
                <a:solidFill>
                  <a:srgbClr val="FF0000"/>
                </a:solidFill>
              </a:rPr>
              <a:t>1</a:t>
            </a:r>
            <a:endParaRPr lang="en-US" sz="225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rPr lang="zh-CN" altLang="en-US"/>
              <a:t>方法练习</a:t>
            </a:r>
            <a:endParaRPr lang="zh-CN" altLang="en-US"/>
          </a:p>
        </p:txBody>
      </p:sp>
      <p:sp>
        <p:nvSpPr>
          <p:cNvPr id="281" name="Shape 281"/>
          <p:cNvSpPr/>
          <p:nvPr/>
        </p:nvSpPr>
        <p:spPr>
          <a:xfrm>
            <a:off x="765277" y="1238233"/>
            <a:ext cx="7643988" cy="4954270"/>
          </a:xfrm>
          <a:prstGeom prst="rect">
            <a:avLst/>
          </a:prstGeom>
          <a:ln w="12700">
            <a:miter lim="400000"/>
          </a:ln>
        </p:spPr>
        <p:txBody>
          <a:bodyPr lIns="32146" rIns="32146">
            <a:spAutoFit/>
          </a:bodyPr>
          <a:lstStyle/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sz="2000" dirty="0"/>
              <a:t>1：随机0~1</a:t>
            </a:r>
            <a:r>
              <a:rPr sz="2000" dirty="0" smtClean="0"/>
              <a:t>的数</a:t>
            </a:r>
            <a:endParaRPr lang="en-US" sz="2000" dirty="0" smtClean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：随机</a:t>
            </a:r>
            <a:r>
              <a:rPr lang="en-US" altLang="zh-CN" sz="2000" dirty="0" smtClean="0"/>
              <a:t>0~9</a:t>
            </a:r>
            <a:r>
              <a:rPr lang="zh-CN" altLang="en-US" sz="2000" dirty="0" smtClean="0"/>
              <a:t>的整数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000" dirty="0" smtClean="0"/>
              <a:t>3</a:t>
            </a:r>
            <a:r>
              <a:rPr sz="2000" dirty="0" smtClean="0"/>
              <a:t>：随机0~10的整数</a:t>
            </a:r>
            <a:endParaRPr lang="en-US" sz="2000" dirty="0" smtClean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：随机</a:t>
            </a:r>
            <a:r>
              <a:rPr lang="en-US" altLang="zh-CN" sz="2000" dirty="0" smtClean="0"/>
              <a:t>10~35</a:t>
            </a:r>
            <a:r>
              <a:rPr lang="zh-CN" altLang="en-US" sz="2000" dirty="0" smtClean="0"/>
              <a:t>的整数</a:t>
            </a:r>
            <a:endParaRPr lang="zh-CN" altLang="en-US" sz="2000" dirty="0" smtClean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sz="2000" dirty="0" smtClean="0"/>
              <a:t>5</a:t>
            </a:r>
            <a:r>
              <a:rPr sz="2000" dirty="0" smtClean="0"/>
              <a:t>：给div随机一个颜色怎么做？</a:t>
            </a:r>
            <a:r>
              <a:rPr lang="en-US" dirty="0" smtClean="0"/>
              <a:t>(</a:t>
            </a:r>
            <a:r>
              <a:rPr lang="zh-CN" altLang="en-US" dirty="0" smtClean="0"/>
              <a:t>随机数函数封装</a:t>
            </a:r>
            <a:r>
              <a:rPr lang="en-US" dirty="0" smtClean="0"/>
              <a:t>)</a:t>
            </a:r>
            <a:endParaRPr lang="en-US" dirty="0" smtClean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dirty="0" smtClean="0"/>
              <a:t>6</a:t>
            </a:r>
            <a:r>
              <a:rPr lang="zh-CN" altLang="en-US" dirty="0" smtClean="0"/>
              <a:t>、随机产生一个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位的数字</a:t>
            </a:r>
            <a:endParaRPr lang="zh-CN" altLang="en-US" sz="2000" dirty="0" smtClean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en-US" sz="2000" dirty="0" smtClean="0"/>
          </a:p>
          <a:p>
            <a:pPr algn="l">
              <a:lnSpc>
                <a:spcPct val="20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60180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1610</Words>
  <Application>WPS 演示</Application>
  <PresentationFormat>全屏显示(4:3)</PresentationFormat>
  <Paragraphs>202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幼圆</vt:lpstr>
      <vt:lpstr>Times New Roman</vt:lpstr>
      <vt:lpstr>Arial Black</vt:lpstr>
      <vt:lpstr>华文隶书</vt:lpstr>
      <vt:lpstr>Microsoft New Tai Lue</vt:lpstr>
      <vt:lpstr>Calibri</vt:lpstr>
      <vt:lpstr>华文中宋</vt:lpstr>
      <vt:lpstr>华文楷体</vt:lpstr>
      <vt:lpstr>A000120140530A99PPBG</vt:lpstr>
      <vt:lpstr>PowerPoint 演示文稿</vt:lpstr>
      <vt:lpstr>PowerPoint 演示文稿</vt:lpstr>
      <vt:lpstr>PowerPoint 演示文稿</vt:lpstr>
      <vt:lpstr>Math对象</vt:lpstr>
      <vt:lpstr>PowerPoint 演示文稿</vt:lpstr>
      <vt:lpstr>Math属性</vt:lpstr>
      <vt:lpstr>PowerPoint 演示文稿</vt:lpstr>
      <vt:lpstr>Math方法</vt:lpstr>
      <vt:lpstr>Math方法练习</vt:lpstr>
      <vt:lpstr>PowerPoint 演示文稿</vt:lpstr>
      <vt:lpstr>String</vt:lpstr>
      <vt:lpstr>PowerPoint 演示文稿</vt:lpstr>
      <vt:lpstr>String属性</vt:lpstr>
      <vt:lpstr>PowerPoint 演示文稿</vt:lpstr>
      <vt:lpstr>String对象的常用方法</vt:lpstr>
      <vt:lpstr>String对象的常用方法</vt:lpstr>
      <vt:lpstr>练习</vt:lpstr>
      <vt:lpstr>练习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93</cp:revision>
  <dcterms:created xsi:type="dcterms:W3CDTF">2016-10-24T09:15:00Z</dcterms:created>
  <dcterms:modified xsi:type="dcterms:W3CDTF">2017-06-01T09:21:18Z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