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34"/>
  </p:handoutMasterIdLst>
  <p:sldIdLst>
    <p:sldId id="313" r:id="rId3"/>
    <p:sldId id="335" r:id="rId4"/>
    <p:sldId id="296" r:id="rId5"/>
    <p:sldId id="349" r:id="rId6"/>
    <p:sldId id="297" r:id="rId7"/>
    <p:sldId id="337" r:id="rId8"/>
    <p:sldId id="338" r:id="rId9"/>
    <p:sldId id="339" r:id="rId11"/>
    <p:sldId id="350" r:id="rId12"/>
    <p:sldId id="340" r:id="rId13"/>
    <p:sldId id="324" r:id="rId14"/>
    <p:sldId id="341" r:id="rId15"/>
    <p:sldId id="325" r:id="rId16"/>
    <p:sldId id="342" r:id="rId17"/>
    <p:sldId id="351" r:id="rId18"/>
    <p:sldId id="368" r:id="rId19"/>
    <p:sldId id="370" r:id="rId20"/>
    <p:sldId id="369" r:id="rId21"/>
    <p:sldId id="336" r:id="rId22"/>
    <p:sldId id="345" r:id="rId23"/>
    <p:sldId id="352" r:id="rId24"/>
    <p:sldId id="346" r:id="rId25"/>
    <p:sldId id="347" r:id="rId26"/>
    <p:sldId id="371" r:id="rId27"/>
    <p:sldId id="373" r:id="rId28"/>
    <p:sldId id="375" r:id="rId29"/>
    <p:sldId id="372" r:id="rId30"/>
    <p:sldId id="374" r:id="rId31"/>
    <p:sldId id="348" r:id="rId32"/>
    <p:sldId id="312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作者" initials="作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03D"/>
    <a:srgbClr val="004760"/>
    <a:srgbClr val="001C54"/>
    <a:srgbClr val="75C4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82" y="-102"/>
      </p:cViewPr>
      <p:guideLst>
        <p:guide orient="horz" pos="2159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936" y="-84"/>
      </p:cViewPr>
      <p:guideLst>
        <p:guide orient="horz" pos="2879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08571-D336-4025-90E3-3C5ACA573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8200-81E7-464E-99CA-916E4BCA90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16D35-1B3C-4797-823E-755245953E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5E6A9-E799-41F5-B05D-B0D14B1927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E6A9-E799-41F5-B05D-B0D14B1927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1691680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0" y="-4745"/>
            <a:ext cx="9144000" cy="1633545"/>
          </a:xfrm>
          <a:custGeom>
            <a:avLst/>
            <a:gdLst>
              <a:gd name="connsiteX0" fmla="*/ 0 w 9144000"/>
              <a:gd name="connsiteY0" fmla="*/ 0 h 2827321"/>
              <a:gd name="connsiteX1" fmla="*/ 9144000 w 9144000"/>
              <a:gd name="connsiteY1" fmla="*/ 0 h 2827321"/>
              <a:gd name="connsiteX2" fmla="*/ 9144000 w 9144000"/>
              <a:gd name="connsiteY2" fmla="*/ 2827321 h 2827321"/>
              <a:gd name="connsiteX3" fmla="*/ 3784788 w 9144000"/>
              <a:gd name="connsiteY3" fmla="*/ 2827321 h 2827321"/>
              <a:gd name="connsiteX4" fmla="*/ 3765124 w 9144000"/>
              <a:gd name="connsiteY4" fmla="*/ 2632222 h 2827321"/>
              <a:gd name="connsiteX5" fmla="*/ 2620941 w 9144000"/>
              <a:gd name="connsiteY5" fmla="*/ 1699560 h 2827321"/>
              <a:gd name="connsiteX6" fmla="*/ 1476759 w 9144000"/>
              <a:gd name="connsiteY6" fmla="*/ 2632222 h 2827321"/>
              <a:gd name="connsiteX7" fmla="*/ 1457094 w 9144000"/>
              <a:gd name="connsiteY7" fmla="*/ 2827321 h 2827321"/>
              <a:gd name="connsiteX8" fmla="*/ 0 w 9144000"/>
              <a:gd name="connsiteY8" fmla="*/ 2827321 h 28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827321">
                <a:moveTo>
                  <a:pt x="0" y="0"/>
                </a:moveTo>
                <a:lnTo>
                  <a:pt x="9144000" y="0"/>
                </a:lnTo>
                <a:lnTo>
                  <a:pt x="9144000" y="2827321"/>
                </a:lnTo>
                <a:lnTo>
                  <a:pt x="3784788" y="2827321"/>
                </a:lnTo>
                <a:lnTo>
                  <a:pt x="3765124" y="2632222"/>
                </a:lnTo>
                <a:cubicBezTo>
                  <a:pt x="3656220" y="2099953"/>
                  <a:pt x="3185333" y="1699560"/>
                  <a:pt x="2620941" y="1699560"/>
                </a:cubicBezTo>
                <a:cubicBezTo>
                  <a:pt x="2056549" y="1699560"/>
                  <a:pt x="1585662" y="2099953"/>
                  <a:pt x="1476759" y="2632222"/>
                </a:cubicBezTo>
                <a:lnTo>
                  <a:pt x="1457094" y="2827321"/>
                </a:lnTo>
                <a:lnTo>
                  <a:pt x="0" y="2827321"/>
                </a:lnTo>
                <a:close/>
              </a:path>
            </a:pathLst>
          </a:custGeom>
          <a:solidFill>
            <a:srgbClr val="052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767689" y="2882951"/>
            <a:ext cx="4525411" cy="1318039"/>
          </a:xfrm>
          <a:noFill/>
          <a:ln w="12700">
            <a:noFill/>
          </a:ln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767688" y="4270839"/>
            <a:ext cx="4525412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16" name="椭圆 15"/>
          <p:cNvSpPr/>
          <p:nvPr userDrawn="1"/>
        </p:nvSpPr>
        <p:spPr>
          <a:xfrm>
            <a:off x="1331640" y="620688"/>
            <a:ext cx="2520280" cy="2520280"/>
          </a:xfrm>
          <a:prstGeom prst="ellipse">
            <a:avLst/>
          </a:prstGeom>
          <a:solidFill>
            <a:srgbClr val="FCF8E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3" descr="E:\0-ly\20160301积云课件35G\03-广告设计\积云标志透明\标志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60" y="1052736"/>
            <a:ext cx="1377596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15"/>
          <p:cNvCxnSpPr>
            <a:cxnSpLocks noChangeShapeType="1"/>
          </p:cNvCxnSpPr>
          <p:nvPr userDrawn="1"/>
        </p:nvCxnSpPr>
        <p:spPr bwMode="auto">
          <a:xfrm>
            <a:off x="3919538" y="614338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文本框 20"/>
          <p:cNvSpPr txBox="1"/>
          <p:nvPr userDrawn="1"/>
        </p:nvSpPr>
        <p:spPr>
          <a:xfrm>
            <a:off x="1978025" y="2522513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500" b="1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任意多边形 12"/>
          <p:cNvSpPr/>
          <p:nvPr userDrawn="1"/>
        </p:nvSpPr>
        <p:spPr>
          <a:xfrm>
            <a:off x="3641725" y="11969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4" name="任意多边形 13"/>
          <p:cNvSpPr/>
          <p:nvPr userDrawn="1"/>
        </p:nvSpPr>
        <p:spPr>
          <a:xfrm>
            <a:off x="3641725" y="21145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5" name="任意多边形 14"/>
          <p:cNvSpPr/>
          <p:nvPr userDrawn="1"/>
        </p:nvSpPr>
        <p:spPr>
          <a:xfrm>
            <a:off x="3641725" y="303210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6" name="任意多边形 15"/>
          <p:cNvSpPr/>
          <p:nvPr userDrawn="1"/>
        </p:nvSpPr>
        <p:spPr>
          <a:xfrm>
            <a:off x="3641725" y="39496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3pPr>
              <a:defRPr sz="1800">
                <a:latin typeface="+mj-ea"/>
                <a:ea typeface="+mj-ea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知识详解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课堂练习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代码实现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课后作业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19671" y="3400424"/>
            <a:ext cx="5904657" cy="676647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知识详解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45250"/>
            <a:ext cx="1619672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25977" y="339794"/>
            <a:ext cx="8292045" cy="653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5" cy="435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pic>
        <p:nvPicPr>
          <p:cNvPr id="1026" name="Picture 2" descr="E:\0-ly\20160301积云课件35G\03-广告设计\积云标志透明\标志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923204"/>
            <a:ext cx="1368152" cy="43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070C0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lang="zh-CN" altLang="en-US" sz="2400" b="0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k:@MSITStore:C:\Users\Sherwin\Desktop\W3CSchool.chm::/www.w3school.com.cn/js/jsref_toLocaleString.asp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331640" y="620688"/>
            <a:ext cx="2520280" cy="2520280"/>
          </a:xfrm>
          <a:prstGeom prst="ellipse">
            <a:avLst/>
          </a:prstGeom>
          <a:solidFill>
            <a:srgbClr val="FCF8E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640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5400" b="1" dirty="0" smtClean="0">
                <a:latin typeface="+mj-ea"/>
                <a:ea typeface="+mj-ea"/>
              </a:rPr>
              <a:t>第十八单元</a:t>
            </a:r>
            <a:endParaRPr lang="en-US" altLang="zh-CN" sz="5400" b="1" dirty="0" smtClean="0"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CN" altLang="zh-CN" sz="4400" dirty="0" smtClean="0"/>
              <a:t>时间</a:t>
            </a:r>
            <a:r>
              <a:rPr lang="zh-CN" altLang="zh-CN" sz="4400" dirty="0"/>
              <a:t>与</a:t>
            </a:r>
            <a:r>
              <a:rPr lang="zh-CN" altLang="zh-CN" sz="4400" dirty="0" smtClean="0"/>
              <a:t>日期</a:t>
            </a:r>
            <a:endParaRPr lang="zh-CN" altLang="en-US" sz="4400" b="1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1031135"/>
            <a:ext cx="288032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spc="600" dirty="0" smtClean="0">
                <a:ln w="6350">
                  <a:noFill/>
                </a:ln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1400" spc="600" smtClean="0">
                <a:ln w="6350">
                  <a:noFill/>
                </a:ln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endParaRPr lang="zh-CN" altLang="en-US" sz="2400" b="1" spc="600" dirty="0">
              <a:ln w="6350">
                <a:noFill/>
              </a:ln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E:\0-ly\20160301积云课件35G\03-广告设计\积云标志透明\标志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60" y="1052736"/>
            <a:ext cx="1377596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51920" y="6551766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bg1"/>
                </a:solidFill>
              </a:rPr>
              <a:t>讲师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Emaill</a:t>
            </a:r>
            <a:r>
              <a:rPr lang="zh-CN" altLang="en-US" sz="900" dirty="0" smtClean="0">
                <a:solidFill>
                  <a:schemeClr val="bg1"/>
                </a:solidFill>
              </a:rPr>
              <a:t>：</a:t>
            </a:r>
            <a:r>
              <a:rPr lang="en-US" altLang="zh-CN" sz="900" dirty="0" smtClean="0">
                <a:solidFill>
                  <a:schemeClr val="bg1"/>
                </a:solidFill>
              </a:rPr>
              <a:t>123456@qq.com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268" name="Shape 268"/>
          <p:cNvSpPr/>
          <p:nvPr/>
        </p:nvSpPr>
        <p:spPr>
          <a:xfrm>
            <a:off x="276860" y="1398846"/>
            <a:ext cx="8589645" cy="342657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如果</a:t>
            </a:r>
            <a:r>
              <a:rPr lang="en-US" altLang="zh-CN" dirty="0"/>
              <a:t>2038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</a:t>
            </a:r>
            <a:r>
              <a:rPr lang="en-US" altLang="zh-CN" dirty="0"/>
              <a:t>25</a:t>
            </a:r>
            <a:r>
              <a:rPr lang="zh-CN" altLang="zh-CN" dirty="0"/>
              <a:t>日是世界末日，那么计算</a:t>
            </a:r>
            <a:r>
              <a:rPr lang="zh-CN" altLang="zh-CN" dirty="0" smtClean="0"/>
              <a:t>一下</a:t>
            </a:r>
            <a:r>
              <a:rPr lang="zh-CN" altLang="en-US" dirty="0"/>
              <a:t>，</a:t>
            </a:r>
            <a:r>
              <a:rPr lang="zh-CN" altLang="zh-CN" dirty="0" smtClean="0"/>
              <a:t>你</a:t>
            </a:r>
            <a:r>
              <a:rPr lang="zh-CN" altLang="zh-CN" dirty="0"/>
              <a:t>还能活多少天</a:t>
            </a:r>
            <a:r>
              <a:rPr lang="zh-CN" altLang="zh-CN" dirty="0" smtClean="0"/>
              <a:t>，写出代码</a:t>
            </a:r>
            <a:r>
              <a:rPr lang="zh-CN" altLang="zh-CN" dirty="0"/>
              <a:t>？</a:t>
            </a:r>
            <a:endParaRPr lang="en-US" dirty="0" smtClean="0"/>
          </a:p>
          <a:p>
            <a:pPr algn="l">
              <a:lnSpc>
                <a:spcPct val="200000"/>
              </a:lnSpc>
            </a:pPr>
            <a:r>
              <a:rPr lang="en-US" dirty="0" smtClean="0"/>
              <a:t>2</a:t>
            </a:r>
            <a:r>
              <a:rPr lang="zh-CN" altLang="en-US" dirty="0" smtClean="0"/>
              <a:t>、</a:t>
            </a:r>
            <a:r>
              <a:rPr dirty="0" err="1" smtClean="0"/>
              <a:t>运用所学</a:t>
            </a:r>
            <a:r>
              <a:rPr dirty="0" err="1"/>
              <a:t>date</a:t>
            </a:r>
            <a:r>
              <a:rPr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方法写一个</a:t>
            </a:r>
            <a:r>
              <a:rPr dirty="0" err="1" smtClean="0"/>
              <a:t>时间显示</a:t>
            </a:r>
            <a:r>
              <a:rPr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效果</a:t>
            </a:r>
            <a:endParaRPr lang="en-US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dirty="0" smtClean="0"/>
              <a:t>      年</a:t>
            </a:r>
            <a:r>
              <a:rPr lang="en-US" altLang="zh-CN" dirty="0"/>
              <a:t>—</a:t>
            </a:r>
            <a:r>
              <a:rPr lang="zh-CN" altLang="en-US" dirty="0"/>
              <a:t>月</a:t>
            </a:r>
            <a:r>
              <a:rPr lang="en-US" altLang="zh-CN" dirty="0"/>
              <a:t>—</a:t>
            </a:r>
            <a:r>
              <a:rPr lang="zh-CN" altLang="en-US" dirty="0"/>
              <a:t>日</a:t>
            </a:r>
            <a:r>
              <a:rPr lang="en-US" altLang="zh-CN" dirty="0"/>
              <a:t>--</a:t>
            </a:r>
            <a:r>
              <a:rPr lang="zh-CN" altLang="en-US" dirty="0"/>
              <a:t>小时</a:t>
            </a:r>
            <a:r>
              <a:rPr lang="en-US" altLang="zh-CN" dirty="0"/>
              <a:t>--</a:t>
            </a:r>
            <a:r>
              <a:rPr lang="zh-CN" altLang="en-US" dirty="0"/>
              <a:t>分钟</a:t>
            </a:r>
            <a:r>
              <a:rPr lang="en-US" altLang="zh-CN" dirty="0"/>
              <a:t>--</a:t>
            </a:r>
            <a:r>
              <a:rPr lang="zh-CN" altLang="en-US" dirty="0" smtClean="0"/>
              <a:t>秒</a:t>
            </a:r>
            <a:r>
              <a:rPr lang="en-US" altLang="zh-CN" dirty="0" smtClean="0"/>
              <a:t>-</a:t>
            </a:r>
            <a:r>
              <a:rPr lang="zh-CN" altLang="en-US" dirty="0" smtClean="0"/>
              <a:t>星期</a:t>
            </a:r>
            <a:endParaRPr lang="en-US" altLang="zh-CN" dirty="0" smtClean="0"/>
          </a:p>
          <a:p>
            <a:pPr lvl="2">
              <a:lnSpc>
                <a:spcPct val="200000"/>
              </a:lnSpc>
            </a:pPr>
            <a:r>
              <a:rPr lang="zh-CN" altLang="en-US" dirty="0" smtClean="0"/>
              <a:t>显示在文本框内</a:t>
            </a:r>
            <a:endParaRPr lang="en-US" altLang="zh-CN" dirty="0" smtClean="0"/>
          </a:p>
          <a:p>
            <a:pPr lvl="2">
              <a:lnSpc>
                <a:spcPct val="200000"/>
              </a:lnSpc>
            </a:pPr>
            <a:r>
              <a:rPr lang="zh-CN" altLang="en-US" dirty="0" smtClean="0"/>
              <a:t>显示在段落标签内</a:t>
            </a:r>
            <a:endParaRPr lang="en-US" altLang="zh-CN" dirty="0" smtClean="0"/>
          </a:p>
          <a:p>
            <a:pPr algn="l">
              <a:lnSpc>
                <a:spcPct val="200000"/>
              </a:lnSpc>
            </a:pP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2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获取对象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083" y="1250692"/>
            <a:ext cx="8292045" cy="4355182"/>
          </a:xfrm>
        </p:spPr>
        <p:txBody>
          <a:bodyPr>
            <a:noAutofit/>
          </a:bodyPr>
          <a:lstStyle/>
          <a:p>
            <a:pPr lvl="0" algn="l" eaLnBrk="0"/>
            <a:r>
              <a:rPr lang="en-US" altLang="x-none" sz="1400" b="1" dirty="0" err="1">
                <a:solidFill>
                  <a:schemeClr val="accent1"/>
                </a:solidFill>
                <a:latin typeface="Gill Sans" charset="0"/>
                <a:ea typeface="MS PGothic" panose="020B0600070205080204" pitchFamily="2" charset="-128"/>
                <a:sym typeface="Gill Sans" charset="0"/>
              </a:rPr>
              <a:t>document.</a:t>
            </a:r>
            <a:r>
              <a:rPr lang="en-US" altLang="x-none" sz="1600" b="1" dirty="0" err="1">
                <a:solidFill>
                  <a:schemeClr val="accent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getElementById</a:t>
            </a:r>
            <a:r>
              <a:rPr lang="en-US" altLang="x-none" sz="1600" b="1" dirty="0">
                <a:solidFill>
                  <a:schemeClr val="accent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()</a:t>
            </a:r>
            <a:r>
              <a:rPr sz="1600" b="1" dirty="0">
                <a:solidFill>
                  <a:schemeClr val="accent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方法</a:t>
            </a:r>
            <a:endParaRPr lang="zh-CN" altLang="en-US" sz="1600" b="1" dirty="0">
              <a:solidFill>
                <a:schemeClr val="accent1"/>
              </a:solidFill>
              <a:latin typeface="Gill Sans" charset="0"/>
              <a:ea typeface="MS PGothic" panose="020B0600070205080204" pitchFamily="2" charset="-128"/>
              <a:sym typeface="Hiragino Sans GB W3" charset="-122"/>
            </a:endParaRPr>
          </a:p>
          <a:p>
            <a:pPr marL="0" lvl="0" indent="0" algn="l" eaLnBrk="0">
              <a:buNone/>
            </a:pPr>
            <a:r>
              <a:rPr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接受一个参数：获取元素的</a:t>
            </a:r>
            <a:r>
              <a:rPr lang="en-US" altLang="x-none"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ID</a:t>
            </a:r>
            <a:r>
              <a:rPr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。如果找到相应的元素则返回该元素的</a:t>
            </a:r>
            <a:r>
              <a:rPr lang="en-US" altLang="x-none" sz="1400" dirty="0" err="1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HTMLDivElement</a:t>
            </a:r>
            <a:r>
              <a:rPr lang="en-US" altLang="x-none"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 </a:t>
            </a:r>
            <a:r>
              <a:rPr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对象，如果不存在，则返回</a:t>
            </a:r>
            <a:r>
              <a:rPr lang="en-US" altLang="x-none"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null</a:t>
            </a:r>
            <a:r>
              <a:rPr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。</a:t>
            </a:r>
            <a:endParaRPr lang="en-US" altLang="x-none" sz="1400" dirty="0">
              <a:solidFill>
                <a:schemeClr val="tx1"/>
              </a:solidFill>
              <a:latin typeface="Gill Sans" charset="0"/>
              <a:ea typeface="MS PGothic" panose="020B0600070205080204" pitchFamily="2" charset="-128"/>
              <a:sym typeface="Hiragino Sans GB W3" charset="-122"/>
            </a:endParaRPr>
          </a:p>
          <a:p>
            <a:pPr marL="0" lvl="0" indent="0" algn="l" eaLnBrk="0">
              <a:buNone/>
            </a:pPr>
            <a:r>
              <a:rPr lang="en-US" altLang="x-none" sz="1400" dirty="0" err="1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document.getElementById</a:t>
            </a:r>
            <a:r>
              <a:rPr lang="en-US" altLang="x-none"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(‘div1‘);    //</a:t>
            </a:r>
            <a:r>
              <a:rPr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获取</a:t>
            </a:r>
            <a:r>
              <a:rPr lang="en-US" altLang="x-none"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id </a:t>
            </a:r>
            <a:r>
              <a:rPr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为</a:t>
            </a:r>
            <a:r>
              <a:rPr lang="en-US" altLang="x-none"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div1 </a:t>
            </a:r>
            <a:r>
              <a:rPr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的元素</a:t>
            </a:r>
            <a:endParaRPr lang="en-US" altLang="x-none" sz="1400" dirty="0">
              <a:solidFill>
                <a:schemeClr val="tx1"/>
              </a:solidFill>
              <a:latin typeface="Gill Sans" charset="0"/>
              <a:ea typeface="MS PGothic" panose="020B0600070205080204" pitchFamily="2" charset="-128"/>
              <a:sym typeface="Hiragino Sans GB W3" charset="-122"/>
            </a:endParaRPr>
          </a:p>
          <a:p>
            <a:pPr lvl="0" algn="l" eaLnBrk="0"/>
            <a:r>
              <a:rPr lang="en-US" altLang="x-none" sz="1600" b="1" dirty="0" err="1">
                <a:solidFill>
                  <a:schemeClr val="accent1"/>
                </a:solidFill>
                <a:latin typeface="Gill Sans" charset="0"/>
                <a:ea typeface="MS PGothic" panose="020B0600070205080204" pitchFamily="2" charset="-128"/>
                <a:sym typeface="Gill Sans" charset="0"/>
              </a:rPr>
              <a:t>document.</a:t>
            </a:r>
            <a:r>
              <a:rPr lang="en-US" altLang="x-none" sz="1600" b="1" dirty="0" err="1">
                <a:solidFill>
                  <a:schemeClr val="accent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getElementsByTagName</a:t>
            </a:r>
            <a:r>
              <a:rPr lang="en-US" altLang="x-none" sz="1600" b="1" dirty="0">
                <a:solidFill>
                  <a:schemeClr val="accent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()</a:t>
            </a:r>
            <a:r>
              <a:rPr lang="en-US" altLang="x-none" sz="1400" b="1" dirty="0" err="1">
                <a:solidFill>
                  <a:schemeClr val="accent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方法</a:t>
            </a:r>
            <a:endParaRPr lang="en-US" altLang="x-none" sz="1400" b="1" dirty="0">
              <a:solidFill>
                <a:schemeClr val="accent1"/>
              </a:solidFill>
              <a:latin typeface="Gill Sans" charset="0"/>
              <a:ea typeface="MS PGothic" panose="020B0600070205080204" pitchFamily="2" charset="-128"/>
              <a:sym typeface="Hiragino Sans GB W3" charset="-122"/>
            </a:endParaRPr>
          </a:p>
          <a:p>
            <a:pPr marL="0" indent="0" algn="l" eaLnBrk="0">
              <a:buNone/>
            </a:pPr>
            <a:r>
              <a:rPr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将返回一个对象数组这个数组保存着所有相同元素名的节点列表</a:t>
            </a:r>
            <a:r>
              <a:rPr sz="1400" dirty="0" smtClean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。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通过标签的名字来获取标签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返回的是一个数组，将所用相同标签名的标签返回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)</a:t>
            </a:r>
            <a:endParaRPr lang="en-US" altLang="x-none" sz="1400" dirty="0">
              <a:solidFill>
                <a:schemeClr val="tx1"/>
              </a:solidFill>
              <a:latin typeface="Gill Sans" charset="0"/>
              <a:ea typeface="MS PGothic" panose="020B0600070205080204" pitchFamily="2" charset="-128"/>
              <a:sym typeface="Hiragino Sans GB W3" charset="-122"/>
            </a:endParaRPr>
          </a:p>
          <a:p>
            <a:pPr marL="0" lvl="0" indent="0" algn="l" eaLnBrk="0">
              <a:buNone/>
            </a:pPr>
            <a:r>
              <a:rPr lang="en-US" altLang="x-none" sz="1400" dirty="0" err="1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document.getElementsByTagName</a:t>
            </a:r>
            <a:r>
              <a:rPr lang="en-US" altLang="x-none"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('li'); //</a:t>
            </a:r>
            <a:r>
              <a:rPr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获取所有</a:t>
            </a:r>
            <a:r>
              <a:rPr lang="en-US" altLang="x-none"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li </a:t>
            </a:r>
            <a:r>
              <a:rPr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Hiragino Sans GB W3" charset="-122"/>
              </a:rPr>
              <a:t>元素，返回数组</a:t>
            </a:r>
            <a:endParaRPr lang="en-US" altLang="x-none" sz="1400" dirty="0">
              <a:solidFill>
                <a:schemeClr val="tx1"/>
              </a:solidFill>
              <a:latin typeface="Gill Sans" charset="0"/>
              <a:ea typeface="MS PGothic" panose="020B0600070205080204" pitchFamily="2" charset="-128"/>
              <a:sym typeface="Hiragino Sans GB W3" charset="-122"/>
            </a:endParaRPr>
          </a:p>
          <a:p>
            <a:pPr lvl="0" algn="l" eaLnBrk="0"/>
            <a:r>
              <a:rPr lang="en-US" altLang="x-none" sz="1600" b="1" dirty="0" err="1">
                <a:solidFill>
                  <a:schemeClr val="accent1"/>
                </a:solidFill>
                <a:latin typeface="Gill Sans" charset="0"/>
                <a:ea typeface="MS PGothic" panose="020B0600070205080204" pitchFamily="2" charset="-128"/>
                <a:sym typeface="Gill Sans" charset="0"/>
              </a:rPr>
              <a:t>document.getElementsByName</a:t>
            </a:r>
            <a:r>
              <a:rPr lang="en-US" altLang="x-none" sz="1600" b="1" dirty="0">
                <a:solidFill>
                  <a:schemeClr val="accent1"/>
                </a:solidFill>
                <a:latin typeface="Gill Sans" charset="0"/>
                <a:ea typeface="MS PGothic" panose="020B0600070205080204" pitchFamily="2" charset="-128"/>
                <a:sym typeface="Gill Sans" charset="0"/>
              </a:rPr>
              <a:t>()</a:t>
            </a:r>
            <a:r>
              <a:rPr lang="en-US" altLang="x-none" sz="1400" b="1" dirty="0" err="1" smtClean="0">
                <a:solidFill>
                  <a:schemeClr val="accent1"/>
                </a:solidFill>
                <a:latin typeface="Gill Sans" charset="0"/>
                <a:ea typeface="MS PGothic" panose="020B0600070205080204" pitchFamily="2" charset="-128"/>
                <a:sym typeface="Gill Sans" charset="0"/>
              </a:rPr>
              <a:t>方法</a:t>
            </a:r>
            <a:endParaRPr lang="en-US" altLang="x-none" sz="1400" b="1" dirty="0" smtClean="0">
              <a:solidFill>
                <a:schemeClr val="accent1"/>
              </a:solidFill>
              <a:latin typeface="Gill Sans" charset="0"/>
              <a:ea typeface="MS PGothic" panose="020B0600070205080204" pitchFamily="2" charset="-128"/>
              <a:sym typeface="Gill Sans" charset="0"/>
            </a:endParaRPr>
          </a:p>
          <a:p>
            <a:pPr marL="0" lvl="0" indent="0" algn="l" eaLnBrk="0">
              <a:buNone/>
            </a:pPr>
            <a:r>
              <a:rPr lang="zh-CN" altLang="en-US"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rPr>
              <a:t>通过标签的</a:t>
            </a:r>
            <a:r>
              <a:rPr lang="en-US" altLang="zh-CN"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rPr>
              <a:t>name</a:t>
            </a:r>
            <a:r>
              <a:rPr lang="zh-CN" altLang="en-US" sz="1400" dirty="0">
                <a:solidFill>
                  <a:schemeClr val="tx1"/>
                </a:solidFill>
                <a:latin typeface="Gill Sans" charset="0"/>
                <a:ea typeface="MS PGothic" panose="020B0600070205080204" pitchFamily="2" charset="-128"/>
                <a:sym typeface="Gill Sans" charset="0"/>
              </a:rPr>
              <a:t>获取对象</a:t>
            </a:r>
            <a:endParaRPr lang="en-US" altLang="x-none" sz="1400" dirty="0">
              <a:solidFill>
                <a:schemeClr val="tx1"/>
              </a:solidFill>
              <a:latin typeface="Gill Sans" charset="0"/>
              <a:ea typeface="MS PGothic" panose="020B0600070205080204" pitchFamily="2" charset="-128"/>
              <a:sym typeface="Gill Sans" charset="0"/>
            </a:endParaRPr>
          </a:p>
          <a:p>
            <a:pPr lvl="0" algn="l" eaLnBrk="0"/>
            <a:r>
              <a:rPr lang="en-US" altLang="x-none" sz="1600" b="1" dirty="0" err="1" smtClean="0">
                <a:solidFill>
                  <a:schemeClr val="accent1"/>
                </a:solidFill>
                <a:latin typeface="Gill Sans" charset="0"/>
                <a:ea typeface="MS PGothic" panose="020B0600070205080204" pitchFamily="2" charset="-128"/>
                <a:sym typeface="Gill Sans" charset="0"/>
              </a:rPr>
              <a:t>document.getElementsByClassName</a:t>
            </a:r>
            <a:r>
              <a:rPr lang="en-US" altLang="x-none" sz="1600" b="1" dirty="0">
                <a:solidFill>
                  <a:schemeClr val="accent1"/>
                </a:solidFill>
                <a:latin typeface="Gill Sans" charset="0"/>
                <a:ea typeface="MS PGothic" panose="020B0600070205080204" pitchFamily="2" charset="-128"/>
                <a:sym typeface="Gill Sans" charset="0"/>
              </a:rPr>
              <a:t>()</a:t>
            </a:r>
            <a:r>
              <a:rPr lang="en-US" altLang="x-none" sz="1400" b="1" dirty="0" err="1">
                <a:solidFill>
                  <a:schemeClr val="accent1"/>
                </a:solidFill>
                <a:latin typeface="Gill Sans" charset="0"/>
                <a:ea typeface="MS PGothic" panose="020B0600070205080204" pitchFamily="2" charset="-128"/>
                <a:sym typeface="Gill Sans" charset="0"/>
              </a:rPr>
              <a:t>方法</a:t>
            </a:r>
            <a:endParaRPr lang="en-US" altLang="x-none" sz="1400" b="1" dirty="0">
              <a:solidFill>
                <a:schemeClr val="accent1"/>
              </a:solidFill>
              <a:latin typeface="Gill Sans" charset="0"/>
              <a:ea typeface="MS PGothic" panose="020B0600070205080204" pitchFamily="2" charset="-128"/>
              <a:sym typeface="Gill Sans" charset="0"/>
            </a:endParaRPr>
          </a:p>
          <a:p>
            <a:pPr marL="0" lvl="0" indent="0" algn="l" eaLnBrk="0">
              <a:buNone/>
            </a:pP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通过标签的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class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值来获取标签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返回的是一个数组，将所有相同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class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名的标签返回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)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3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事件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4968552"/>
          </a:xfrm>
        </p:spPr>
        <p:txBody>
          <a:bodyPr>
            <a:normAutofit fontScale="40000" lnSpcReduction="20000"/>
          </a:bodyPr>
          <a:lstStyle/>
          <a:p>
            <a:pPr lvl="0" algn="l" eaLnBrk="0"/>
            <a:r>
              <a:rPr lang="en-US" altLang="zh-CN" sz="4000" dirty="0">
                <a:sym typeface="+mn-ea"/>
              </a:rPr>
              <a:t>JavaScript </a:t>
            </a:r>
            <a:r>
              <a:rPr lang="zh-CN" altLang="en-US" sz="4000" dirty="0">
                <a:sym typeface="+mn-ea"/>
              </a:rPr>
              <a:t>使我们有能力创建动态页面。事件是可以被 </a:t>
            </a:r>
            <a:r>
              <a:rPr lang="en-US" altLang="zh-CN" sz="4000" dirty="0">
                <a:sym typeface="+mn-ea"/>
              </a:rPr>
              <a:t>JavaScript </a:t>
            </a:r>
            <a:r>
              <a:rPr lang="zh-CN" altLang="en-US" sz="4000" dirty="0">
                <a:sym typeface="+mn-ea"/>
              </a:rPr>
              <a:t>侦测到的行为。</a:t>
            </a:r>
            <a:endParaRPr lang="zh-CN" altLang="en-US" sz="4000" dirty="0">
              <a:sym typeface="+mn-ea"/>
            </a:endParaRPr>
          </a:p>
          <a:p>
            <a:pPr lvl="0" algn="l" eaLnBrk="0"/>
            <a:r>
              <a:rPr lang="zh-CN" altLang="en-US" sz="4000" dirty="0" smtClean="0">
                <a:sym typeface="+mn-ea"/>
              </a:rPr>
              <a:t>网页</a:t>
            </a:r>
            <a:r>
              <a:rPr lang="zh-CN" altLang="en-US" sz="4000" dirty="0">
                <a:sym typeface="+mn-ea"/>
              </a:rPr>
              <a:t>中的每个元素都可以产生某些可以触发 </a:t>
            </a:r>
            <a:r>
              <a:rPr lang="en-US" altLang="zh-CN" sz="4000" dirty="0">
                <a:sym typeface="+mn-ea"/>
              </a:rPr>
              <a:t>JavaScript </a:t>
            </a:r>
            <a:r>
              <a:rPr lang="zh-CN" altLang="en-US" sz="4000" dirty="0">
                <a:sym typeface="+mn-ea"/>
              </a:rPr>
              <a:t>函数的事件。比方说，我们可以在用户点击某按钮时产生一个 </a:t>
            </a:r>
            <a:r>
              <a:rPr lang="en-US" altLang="zh-CN" sz="4000" dirty="0" err="1">
                <a:sym typeface="+mn-ea"/>
              </a:rPr>
              <a:t>onclick</a:t>
            </a:r>
            <a:r>
              <a:rPr lang="en-US" altLang="zh-CN" sz="4000" dirty="0">
                <a:sym typeface="+mn-ea"/>
              </a:rPr>
              <a:t> </a:t>
            </a:r>
            <a:r>
              <a:rPr lang="zh-CN" altLang="en-US" sz="4000" dirty="0">
                <a:sym typeface="+mn-ea"/>
              </a:rPr>
              <a:t>事件来触发某个函数。事件在 </a:t>
            </a:r>
            <a:r>
              <a:rPr lang="en-US" altLang="zh-CN" sz="4000" dirty="0">
                <a:sym typeface="+mn-ea"/>
              </a:rPr>
              <a:t>HTML </a:t>
            </a:r>
            <a:r>
              <a:rPr lang="zh-CN" altLang="en-US" sz="4000" dirty="0">
                <a:sym typeface="+mn-ea"/>
              </a:rPr>
              <a:t>页面中定义。</a:t>
            </a:r>
            <a:endParaRPr lang="zh-CN" altLang="en-US" sz="4000" dirty="0">
              <a:sym typeface="+mn-ea"/>
            </a:endParaRPr>
          </a:p>
          <a:p>
            <a:pPr lvl="0" algn="l" eaLnBrk="0"/>
            <a:r>
              <a:rPr lang="zh-CN" altLang="en-US" sz="4000" dirty="0" smtClean="0">
                <a:sym typeface="+mn-ea"/>
              </a:rPr>
              <a:t>事件</a:t>
            </a:r>
            <a:r>
              <a:rPr lang="zh-CN" altLang="en-US" sz="4000" dirty="0">
                <a:sym typeface="+mn-ea"/>
              </a:rPr>
              <a:t>举例：</a:t>
            </a:r>
            <a:endParaRPr lang="zh-CN" altLang="en-US" sz="4000" dirty="0">
              <a:sym typeface="+mn-ea"/>
            </a:endParaRPr>
          </a:p>
          <a:p>
            <a:pPr lvl="2" eaLnBrk="0"/>
            <a:r>
              <a:rPr lang="zh-CN" altLang="en-US" sz="3800" dirty="0">
                <a:sym typeface="+mn-ea"/>
              </a:rPr>
              <a:t>鼠标点击 </a:t>
            </a:r>
            <a:endParaRPr lang="zh-CN" altLang="en-US" sz="3800" dirty="0">
              <a:sym typeface="+mn-ea"/>
            </a:endParaRPr>
          </a:p>
          <a:p>
            <a:pPr lvl="2" eaLnBrk="0"/>
            <a:r>
              <a:rPr lang="zh-CN" altLang="en-US" sz="3800" dirty="0">
                <a:sym typeface="+mn-ea"/>
              </a:rPr>
              <a:t>页面或图像载入 </a:t>
            </a:r>
            <a:endParaRPr lang="zh-CN" altLang="en-US" sz="3800" dirty="0">
              <a:sym typeface="+mn-ea"/>
            </a:endParaRPr>
          </a:p>
          <a:p>
            <a:pPr lvl="2" eaLnBrk="0"/>
            <a:r>
              <a:rPr lang="zh-CN" altLang="en-US" sz="3800" dirty="0">
                <a:sym typeface="+mn-ea"/>
              </a:rPr>
              <a:t>鼠标悬浮于页面的某个热点之上 </a:t>
            </a:r>
            <a:endParaRPr lang="zh-CN" altLang="en-US" sz="3800" dirty="0">
              <a:sym typeface="+mn-ea"/>
            </a:endParaRPr>
          </a:p>
          <a:p>
            <a:pPr lvl="2" eaLnBrk="0"/>
            <a:r>
              <a:rPr lang="zh-CN" altLang="en-US" sz="3800" dirty="0">
                <a:sym typeface="+mn-ea"/>
              </a:rPr>
              <a:t>在表单中选取输入框 </a:t>
            </a:r>
            <a:endParaRPr lang="zh-CN" altLang="en-US" sz="3800" dirty="0">
              <a:sym typeface="+mn-ea"/>
            </a:endParaRPr>
          </a:p>
          <a:p>
            <a:pPr lvl="2" eaLnBrk="0"/>
            <a:r>
              <a:rPr lang="zh-CN" altLang="en-US" sz="3800" dirty="0">
                <a:sym typeface="+mn-ea"/>
              </a:rPr>
              <a:t>确认表单 </a:t>
            </a:r>
            <a:endParaRPr lang="zh-CN" altLang="en-US" sz="3800" dirty="0">
              <a:sym typeface="+mn-ea"/>
            </a:endParaRPr>
          </a:p>
          <a:p>
            <a:pPr lvl="2" eaLnBrk="0"/>
            <a:r>
              <a:rPr lang="zh-CN" altLang="en-US" sz="3800" dirty="0">
                <a:sym typeface="+mn-ea"/>
              </a:rPr>
              <a:t>键盘按键 </a:t>
            </a:r>
            <a:endParaRPr lang="zh-CN" altLang="en-US" sz="3800" dirty="0">
              <a:sym typeface="+mn-ea"/>
            </a:endParaRPr>
          </a:p>
          <a:p>
            <a:pPr lvl="0" algn="l" eaLnBrk="0"/>
            <a:r>
              <a:rPr lang="zh-CN" altLang="en-US" sz="4000" dirty="0">
                <a:sym typeface="+mn-ea"/>
              </a:rPr>
              <a:t>注意：事件代码是通过函数的形式挂接到对象上的，事件被触发后就会执行挂接在</a:t>
            </a:r>
            <a:endParaRPr lang="zh-CN" altLang="en-US" sz="4000" dirty="0">
              <a:sym typeface="+mn-ea"/>
            </a:endParaRPr>
          </a:p>
          <a:p>
            <a:pPr marL="0" lvl="0" indent="0" algn="l" eaLnBrk="0">
              <a:buNone/>
            </a:pPr>
            <a:r>
              <a:rPr lang="zh-CN" altLang="en-US" sz="4000" dirty="0">
                <a:sym typeface="+mn-ea"/>
              </a:rPr>
              <a:t>          对象上的事件函数</a:t>
            </a:r>
            <a:endParaRPr lang="zh-CN" altLang="en-US" sz="4000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事件挂接方式一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6825" y="1542415"/>
            <a:ext cx="6610350" cy="4355465"/>
          </a:xfrm>
        </p:spPr>
        <p:txBody>
          <a:bodyPr>
            <a:normAutofit/>
          </a:bodyPr>
          <a:lstStyle/>
          <a:p>
            <a:pPr lvl="0" algn="l" eaLnBrk="0"/>
            <a:r>
              <a:rPr lang="en-US" altLang="zh-CN" dirty="0" err="1">
                <a:sym typeface="+mn-ea"/>
              </a:rPr>
              <a:t>onclick</a:t>
            </a:r>
            <a:r>
              <a:rPr lang="en-US" altLang="zh-CN" dirty="0">
                <a:sym typeface="+mn-ea"/>
              </a:rPr>
              <a:t> </a:t>
            </a:r>
            <a:r>
              <a:rPr dirty="0" smtClean="0">
                <a:sym typeface="+mn-ea"/>
              </a:rPr>
              <a:t>鼠标点击某个对象</a:t>
            </a:r>
            <a:endParaRPr lang="en-US" dirty="0" smtClean="0">
              <a:sym typeface="+mn-ea"/>
            </a:endParaRPr>
          </a:p>
          <a:p>
            <a:pPr marL="0" lvl="0" indent="0" algn="l" eaLnBrk="0">
              <a:buNone/>
            </a:pPr>
            <a:r>
              <a:rPr lang="en-US" dirty="0" smtClean="0">
                <a:sym typeface="+mn-ea"/>
              </a:rPr>
              <a:t>      </a:t>
            </a:r>
            <a:r>
              <a:rPr dirty="0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单击按钮</a:t>
            </a:r>
            <a:r>
              <a:rPr dirty="0">
                <a:solidFill>
                  <a:schemeClr val="bg2">
                    <a:lumMod val="50000"/>
                  </a:schemeClr>
                </a:solidFill>
                <a:sym typeface="+mn-ea"/>
              </a:rPr>
              <a:t>，隐藏一个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div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marL="0" lvl="0" indent="0" algn="l" eaLnBrk="0"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   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对象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.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onlick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 = function(){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marL="0" lvl="0" indent="0" algn="l" eaLnBrk="0">
              <a:buNone/>
            </a:pP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    }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lvl="0" algn="l" eaLnBrk="0"/>
            <a:r>
              <a:rPr lang="en-US" altLang="zh-CN" dirty="0" err="1">
                <a:sym typeface="+mn-ea"/>
              </a:rPr>
              <a:t>onmouseover</a:t>
            </a:r>
            <a:r>
              <a:rPr lang="en-US" altLang="zh-CN" dirty="0">
                <a:sym typeface="+mn-ea"/>
              </a:rPr>
              <a:t> </a:t>
            </a:r>
            <a:r>
              <a:rPr dirty="0">
                <a:sym typeface="+mn-ea"/>
              </a:rPr>
              <a:t>鼠标被移到某元素之上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0"/>
            <a:r>
              <a:rPr lang="en-US" altLang="zh-CN" dirty="0" err="1">
                <a:sym typeface="+mn-ea"/>
              </a:rPr>
              <a:t>onmouseout</a:t>
            </a:r>
            <a:r>
              <a:rPr lang="en-US" altLang="zh-CN" dirty="0">
                <a:sym typeface="+mn-ea"/>
              </a:rPr>
              <a:t> </a:t>
            </a:r>
            <a:r>
              <a:rPr dirty="0">
                <a:sym typeface="+mn-ea"/>
              </a:rPr>
              <a:t>鼠标从某元素移开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lvl="0" indent="0" algn="l" eaLnBrk="0">
              <a:buNone/>
            </a:pPr>
            <a:r>
              <a:rPr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鼠标移到按钮上</a:t>
            </a:r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，显示或隐藏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div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 eaLnBrk="0"/>
            <a:r>
              <a:rPr lang="en-US" altLang="zh-CN" dirty="0">
                <a:sym typeface="Gill Sans" charset="0"/>
              </a:rPr>
              <a:t> </a:t>
            </a:r>
            <a:r>
              <a:rPr lang="en-US" altLang="zh-CN" dirty="0" err="1" smtClean="0">
                <a:sym typeface="Gill Sans" charset="0"/>
              </a:rPr>
              <a:t>onload</a:t>
            </a:r>
            <a:r>
              <a:rPr lang="en-US" altLang="zh-CN" dirty="0" smtClean="0">
                <a:sym typeface="Gill Sans" charset="0"/>
              </a:rPr>
              <a:t> </a:t>
            </a:r>
            <a:r>
              <a:rPr lang="zh-CN" altLang="en-US" dirty="0">
                <a:sym typeface="Gill Sans" charset="0"/>
              </a:rPr>
              <a:t>加载过后</a:t>
            </a:r>
            <a:endParaRPr lang="en-US" altLang="zh-CN" dirty="0">
              <a:sym typeface="Gill Sans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IE 8 以及更低版本的 IE 中，需要用 attachEvent 方法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element.attachEvent('onclick', function() { /* do stuff here*/ });</a:t>
            </a:r>
            <a:endParaRPr lang="zh-CN" altLang="en-US"/>
          </a:p>
          <a:p>
            <a:r>
              <a:rPr lang="zh-CN" altLang="en-US"/>
              <a:t>对于 IE 9 和更高版本的 IE，以及其它浏览器，则要用 addEventListener 方法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element.addEventListener('click', function() { /* do stuff here*/ }, false);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11067" y="353764"/>
            <a:ext cx="8292045" cy="653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70C0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/>
              <a:t>事件挂接方式二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事件兼容写法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970" y="1495425"/>
            <a:ext cx="7296150" cy="4361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事件挂接方式比较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onclick</a:t>
            </a:r>
            <a:r>
              <a:rPr lang="zh-CN" altLang="en-US"/>
              <a:t>事件绑定的方式是作为元素属性保存起来的，这些属性可以被覆盖，所以如果为同一个事件绑定了多个处理程序，那么最后一个处理程序会覆盖之前的程序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element = document.getElementById('testing');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element.onclick = function () { alert('</a:t>
            </a:r>
            <a:r>
              <a:rPr lang="en-US" altLang="zh-CN"/>
              <a:t>1</a:t>
            </a:r>
            <a:r>
              <a:rPr lang="zh-CN" altLang="en-US"/>
              <a:t>'); };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element.onclick = function () { alert('2'); 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 smtClean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4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定时器</a:t>
            </a:r>
            <a:endParaRPr lang="zh-CN" sz="3200" b="1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>
                <a:sym typeface="+mn-ea"/>
              </a:rPr>
              <a:t>前情回顾</a:t>
            </a:r>
            <a:endParaRPr lang="zh-CN"/>
          </a:p>
        </p:txBody>
      </p:sp>
      <p:sp>
        <p:nvSpPr>
          <p:cNvPr id="158" name="Shape 158"/>
          <p:cNvSpPr/>
          <p:nvPr/>
        </p:nvSpPr>
        <p:spPr>
          <a:xfrm>
            <a:off x="2961005" y="1850390"/>
            <a:ext cx="3672840" cy="2748280"/>
          </a:xfrm>
          <a:prstGeom prst="rect">
            <a:avLst/>
          </a:prstGeom>
          <a:ln w="12700">
            <a:miter lim="400000"/>
          </a:ln>
        </p:spPr>
        <p:txBody>
          <a:bodyPr wrap="square" lIns="32146" rIns="32146">
            <a:spAutoFit/>
          </a:bodyPr>
          <a:lstStyle/>
          <a:p>
            <a:pPr algn="l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1.Math对象</a:t>
            </a: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2.Math属性</a:t>
            </a: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3.Math方法</a:t>
            </a:r>
            <a:endParaRPr lang="zh-CN" altLang="en-US" sz="2800" dirty="0" smtClean="0">
              <a:solidFill>
                <a:schemeClr val="tx1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pPr algn="l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4.String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ea typeface="宋体" panose="02010600030101010101" pitchFamily="2" charset="-122"/>
              </a:rPr>
              <a:t>对象</a:t>
            </a:r>
            <a:endParaRPr lang="zh-CN" altLang="en-US" sz="2800" dirty="0" smtClean="0">
              <a:solidFill>
                <a:schemeClr val="tx1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pPr algn="l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5.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String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ea typeface="宋体" panose="02010600030101010101" pitchFamily="2" charset="-122"/>
              </a:rPr>
              <a:t>属性</a:t>
            </a:r>
            <a:endParaRPr lang="zh-CN" altLang="en-US" sz="2800" dirty="0" smtClean="0">
              <a:solidFill>
                <a:schemeClr val="tx1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pPr algn="l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ea typeface="宋体" panose="02010600030101010101" pitchFamily="2" charset="-122"/>
              </a:rPr>
              <a:t>6.String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ea typeface="宋体" panose="02010600030101010101" pitchFamily="2" charset="-122"/>
              </a:rPr>
              <a:t>方法</a:t>
            </a:r>
            <a:endParaRPr lang="zh-CN" altLang="en-US" sz="2800" dirty="0" smtClean="0">
              <a:solidFill>
                <a:schemeClr val="tx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fill="hold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一次性定时器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38698"/>
            <a:ext cx="8292045" cy="5070621"/>
          </a:xfrm>
        </p:spPr>
        <p:txBody>
          <a:bodyPr>
            <a:noAutofit/>
          </a:bodyPr>
          <a:lstStyle/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b="1" dirty="0">
                <a:solidFill>
                  <a:schemeClr val="accent1"/>
                </a:solidFill>
                <a:sym typeface="+mn-ea"/>
              </a:rPr>
              <a:t>作用：过多少时间(单位为毫秒)后</a:t>
            </a:r>
            <a:r>
              <a:rPr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执行一次</a:t>
            </a:r>
            <a:r>
              <a:rPr b="1" dirty="0">
                <a:solidFill>
                  <a:schemeClr val="accent1"/>
                </a:solidFill>
                <a:sym typeface="+mn-ea"/>
              </a:rPr>
              <a:t>某函数或名为XX的函数</a:t>
            </a:r>
            <a:endParaRPr lang="zh-CN" altLang="en-US" b="1" dirty="0">
              <a:solidFill>
                <a:schemeClr val="accent1"/>
              </a:solidFill>
              <a:sym typeface="+mn-ea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b="1" dirty="0">
                <a:solidFill>
                  <a:schemeClr val="accent1"/>
                </a:solidFill>
                <a:sym typeface="+mn-ea"/>
              </a:rPr>
              <a:t>语法：</a:t>
            </a:r>
            <a:endParaRPr lang="zh-CN" altLang="en-US" b="1" dirty="0">
              <a:solidFill>
                <a:schemeClr val="accent1"/>
              </a:solidFill>
              <a:sym typeface="+mn-ea"/>
            </a:endParaRPr>
          </a:p>
          <a:p>
            <a:pPr marL="0" indent="0" algn="l">
              <a:buNone/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dirty="0">
                <a:solidFill>
                  <a:srgbClr val="FF0000"/>
                </a:solidFill>
                <a:sym typeface="+mn-ea"/>
              </a:rPr>
              <a:t>	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sym typeface="+mn-ea"/>
              </a:rPr>
              <a:t>setTimeout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sym typeface="+mn-ea"/>
              </a:rPr>
              <a:t>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sym typeface="+mn-ea"/>
              </a:rPr>
              <a:t>code,millisec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sym typeface="+mn-ea"/>
              </a:rPr>
              <a:t>)</a:t>
            </a:r>
            <a:r>
              <a:rPr dirty="0">
                <a:solidFill>
                  <a:schemeClr val="tx1">
                    <a:lumMod val="50000"/>
                  </a:schemeClr>
                </a:solidFill>
                <a:sym typeface="+mn-ea"/>
              </a:rPr>
              <a:t>参数 描述 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  </a:t>
            </a:r>
            <a:endParaRPr lang="en-US" dirty="0" smtClean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 algn="l">
              <a:buNone/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sym typeface="+mn-ea"/>
              </a:rPr>
              <a:t>	code </a:t>
            </a:r>
            <a:r>
              <a:rPr dirty="0">
                <a:solidFill>
                  <a:schemeClr val="tx1">
                    <a:lumMod val="50000"/>
                  </a:schemeClr>
                </a:solidFill>
                <a:sym typeface="+mn-ea"/>
              </a:rPr>
              <a:t>必需。要调用的函数后要执行的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sym typeface="+mn-ea"/>
              </a:rPr>
              <a:t>JavaScript </a:t>
            </a:r>
            <a:r>
              <a:rPr dirty="0">
                <a:solidFill>
                  <a:schemeClr val="tx1">
                    <a:lumMod val="50000"/>
                  </a:schemeClr>
                </a:solidFill>
                <a:sym typeface="+mn-ea"/>
              </a:rPr>
              <a:t>代码串。 </a:t>
            </a:r>
            <a:endParaRPr lang="zh-CN" altLang="en-US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 algn="l">
              <a:buNone/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sym typeface="+mn-ea"/>
              </a:rPr>
              <a:t>	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sym typeface="+mn-ea"/>
              </a:rPr>
              <a:t>millisec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sym typeface="+mn-ea"/>
              </a:rPr>
              <a:t> </a:t>
            </a:r>
            <a:r>
              <a:rPr dirty="0">
                <a:solidFill>
                  <a:schemeClr val="tx1">
                    <a:lumMod val="50000"/>
                  </a:schemeClr>
                </a:solidFill>
                <a:sym typeface="+mn-ea"/>
              </a:rPr>
              <a:t>必需。在执行代码前需等待的毫秒数。 </a:t>
            </a:r>
            <a:endParaRPr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dirty="0" err="1">
                <a:sym typeface="+mn-ea"/>
              </a:rPr>
              <a:t>		</a:t>
            </a:r>
            <a:r>
              <a:rPr dirty="0">
                <a:sym typeface="+mn-ea"/>
              </a:rPr>
              <a:t>setTimeout(function(){</a:t>
            </a:r>
            <a:endParaRPr dirty="0"/>
          </a:p>
          <a:p>
            <a: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		</a:t>
            </a:r>
            <a:r>
              <a:rPr dirty="0">
                <a:sym typeface="+mn-ea"/>
              </a:rPr>
              <a:t>alert(1);</a:t>
            </a:r>
            <a:endParaRPr dirty="0"/>
          </a:p>
          <a:p>
            <a: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dirty="0">
                <a:sym typeface="+mn-ea"/>
              </a:rPr>
              <a:t>		</a:t>
            </a:r>
            <a:r>
              <a:rPr dirty="0">
                <a:sym typeface="+mn-ea"/>
              </a:rPr>
              <a:t>},1000</a:t>
            </a:r>
            <a:r>
              <a:rPr dirty="0" smtClean="0">
                <a:sym typeface="+mn-ea"/>
              </a:rPr>
              <a:t>);</a:t>
            </a:r>
            <a:endParaRPr dirty="0"/>
          </a:p>
          <a:p>
            <a:pPr marL="0" indent="0" algn="l">
              <a:buNone/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	</a:t>
            </a:r>
            <a:r>
              <a:rPr dirty="0">
                <a:solidFill>
                  <a:schemeClr val="tx1">
                    <a:lumMod val="50000"/>
                  </a:schemeClr>
                </a:solidFill>
                <a:sym typeface="+mn-ea"/>
              </a:rPr>
              <a:t>在1000毫秒后执行一次函数function(){alert(1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)};</a:t>
            </a:r>
            <a:endParaRPr lang="en-US" dirty="0" smtClean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 algn="l">
              <a:buNone/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	</a:t>
            </a:r>
            <a:endParaRPr lang="zh-CN" altLang="en-US" dirty="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4088" y="3789040"/>
            <a:ext cx="3528392" cy="1872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function a(){</a:t>
            </a:r>
            <a:endParaRPr lang="en-US" altLang="zh-CN" dirty="0"/>
          </a:p>
          <a:p>
            <a:r>
              <a:rPr lang="en-US" altLang="zh-CN" dirty="0"/>
              <a:t>			alert(1);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err="1" smtClean="0"/>
              <a:t>setTimeout</a:t>
            </a:r>
            <a:r>
              <a:rPr lang="en-US" altLang="zh-CN" dirty="0" smtClean="0"/>
              <a:t>(a</a:t>
            </a:r>
            <a:r>
              <a:rPr lang="en-US" altLang="zh-CN" dirty="0"/>
              <a:t>, 2000);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一次性定时器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秒之后</a:t>
            </a:r>
            <a:r>
              <a:rPr lang="en-US" altLang="zh-CN" dirty="0" smtClean="0"/>
              <a:t>div</a:t>
            </a:r>
            <a:r>
              <a:rPr lang="zh-CN" altLang="en-US" dirty="0" smtClean="0"/>
              <a:t>隐藏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400" b="1" dirty="0">
                <a:sym typeface="+mn-ea"/>
              </a:rPr>
              <a:t>作用为每经过多少</a:t>
            </a:r>
            <a:r>
              <a:rPr sz="2400" b="1" dirty="0">
                <a:solidFill>
                  <a:srgbClr val="FF0000"/>
                </a:solidFill>
                <a:sym typeface="+mn-ea"/>
              </a:rPr>
              <a:t>时间(单位为毫秒)</a:t>
            </a:r>
            <a:r>
              <a:rPr sz="2400" b="1" dirty="0">
                <a:sym typeface="+mn-ea"/>
              </a:rPr>
              <a:t>后执行一次</a:t>
            </a:r>
            <a:r>
              <a:rPr sz="2400" b="1" dirty="0">
                <a:solidFill>
                  <a:srgbClr val="FF0000"/>
                </a:solidFill>
                <a:sym typeface="+mn-ea"/>
              </a:rPr>
              <a:t>某函数</a:t>
            </a:r>
            <a:r>
              <a:rPr sz="2400" b="1" dirty="0">
                <a:sym typeface="+mn-ea"/>
              </a:rPr>
              <a:t>或</a:t>
            </a:r>
            <a:r>
              <a:rPr sz="2400" b="1" dirty="0">
                <a:solidFill>
                  <a:srgbClr val="FF0000"/>
                </a:solidFill>
                <a:sym typeface="+mn-ea"/>
              </a:rPr>
              <a:t>名为XX的函数</a:t>
            </a:r>
            <a:endParaRPr sz="2400" b="1" dirty="0">
              <a:solidFill>
                <a:srgbClr val="FF0000"/>
              </a:solidFill>
              <a:sym typeface="+mn-ea"/>
            </a:endParaRPr>
          </a:p>
          <a:p>
            <a: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dirty="0" err="1">
                <a:sym typeface="+mn-ea"/>
              </a:rPr>
              <a:t>	</a:t>
            </a:r>
            <a:r>
              <a:rPr dirty="0">
                <a:sym typeface="+mn-ea"/>
              </a:rPr>
              <a:t>setInterval(function(){</a:t>
            </a:r>
            <a:endParaRPr dirty="0"/>
          </a:p>
          <a:p>
            <a: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	</a:t>
            </a:r>
            <a:r>
              <a:rPr dirty="0">
                <a:sym typeface="+mn-ea"/>
              </a:rPr>
              <a:t>alert(1);</a:t>
            </a:r>
            <a:endParaRPr dirty="0"/>
          </a:p>
          <a:p>
            <a: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dirty="0">
                <a:sym typeface="+mn-ea"/>
              </a:rPr>
              <a:t>	</a:t>
            </a:r>
            <a:r>
              <a:rPr dirty="0">
                <a:sym typeface="+mn-ea"/>
              </a:rPr>
              <a:t>},100</a:t>
            </a:r>
            <a:r>
              <a:rPr lang="en-US" dirty="0">
                <a:sym typeface="+mn-ea"/>
              </a:rPr>
              <a:t>0</a:t>
            </a:r>
            <a:r>
              <a:rPr dirty="0">
                <a:sym typeface="+mn-ea"/>
              </a:rPr>
              <a:t>);</a:t>
            </a:r>
            <a:endParaRPr dirty="0"/>
          </a:p>
          <a:p>
            <a:pPr marL="0" indent="0" algn="l">
              <a:buNone/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dirty="0">
                <a:sym typeface="+mn-ea"/>
              </a:rPr>
              <a:t>	</a:t>
            </a:r>
            <a:r>
              <a:rPr dirty="0">
                <a:sym typeface="+mn-ea"/>
              </a:rPr>
              <a:t>每1000毫秒执行一次function(){alert(1)};</a:t>
            </a:r>
            <a:endParaRPr lang="en-US" dirty="0"/>
          </a:p>
          <a:p>
            <a:pPr marL="0" indent="0" algn="l">
              <a:buNone/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dirty="0">
                <a:sym typeface="+mn-ea"/>
              </a:rPr>
              <a:t>	</a:t>
            </a:r>
            <a:r>
              <a:rPr dirty="0">
                <a:sym typeface="+mn-ea"/>
              </a:rPr>
              <a:t>例如：在桌面显示时间，动态时间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6056" y="2492896"/>
            <a:ext cx="3528392" cy="1872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function a(){</a:t>
            </a:r>
            <a:endParaRPr lang="en-US" altLang="zh-CN" dirty="0"/>
          </a:p>
          <a:p>
            <a:r>
              <a:rPr lang="en-US" altLang="zh-CN" dirty="0"/>
              <a:t>			alert(1);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err="1"/>
              <a:t>setInterval</a:t>
            </a:r>
            <a:r>
              <a:rPr lang="en-US" altLang="zh-CN" dirty="0"/>
              <a:t>(a, 2000);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取消循环定时器</a:t>
            </a:r>
            <a:r>
              <a:rPr lang="en-US" altLang="zh-CN" dirty="0"/>
              <a:t>----</a:t>
            </a:r>
            <a:r>
              <a:rPr lang="en-US" altLang="zh-CN" sz="2800" dirty="0" err="1">
                <a:solidFill>
                  <a:schemeClr val="accent1"/>
                </a:solidFill>
                <a:latin typeface="Segoe Script" panose="030B0504020000000003" charset="0"/>
                <a:sym typeface="+mn-ea"/>
              </a:rPr>
              <a:t>clear</a:t>
            </a:r>
            <a:r>
              <a:rPr lang="en-US" altLang="zh-CN" sz="2800" dirty="0" err="1">
                <a:solidFill>
                  <a:schemeClr val="accent1"/>
                </a:solidFill>
                <a:latin typeface="Segoe Script" panose="030B0504020000000003" charset="0"/>
                <a:sym typeface="宋体" panose="02010600030101010101" pitchFamily="2" charset="-122"/>
              </a:rPr>
              <a:t>Interval</a:t>
            </a:r>
            <a:endParaRPr lang="en-US" altLang="zh-CN" sz="2800" dirty="0">
              <a:solidFill>
                <a:schemeClr val="accent1"/>
              </a:solidFill>
              <a:latin typeface="Segoe Script" panose="030B0504020000000003" charset="0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9680" y="1767205"/>
            <a:ext cx="7072630" cy="179705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sz="2800" dirty="0" err="1">
                <a:sym typeface="宋体" panose="02010600030101010101" pitchFamily="2" charset="-122"/>
              </a:rPr>
              <a:t>clearInterval</a:t>
            </a:r>
            <a:r>
              <a:rPr lang="en-US" altLang="zh-CN" sz="2800" dirty="0">
                <a:sym typeface="宋体" panose="02010600030101010101" pitchFamily="2" charset="-122"/>
              </a:rPr>
              <a:t>(</a:t>
            </a:r>
            <a:r>
              <a:rPr lang="en-US" altLang="zh-CN" sz="2800" dirty="0" err="1">
                <a:sym typeface="宋体" panose="02010600030101010101" pitchFamily="2" charset="-122"/>
              </a:rPr>
              <a:t>id_of_setinterval</a:t>
            </a:r>
            <a:r>
              <a:rPr lang="en-US" altLang="zh-CN" sz="2800" dirty="0">
                <a:sym typeface="宋体" panose="02010600030101010101" pitchFamily="2" charset="-122"/>
              </a:rPr>
              <a:t>)</a:t>
            </a:r>
            <a:endParaRPr lang="en-US" altLang="zh-CN" sz="28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requestAnimationFrame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sz="2800"/>
              <a:t>原理</a:t>
            </a:r>
            <a:endParaRPr sz="2800"/>
          </a:p>
          <a:p>
            <a:r>
              <a:rPr lang="zh-CN" altLang="en-US"/>
              <a:t>requestAnimationFrame就是一个性能优化版、专为动画量身打造的set</a:t>
            </a:r>
            <a:r>
              <a:rPr lang="en-US" altLang="zh-CN"/>
              <a:t>Interval</a:t>
            </a:r>
            <a:r>
              <a:rPr lang="zh-CN" altLang="en-US"/>
              <a:t>，不同的是requestAnimationFrame不是自己指定回调函数运行的时间，而是跟着浏览器内建的刷新频率来执行回调，能达到浏览器所能实现动画的最佳效果</a:t>
            </a:r>
            <a:endParaRPr lang="zh-CN" altLang="en-US"/>
          </a:p>
          <a:p>
            <a:r>
              <a:rPr lang="zh-CN" altLang="en-US"/>
              <a:t>相当一部分的浏览器的显示频率是16.7ms，显示器16.7ms刷新间隔之前发生了其他绘制请求(setTimeout)，导致有的绘制帧丢失，继而导致动画断续显示（堵车的感觉），setTimeout的定时器值推荐最小使用16.7ms的原因（16.7 = 1000 / 60, 即每秒60帧）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requestAnimationFrame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CSS3 transition或animation动画也是</a:t>
            </a:r>
            <a:r>
              <a:rPr lang="en-US" altLang="zh-CN"/>
              <a:t>requestAnimationFrame</a:t>
            </a:r>
            <a:r>
              <a:rPr lang="zh-CN" altLang="en-US"/>
              <a:t>的绘制原理</a:t>
            </a:r>
            <a:endParaRPr lang="zh-CN" altLang="en-US"/>
          </a:p>
          <a:p>
            <a:r>
              <a:rPr lang="zh-CN" altLang="en-US"/>
              <a:t> CSS3支持的动画效果有限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参考网址：http://www.zhangxinxu.com/wordpress/2013/09/css3-animation-requestanimationframe-tween-%E5%8A%A8%E7%94%BB%E7%AE%97%E6%B3%95/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1330" y="115570"/>
            <a:ext cx="8236585" cy="6283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requestAnimationFrame</a:t>
            </a:r>
            <a:r>
              <a:rPr lang="zh-CN" altLang="en-US"/>
              <a:t>浏览器兼容性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860" y="1216025"/>
            <a:ext cx="8589645" cy="4425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requestAnimationFrame</a:t>
            </a:r>
            <a:r>
              <a:rPr lang="zh-CN" altLang="en-US">
                <a:sym typeface="+mn-ea"/>
              </a:rPr>
              <a:t>写法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requestAnimationFrame.js  (</a:t>
            </a:r>
            <a:r>
              <a:t>可兼容各个版本浏览器</a:t>
            </a:r>
            <a:r>
              <a:rPr lang="en-US" altLang="zh-CN"/>
              <a:t>)</a:t>
            </a:r>
            <a:endParaRPr lang="en-US" altLang="zh-CN"/>
          </a:p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练一练：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en-US" altLang="zh-CN" dirty="0" smtClean="0"/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sz="2000" dirty="0">
                <a:latin typeface="+mj-ea"/>
                <a:ea typeface="+mj-ea"/>
                <a:cs typeface="+mn-cs"/>
                <a:sym typeface="+mn-ea"/>
              </a:rPr>
              <a:t>1、在文本框显示时间，点击按钮停止计时</a:t>
            </a:r>
            <a:endParaRPr lang="en-US" altLang="zh-CN" sz="2400" dirty="0" smtClean="0">
              <a:sym typeface="+mn-ea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en-US" dirty="0" smtClean="0"/>
          </a:p>
          <a:p>
            <a:pPr algn="l"/>
            <a:r>
              <a:rPr lang="en-US" dirty="0">
                <a:sym typeface="+mn-ea"/>
              </a:rPr>
              <a:t>2</a:t>
            </a:r>
            <a:r>
              <a:rPr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6</a:t>
            </a:r>
            <a:r>
              <a:rPr dirty="0">
                <a:sym typeface="+mn-ea"/>
              </a:rPr>
              <a:t>0秒倒计时效果，时间为0时，弹出弹框，并清除定时器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5"/>
          <p:cNvCxnSpPr>
            <a:cxnSpLocks noChangeShapeType="1"/>
          </p:cNvCxnSpPr>
          <p:nvPr/>
        </p:nvCxnSpPr>
        <p:spPr bwMode="auto">
          <a:xfrm>
            <a:off x="3919855" y="829310"/>
            <a:ext cx="4445" cy="511937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16"/>
          <p:cNvSpPr txBox="1"/>
          <p:nvPr/>
        </p:nvSpPr>
        <p:spPr>
          <a:xfrm>
            <a:off x="4416425" y="1320775"/>
            <a:ext cx="2279650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第一讲：</a:t>
            </a:r>
            <a:r>
              <a:rPr lang="en-US" altLang="zh-CN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Date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对象</a:t>
            </a:r>
            <a:endParaRPr lang="zh-CN" altLang="en-US" sz="2000" kern="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文本框 17"/>
          <p:cNvSpPr txBox="1"/>
          <p:nvPr/>
        </p:nvSpPr>
        <p:spPr>
          <a:xfrm>
            <a:off x="4416425" y="2238350"/>
            <a:ext cx="2214880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第二讲：获取对象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4416425" y="3155925"/>
            <a:ext cx="1706880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第三讲：事件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文本框 19"/>
          <p:cNvSpPr txBox="1"/>
          <p:nvPr/>
        </p:nvSpPr>
        <p:spPr>
          <a:xfrm>
            <a:off x="4416425" y="4073500"/>
            <a:ext cx="19800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第四讲：定时器</a:t>
            </a:r>
            <a:endParaRPr lang="zh-CN" altLang="en-US" sz="2000" kern="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641725" y="11969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641725" y="21145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641725" y="303210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641725" y="39496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1978025" y="2522513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500" b="1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6" name="文本框 20"/>
          <p:cNvSpPr txBox="1"/>
          <p:nvPr/>
        </p:nvSpPr>
        <p:spPr>
          <a:xfrm>
            <a:off x="598170" y="353353"/>
            <a:ext cx="2468880" cy="825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rgbClr val="0070C0"/>
                </a:solidFill>
                <a:latin typeface="+mj-ea"/>
                <a:ea typeface="+mj-ea"/>
              </a:rPr>
              <a:t>今天内容</a:t>
            </a:r>
            <a:endParaRPr lang="zh-CN" altLang="en-US" sz="4500" b="1" kern="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>
          <a:xfrm>
            <a:off x="2304014" y="2952166"/>
            <a:ext cx="4525411" cy="1318039"/>
          </a:xfrm>
        </p:spPr>
        <p:txBody>
          <a:bodyPr wrap="square" lIns="26784" tIns="26784" rIns="26784" bIns="26784" anchor="b">
            <a:normAutofit/>
          </a:bodyPr>
          <a:lstStyle/>
          <a:p>
            <a:pPr lvl="0" algn="ctr"/>
            <a:r>
              <a:rPr lang="zh-CN" altLang="en-US" sz="45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谢　谢</a:t>
            </a:r>
            <a:endParaRPr lang="zh-CN" altLang="en-US" sz="45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本单元重点与难点</a:t>
            </a:r>
            <a:endParaRPr lang="zh-CN" altLang="en-US" dirty="0" smtClean="0"/>
          </a:p>
        </p:txBody>
      </p:sp>
      <p:sp>
        <p:nvSpPr>
          <p:cNvPr id="119" name="矩形 118"/>
          <p:cNvSpPr/>
          <p:nvPr/>
        </p:nvSpPr>
        <p:spPr>
          <a:xfrm>
            <a:off x="5435600" y="2420516"/>
            <a:ext cx="29527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现在让我们一起开始新的学习里程吧！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1588" y="17728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565275" y="19553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2447925" y="1955379"/>
            <a:ext cx="2495550" cy="879475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51764" y="2132112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重点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1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43652" y="2115884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+mn-ea"/>
              </a:rPr>
              <a:t>Date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</a:rPr>
              <a:t>对象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588" y="25094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565275" y="26919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447925" y="2691979"/>
            <a:ext cx="2495550" cy="881062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43652" y="2852551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事件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43652" y="3589218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FFFFFF"/>
                </a:solidFill>
                <a:latin typeface="+mn-ea"/>
                <a:ea typeface="+mn-ea"/>
              </a:rPr>
              <a:t>input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的</a:t>
            </a:r>
            <a:r>
              <a:rPr lang="en-US" altLang="zh-CN" b="1" dirty="0" smtClean="0">
                <a:solidFill>
                  <a:srgbClr val="FFFFFF"/>
                </a:solidFill>
                <a:latin typeface="+mn-ea"/>
                <a:ea typeface="+mn-ea"/>
              </a:rPr>
              <a:t>checked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属性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1588" y="3356992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565275" y="3539555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2447925" y="3539555"/>
            <a:ext cx="2495550" cy="881062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43652" y="3700261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获取对象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51764" y="2852551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重点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2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51764" y="3700261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难点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1</a:t>
            </a:r>
            <a:endParaRPr lang="en-US" altLang="zh-CN" sz="1100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-14922" y="4129787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548765" y="4312350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446144" y="4293096"/>
            <a:ext cx="2495550" cy="881062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27142" y="4473056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定时器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35254" y="4473056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难点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2</a:t>
            </a:r>
            <a:endParaRPr lang="en-US" altLang="zh-CN" sz="1100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u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Date</a:t>
            </a:r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对象</a:t>
            </a:r>
            <a:endParaRPr lang="zh-CN" altLang="en-US" sz="3200" b="1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47015" indent="-247015" algn="l" defTabSz="420370">
              <a:defRPr sz="3600"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b="1" dirty="0" smtClean="0">
                <a:solidFill>
                  <a:srgbClr val="0070C0"/>
                </a:solidFill>
              </a:rPr>
              <a:t>Date对象</a:t>
            </a:r>
            <a:endParaRPr b="1" dirty="0" smtClean="0">
              <a:solidFill>
                <a:srgbClr val="0070C0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569421" y="954485"/>
            <a:ext cx="7994933" cy="5402580"/>
          </a:xfrm>
          <a:prstGeom prst="rect">
            <a:avLst/>
          </a:prstGeom>
          <a:ln w="12700">
            <a:miter lim="400000"/>
          </a:ln>
        </p:spPr>
        <p:txBody>
          <a:bodyPr wrap="square" lIns="32146" rIns="32146">
            <a:spAutoFit/>
          </a:bodyPr>
          <a:lstStyle>
            <a:lvl1pPr indent="265430">
              <a:lnSpc>
                <a:spcPct val="120000"/>
              </a:lnSpc>
              <a:spcBef>
                <a:spcPts val="600"/>
              </a:spcBef>
              <a:defRPr sz="34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390" dirty="0">
                <a:solidFill>
                  <a:schemeClr val="accent1"/>
                </a:solidFill>
              </a:rPr>
              <a:t>Date </a:t>
            </a:r>
            <a:r>
              <a:rPr lang="zh-CN" altLang="en-US" sz="2390" dirty="0">
                <a:solidFill>
                  <a:schemeClr val="accent1"/>
                </a:solidFill>
              </a:rPr>
              <a:t>对象用于处理日期和时间。</a:t>
            </a:r>
            <a:endParaRPr lang="zh-CN" altLang="en-US" sz="2390" dirty="0">
              <a:solidFill>
                <a:schemeClr val="accent1"/>
              </a:solidFill>
            </a:endParaRPr>
          </a:p>
          <a:p>
            <a:pPr algn="l"/>
            <a:endParaRPr lang="en-US" sz="2390" dirty="0" smtClean="0"/>
          </a:p>
          <a:p>
            <a:pPr algn="l"/>
            <a:r>
              <a:rPr sz="2390" dirty="0" err="1" smtClean="0">
                <a:solidFill>
                  <a:schemeClr val="tx1">
                    <a:lumMod val="50000"/>
                  </a:schemeClr>
                </a:solidFill>
              </a:rPr>
              <a:t>创建</a:t>
            </a:r>
            <a:r>
              <a:rPr sz="2390" dirty="0" smtClean="0">
                <a:solidFill>
                  <a:schemeClr val="tx1">
                    <a:lumMod val="50000"/>
                  </a:schemeClr>
                </a:solidFill>
              </a:rPr>
              <a:t> Date </a:t>
            </a:r>
            <a:r>
              <a:rPr sz="2390" dirty="0" err="1" smtClean="0">
                <a:solidFill>
                  <a:schemeClr val="tx1">
                    <a:lumMod val="50000"/>
                  </a:schemeClr>
                </a:solidFill>
              </a:rPr>
              <a:t>对象的语法</a:t>
            </a:r>
            <a:r>
              <a:rPr sz="2390" dirty="0" smtClean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lang="en-US" sz="239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en-US" altLang="zh-CN" sz="2390" dirty="0" err="1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lang="en-US" altLang="zh-CN" sz="239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390" dirty="0" err="1">
                <a:solidFill>
                  <a:schemeClr val="tx1">
                    <a:lumMod val="50000"/>
                  </a:schemeClr>
                </a:solidFill>
              </a:rPr>
              <a:t>myDate</a:t>
            </a:r>
            <a:r>
              <a:rPr lang="en-US" altLang="zh-CN" sz="2390" dirty="0">
                <a:solidFill>
                  <a:schemeClr val="tx1">
                    <a:lumMod val="50000"/>
                  </a:schemeClr>
                </a:solidFill>
              </a:rPr>
              <a:t>=new Date</a:t>
            </a:r>
            <a:r>
              <a:rPr lang="en-US" altLang="zh-CN" sz="2390" dirty="0" smtClean="0">
                <a:solidFill>
                  <a:schemeClr val="tx1">
                    <a:lumMod val="50000"/>
                  </a:schemeClr>
                </a:solidFill>
              </a:rPr>
              <a:t>()</a:t>
            </a:r>
            <a:r>
              <a:rPr lang="zh-CN" altLang="en-US" sz="2390" dirty="0" smtClean="0">
                <a:solidFill>
                  <a:schemeClr val="tx1">
                    <a:lumMod val="50000"/>
                  </a:schemeClr>
                </a:solidFill>
              </a:rPr>
              <a:t>；</a:t>
            </a:r>
            <a:endParaRPr lang="zh-CN" altLang="en-US" sz="239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en-US" altLang="zh-CN" sz="1690" dirty="0">
                <a:solidFill>
                  <a:schemeClr val="tx1">
                    <a:lumMod val="50000"/>
                  </a:schemeClr>
                </a:solidFill>
              </a:rPr>
              <a:t>//Date </a:t>
            </a:r>
            <a:r>
              <a:rPr lang="zh-CN" altLang="en-US" sz="1690" dirty="0">
                <a:solidFill>
                  <a:schemeClr val="tx1">
                    <a:lumMod val="50000"/>
                  </a:schemeClr>
                </a:solidFill>
              </a:rPr>
              <a:t>对象会自动把当前日期和时间保存为其初始值</a:t>
            </a:r>
            <a:r>
              <a:rPr lang="zh-CN" altLang="en-US" sz="169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zh-CN" altLang="en-US" sz="169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endParaRPr lang="zh-CN" altLang="en-US" sz="169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zh-CN" altLang="en-US" sz="2390" dirty="0">
                <a:solidFill>
                  <a:schemeClr val="tx1">
                    <a:lumMod val="50000"/>
                  </a:schemeClr>
                </a:solidFill>
              </a:rPr>
              <a:t>定义了一个带有具体日期的变量</a:t>
            </a:r>
            <a:endParaRPr lang="zh-CN" altLang="en-US" sz="2390" dirty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en-US" altLang="zh-CN" sz="2390" dirty="0" err="1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lang="en-US" altLang="zh-CN" sz="2390" dirty="0">
                <a:solidFill>
                  <a:schemeClr val="tx1">
                    <a:lumMod val="50000"/>
                  </a:schemeClr>
                </a:solidFill>
              </a:rPr>
              <a:t> mydate2=new Date("July 21,1986 20:20:20</a:t>
            </a:r>
            <a:r>
              <a:rPr lang="en-US" altLang="zh-CN" sz="2390" dirty="0" smtClean="0">
                <a:solidFill>
                  <a:schemeClr val="tx1">
                    <a:lumMod val="50000"/>
                  </a:schemeClr>
                </a:solidFill>
              </a:rPr>
              <a:t>");</a:t>
            </a:r>
            <a:endParaRPr lang="en-US" altLang="zh-CN" sz="239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en-US" altLang="zh-CN" sz="2390" dirty="0" err="1" smtClean="0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lang="en-US" altLang="zh-CN" sz="2390" dirty="0" smtClean="0">
                <a:solidFill>
                  <a:schemeClr val="tx1">
                    <a:lumMod val="50000"/>
                  </a:schemeClr>
                </a:solidFill>
              </a:rPr>
              <a:t> mydate3=new Date(64873274982);</a:t>
            </a:r>
            <a:endParaRPr lang="en-US" altLang="zh-CN" sz="239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en-US" altLang="zh-CN" sz="2390" dirty="0" err="1" smtClean="0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lang="en-US" altLang="zh-CN" sz="2390" dirty="0" smtClean="0">
                <a:solidFill>
                  <a:schemeClr val="tx1">
                    <a:lumMod val="50000"/>
                  </a:schemeClr>
                </a:solidFill>
              </a:rPr>
              <a:t> mydate4=new Date</a:t>
            </a:r>
            <a:r>
              <a:rPr lang="en-US" altLang="zh-CN" sz="239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390" dirty="0" smtClean="0">
                <a:solidFill>
                  <a:schemeClr val="tx1">
                    <a:lumMod val="50000"/>
                  </a:schemeClr>
                </a:solidFill>
              </a:rPr>
              <a:t>(“2000/3/3 13:31:34");</a:t>
            </a:r>
            <a:endParaRPr lang="en-US" altLang="zh-CN" sz="239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endParaRPr sz="2390" dirty="0"/>
          </a:p>
        </p:txBody>
      </p:sp>
      <p:sp>
        <p:nvSpPr>
          <p:cNvPr id="238" name="Shape 238"/>
          <p:cNvSpPr/>
          <p:nvPr/>
        </p:nvSpPr>
        <p:spPr>
          <a:xfrm>
            <a:off x="1382271" y="3023955"/>
            <a:ext cx="2999036" cy="377825"/>
          </a:xfrm>
          <a:prstGeom prst="rect">
            <a:avLst/>
          </a:prstGeom>
          <a:ln w="12700">
            <a:miter lim="400000"/>
          </a:ln>
        </p:spPr>
        <p:txBody>
          <a:bodyPr lIns="32146" rIns="32146">
            <a:spAutoFit/>
          </a:bodyPr>
          <a:lstStyle>
            <a:lvl1pPr algn="l">
              <a:defRPr sz="25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endParaRPr sz="1760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47015" indent="-247015" algn="l" defTabSz="420370">
              <a:defRPr sz="3600"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Date对象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301781" y="1707559"/>
            <a:ext cx="8711285" cy="4037965"/>
          </a:xfrm>
          <a:prstGeom prst="rect">
            <a:avLst/>
          </a:prstGeom>
          <a:ln w="12700">
            <a:miter lim="400000"/>
          </a:ln>
        </p:spPr>
        <p:txBody>
          <a:bodyPr wrap="square" lIns="32146" rIns="32146">
            <a:spAutoFit/>
          </a:bodyPr>
          <a:lstStyle>
            <a:lvl1pPr indent="265430">
              <a:lnSpc>
                <a:spcPct val="120000"/>
              </a:lnSpc>
              <a:spcBef>
                <a:spcPts val="600"/>
              </a:spcBef>
              <a:defRPr sz="34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390" dirty="0" err="1">
                <a:solidFill>
                  <a:schemeClr val="tx1">
                    <a:lumMod val="50000"/>
                  </a:schemeClr>
                </a:solidFill>
              </a:rPr>
              <a:t>getDate</a:t>
            </a:r>
            <a:r>
              <a:rPr lang="en-US" sz="2390" dirty="0">
                <a:solidFill>
                  <a:schemeClr val="tx1">
                    <a:lumMod val="50000"/>
                  </a:schemeClr>
                </a:solidFill>
              </a:rPr>
              <a:t>() </a:t>
            </a:r>
            <a:r>
              <a:rPr lang="zh-CN" altLang="en-US" sz="2390" dirty="0">
                <a:solidFill>
                  <a:schemeClr val="tx1">
                    <a:lumMod val="50000"/>
                  </a:schemeClr>
                </a:solidFill>
              </a:rPr>
              <a:t>从 </a:t>
            </a:r>
            <a:r>
              <a:rPr lang="en-US" sz="2390" dirty="0">
                <a:solidFill>
                  <a:schemeClr val="tx1">
                    <a:lumMod val="50000"/>
                  </a:schemeClr>
                </a:solidFill>
              </a:rPr>
              <a:t>Date </a:t>
            </a:r>
            <a:r>
              <a:rPr lang="zh-CN" altLang="en-US" sz="2390" dirty="0">
                <a:solidFill>
                  <a:schemeClr val="tx1">
                    <a:lumMod val="50000"/>
                  </a:schemeClr>
                </a:solidFill>
              </a:rPr>
              <a:t>对象返回一个月中的某一天 </a:t>
            </a:r>
            <a:r>
              <a:rPr lang="en-US" altLang="zh-CN" sz="2390" dirty="0">
                <a:solidFill>
                  <a:schemeClr val="tx1">
                    <a:lumMod val="50000"/>
                  </a:schemeClr>
                </a:solidFill>
              </a:rPr>
              <a:t>(1 ~ 31</a:t>
            </a:r>
            <a:r>
              <a:rPr lang="en-US" altLang="zh-CN" sz="239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altLang="zh-CN" sz="239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390" dirty="0" err="1">
                <a:solidFill>
                  <a:schemeClr val="tx1">
                    <a:lumMod val="50000"/>
                  </a:schemeClr>
                </a:solidFill>
              </a:rPr>
              <a:t>getDay</a:t>
            </a:r>
            <a:r>
              <a:rPr lang="en-US" sz="2390" dirty="0">
                <a:solidFill>
                  <a:schemeClr val="tx1">
                    <a:lumMod val="50000"/>
                  </a:schemeClr>
                </a:solidFill>
              </a:rPr>
              <a:t>() </a:t>
            </a:r>
            <a:r>
              <a:rPr lang="zh-CN" altLang="en-US" sz="2390" dirty="0">
                <a:solidFill>
                  <a:schemeClr val="tx1">
                    <a:lumMod val="50000"/>
                  </a:schemeClr>
                </a:solidFill>
              </a:rPr>
              <a:t>从 </a:t>
            </a:r>
            <a:r>
              <a:rPr lang="en-US" sz="2390" dirty="0">
                <a:solidFill>
                  <a:schemeClr val="tx1">
                    <a:lumMod val="50000"/>
                  </a:schemeClr>
                </a:solidFill>
              </a:rPr>
              <a:t>Date </a:t>
            </a:r>
            <a:r>
              <a:rPr lang="zh-CN" altLang="en-US" sz="2390" dirty="0">
                <a:solidFill>
                  <a:schemeClr val="tx1">
                    <a:lumMod val="50000"/>
                  </a:schemeClr>
                </a:solidFill>
              </a:rPr>
              <a:t>对象返回一周中的某一天 </a:t>
            </a:r>
            <a:r>
              <a:rPr lang="en-US" altLang="zh-CN" sz="2390" dirty="0">
                <a:solidFill>
                  <a:schemeClr val="tx1">
                    <a:lumMod val="50000"/>
                  </a:schemeClr>
                </a:solidFill>
              </a:rPr>
              <a:t>(0 ~ 6)</a:t>
            </a:r>
            <a:r>
              <a:rPr lang="zh-CN" altLang="en-US" sz="2390" dirty="0">
                <a:solidFill>
                  <a:schemeClr val="tx1">
                    <a:lumMod val="50000"/>
                  </a:schemeClr>
                </a:solidFill>
              </a:rPr>
              <a:t>。 </a:t>
            </a:r>
            <a:r>
              <a:rPr lang="en-US" altLang="zh-CN" sz="2390" dirty="0" smtClean="0">
                <a:solidFill>
                  <a:schemeClr val="tx1">
                    <a:lumMod val="50000"/>
                  </a:schemeClr>
                </a:solidFill>
              </a:rPr>
              <a:t>0</a:t>
            </a:r>
            <a:r>
              <a:rPr lang="zh-CN" altLang="en-US" sz="2390" dirty="0" smtClean="0">
                <a:solidFill>
                  <a:schemeClr val="tx1">
                    <a:lumMod val="50000"/>
                  </a:schemeClr>
                </a:solidFill>
              </a:rPr>
              <a:t>？</a:t>
            </a:r>
            <a:endParaRPr lang="zh-CN" altLang="en-US" sz="239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390" dirty="0" err="1">
                <a:solidFill>
                  <a:schemeClr val="tx1">
                    <a:lumMod val="50000"/>
                  </a:schemeClr>
                </a:solidFill>
              </a:rPr>
              <a:t>getMonth</a:t>
            </a:r>
            <a:r>
              <a:rPr lang="en-US" sz="2390" dirty="0">
                <a:solidFill>
                  <a:schemeClr val="tx1">
                    <a:lumMod val="50000"/>
                  </a:schemeClr>
                </a:solidFill>
              </a:rPr>
              <a:t>() </a:t>
            </a:r>
            <a:r>
              <a:rPr lang="zh-CN" altLang="en-US" sz="2390" dirty="0">
                <a:solidFill>
                  <a:schemeClr val="tx1">
                    <a:lumMod val="50000"/>
                  </a:schemeClr>
                </a:solidFill>
              </a:rPr>
              <a:t>从 </a:t>
            </a:r>
            <a:r>
              <a:rPr lang="en-US" sz="2390" dirty="0">
                <a:solidFill>
                  <a:schemeClr val="tx1">
                    <a:lumMod val="50000"/>
                  </a:schemeClr>
                </a:solidFill>
              </a:rPr>
              <a:t>Date </a:t>
            </a:r>
            <a:r>
              <a:rPr lang="zh-CN" altLang="en-US" sz="2390" dirty="0">
                <a:solidFill>
                  <a:schemeClr val="tx1">
                    <a:lumMod val="50000"/>
                  </a:schemeClr>
                </a:solidFill>
              </a:rPr>
              <a:t>对象返回月份 </a:t>
            </a:r>
            <a:r>
              <a:rPr lang="en-US" altLang="zh-CN" sz="2390" dirty="0">
                <a:solidFill>
                  <a:schemeClr val="tx1">
                    <a:lumMod val="50000"/>
                  </a:schemeClr>
                </a:solidFill>
              </a:rPr>
              <a:t>(0 ~ 11)</a:t>
            </a:r>
            <a:r>
              <a:rPr lang="zh-CN" altLang="en-US" sz="2390" dirty="0">
                <a:solidFill>
                  <a:schemeClr val="tx1">
                    <a:lumMod val="50000"/>
                  </a:schemeClr>
                </a:solidFill>
              </a:rPr>
              <a:t>。 </a:t>
            </a:r>
            <a:endParaRPr lang="zh-CN" altLang="en-US" sz="239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390" dirty="0" err="1" smtClean="0">
                <a:solidFill>
                  <a:schemeClr val="tx1">
                    <a:lumMod val="50000"/>
                  </a:schemeClr>
                </a:solidFill>
              </a:rPr>
              <a:t>getFullYear</a:t>
            </a:r>
            <a:r>
              <a:rPr lang="en-US" sz="2390" dirty="0">
                <a:solidFill>
                  <a:schemeClr val="tx1">
                    <a:lumMod val="50000"/>
                  </a:schemeClr>
                </a:solidFill>
              </a:rPr>
              <a:t>() </a:t>
            </a:r>
            <a:r>
              <a:rPr lang="zh-CN" altLang="en-US" sz="2390" dirty="0">
                <a:solidFill>
                  <a:schemeClr val="tx1">
                    <a:lumMod val="50000"/>
                  </a:schemeClr>
                </a:solidFill>
              </a:rPr>
              <a:t>从 </a:t>
            </a:r>
            <a:r>
              <a:rPr lang="en-US" sz="2390" dirty="0">
                <a:solidFill>
                  <a:schemeClr val="tx1">
                    <a:lumMod val="50000"/>
                  </a:schemeClr>
                </a:solidFill>
              </a:rPr>
              <a:t>Date </a:t>
            </a:r>
            <a:r>
              <a:rPr lang="zh-CN" altLang="en-US" sz="2390" dirty="0">
                <a:solidFill>
                  <a:schemeClr val="tx1">
                    <a:lumMod val="50000"/>
                  </a:schemeClr>
                </a:solidFill>
              </a:rPr>
              <a:t>对象以四位数字返回年份</a:t>
            </a:r>
            <a:r>
              <a:rPr lang="zh-CN" altLang="en-US" sz="239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zh-CN" altLang="en-US" sz="239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zh-CN" altLang="en-US" sz="2390" dirty="0" smtClean="0"/>
              <a:t> </a:t>
            </a:r>
            <a:endParaRPr lang="zh-CN" altLang="en-US" sz="2390" dirty="0"/>
          </a:p>
        </p:txBody>
      </p:sp>
      <p:sp>
        <p:nvSpPr>
          <p:cNvPr id="238" name="Shape 238"/>
          <p:cNvSpPr/>
          <p:nvPr/>
        </p:nvSpPr>
        <p:spPr>
          <a:xfrm>
            <a:off x="1382271" y="3023955"/>
            <a:ext cx="2999036" cy="377825"/>
          </a:xfrm>
          <a:prstGeom prst="rect">
            <a:avLst/>
          </a:prstGeom>
          <a:ln w="12700">
            <a:miter lim="400000"/>
          </a:ln>
        </p:spPr>
        <p:txBody>
          <a:bodyPr lIns="32146" rIns="32146">
            <a:spAutoFit/>
          </a:bodyPr>
          <a:lstStyle>
            <a:lvl1pPr algn="l">
              <a:defRPr sz="25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endParaRPr sz="1760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>
                <a:sym typeface="+mn-ea"/>
              </a:rPr>
              <a:t>Date对象</a:t>
            </a:r>
            <a:r>
              <a:rPr lang="zh-CN" altLang="en-US" dirty="0" smtClean="0">
                <a:sym typeface="+mn-ea"/>
              </a:rPr>
              <a:t>的方法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200000"/>
              </a:lnSpc>
              <a:spcBef>
                <a:spcPts val="500"/>
              </a:spcBef>
              <a:buSzPct val="100000"/>
              <a:buFont typeface="Wingdings" panose="05000000000000000000" charset="0"/>
              <a:buChar char="Ø"/>
              <a:defRPr sz="3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getHours();获取小时(0~23)</a:t>
            </a:r>
            <a:endParaRPr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2" indent="-342900" algn="l">
              <a:lnSpc>
                <a:spcPct val="200000"/>
              </a:lnSpc>
              <a:spcBef>
                <a:spcPts val="500"/>
              </a:spcBef>
              <a:buSzPct val="100000"/>
              <a:buFont typeface="Wingdings" panose="05000000000000000000" charset="0"/>
              <a:buChar char="Ø"/>
              <a:defRPr sz="3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20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getMinutes</a:t>
            </a:r>
            <a:r>
              <a:rPr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(); </a:t>
            </a:r>
            <a:r>
              <a:rPr sz="20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获取分钟</a:t>
            </a:r>
            <a:r>
              <a:rPr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(0~59)</a:t>
            </a:r>
            <a:endParaRPr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2" indent="-342900" algn="l">
              <a:lnSpc>
                <a:spcPct val="200000"/>
              </a:lnSpc>
              <a:spcBef>
                <a:spcPts val="500"/>
              </a:spcBef>
              <a:buSzPct val="100000"/>
              <a:buFont typeface="Wingdings" panose="05000000000000000000" charset="0"/>
              <a:buChar char="Ø"/>
              <a:defRPr sz="3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20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getSeconds</a:t>
            </a:r>
            <a:r>
              <a:rPr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(); </a:t>
            </a:r>
            <a:r>
              <a:rPr sz="20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获取秒数</a:t>
            </a:r>
            <a:r>
              <a:rPr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(0~59)</a:t>
            </a:r>
            <a:endParaRPr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spcBef>
                <a:spcPts val="500"/>
              </a:spcBef>
              <a:buSzPct val="100000"/>
              <a:buFont typeface="Wingdings" panose="05000000000000000000" charset="0"/>
              <a:buChar char="Ø"/>
              <a:defRPr sz="3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getMilliseconds();获取当前的毫秒数</a:t>
            </a:r>
            <a:endParaRPr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spcBef>
                <a:spcPts val="500"/>
              </a:spcBef>
              <a:buSzPct val="100000"/>
              <a:buFont typeface="Wingdings" panose="05000000000000000000" charset="0"/>
              <a:buChar char="Ø"/>
              <a:defRPr sz="3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getTime();获取从1970年1月1</a:t>
            </a:r>
            <a:r>
              <a:rPr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日到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具体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日期</a:t>
            </a:r>
            <a:r>
              <a:rPr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的毫秒数</a:t>
            </a:r>
            <a:endParaRPr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Ø"/>
              <a:defRPr sz="3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en-US" sz="20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>
                <a:sym typeface="+mn-ea"/>
              </a:rPr>
              <a:t>Date对象</a:t>
            </a:r>
            <a:r>
              <a:rPr lang="zh-CN" altLang="en-US" dirty="0" smtClean="0">
                <a:sym typeface="+mn-ea"/>
              </a:rPr>
              <a:t>的方法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200000"/>
              </a:lnSpc>
              <a:spcBef>
                <a:spcPts val="500"/>
              </a:spcBef>
              <a:buSzPct val="100000"/>
              <a:buFont typeface="Wingdings" panose="05000000000000000000" charset="0"/>
              <a:buChar char="Ø"/>
              <a:defRPr sz="3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toString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方法可把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Date 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对象转换为字符串，并返回结果。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spcBef>
                <a:spcPts val="500"/>
              </a:spcBef>
              <a:buSzPct val="100000"/>
              <a:buFont typeface="Wingdings" panose="05000000000000000000" charset="0"/>
              <a:buChar char="Ø"/>
              <a:defRPr sz="3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 sz="21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1" action="ppaction://hlinkfile"/>
              </a:rPr>
              <a:t>toLocaleString</a:t>
            </a:r>
            <a:r>
              <a:rPr lang="en-US" altLang="zh-CN" sz="2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1" action="ppaction://hlinkfile"/>
              </a:rPr>
              <a:t>()</a:t>
            </a:r>
            <a:r>
              <a:rPr lang="en-US" altLang="zh-CN" sz="2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sz="2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根据本地时间格式，把 </a:t>
            </a:r>
            <a:r>
              <a:rPr lang="en-US" altLang="zh-CN" sz="2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Date </a:t>
            </a:r>
            <a:r>
              <a:rPr sz="2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对象转换为字符串</a:t>
            </a:r>
            <a:r>
              <a:rPr sz="2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sz="21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algn="l">
              <a:lnSpc>
                <a:spcPct val="200000"/>
              </a:lnSpc>
              <a:spcBef>
                <a:spcPts val="500"/>
              </a:spcBef>
              <a:buSzPct val="100000"/>
              <a:buFont typeface="Wingdings" panose="05000000000000000000" charset="0"/>
              <a:buNone/>
              <a:defRPr sz="3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 altLang="en-US" sz="3500" dirty="0">
              <a:sym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spcBef>
                <a:spcPts val="500"/>
              </a:spcBef>
              <a:buSzPct val="100000"/>
              <a:buFont typeface="Wingdings" panose="05000000000000000000" charset="0"/>
              <a:buChar char="Ø"/>
              <a:defRPr sz="3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Ø"/>
              <a:defRPr sz="3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en-US" sz="20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tags/tag1.xml><?xml version="1.0" encoding="utf-8"?>
<p:tagLst xmlns:p="http://schemas.openxmlformats.org/presentationml/2006/main">
  <p:tag name="KSO_WM_TEMPLATE_CATEGORY" val="custom"/>
  <p:tag name="KSO_WM_TEMPLATE_INDEX" val="160180"/>
</p:tagLst>
</file>

<file path=ppt/theme/theme1.xml><?xml version="1.0" encoding="utf-8"?>
<a:theme xmlns:a="http://schemas.openxmlformats.org/drawingml/2006/main" name="A000120140530A99PPBG">
  <a:themeElements>
    <a:clrScheme name="自定义 440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3">
      <a:majorFont>
        <a:latin typeface="Castellar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A000120150324A12PPBG</Template>
  <TotalTime>0</TotalTime>
  <Words>3404</Words>
  <Application>WPS 演示</Application>
  <PresentationFormat>全屏显示(4:3)</PresentationFormat>
  <Paragraphs>266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幼圆</vt:lpstr>
      <vt:lpstr>Times New Roman</vt:lpstr>
      <vt:lpstr>Yuanti SC Regular</vt:lpstr>
      <vt:lpstr>Arial Black</vt:lpstr>
      <vt:lpstr>华文隶书</vt:lpstr>
      <vt:lpstr>Microsoft New Tai Lue</vt:lpstr>
      <vt:lpstr>Calibri</vt:lpstr>
      <vt:lpstr>华文中宋</vt:lpstr>
      <vt:lpstr>Wingdings</vt:lpstr>
      <vt:lpstr>Arial Unicode MS</vt:lpstr>
      <vt:lpstr>Gill Sans</vt:lpstr>
      <vt:lpstr>MS PGothic</vt:lpstr>
      <vt:lpstr>Hiragino Sans GB W3</vt:lpstr>
      <vt:lpstr>Segoe Script</vt:lpstr>
      <vt:lpstr>华文楷体</vt:lpstr>
      <vt:lpstr>Segoe Print</vt:lpstr>
      <vt:lpstr>Castellar</vt:lpstr>
      <vt:lpstr>A000120140530A99PPBG</vt:lpstr>
      <vt:lpstr>PowerPoint 演示文稿</vt:lpstr>
      <vt:lpstr>前情回顾</vt:lpstr>
      <vt:lpstr>PowerPoint 演示文稿</vt:lpstr>
      <vt:lpstr>本单元重点与难点</vt:lpstr>
      <vt:lpstr>PowerPoint 演示文稿</vt:lpstr>
      <vt:lpstr>Date对象</vt:lpstr>
      <vt:lpstr>Date对象的方法</vt:lpstr>
      <vt:lpstr>Date对象的方法</vt:lpstr>
      <vt:lpstr>Date对象的方法</vt:lpstr>
      <vt:lpstr>练习</vt:lpstr>
      <vt:lpstr>PowerPoint 演示文稿</vt:lpstr>
      <vt:lpstr>获取对象</vt:lpstr>
      <vt:lpstr>PowerPoint 演示文稿</vt:lpstr>
      <vt:lpstr>事件</vt:lpstr>
      <vt:lpstr>事件挂接方式一</vt:lpstr>
      <vt:lpstr>PowerPoint 演示文稿</vt:lpstr>
      <vt:lpstr>事件兼容写法</vt:lpstr>
      <vt:lpstr>事件挂接方式比较</vt:lpstr>
      <vt:lpstr>PowerPoint 演示文稿</vt:lpstr>
      <vt:lpstr>一次性定时器</vt:lpstr>
      <vt:lpstr>一次性定时器</vt:lpstr>
      <vt:lpstr>循环定时器</vt:lpstr>
      <vt:lpstr>取消循环定时器----clearInterval</vt:lpstr>
      <vt:lpstr>requestAnimationFrame</vt:lpstr>
      <vt:lpstr>requestAnimationFrame</vt:lpstr>
      <vt:lpstr>PowerPoint 演示文稿</vt:lpstr>
      <vt:lpstr>requestAnimationFrame浏览器兼容性</vt:lpstr>
      <vt:lpstr>requestAnimationFrame写法</vt:lpstr>
      <vt:lpstr>练一练：</vt:lpstr>
      <vt:lpstr>谢　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王争</cp:lastModifiedBy>
  <cp:revision>106</cp:revision>
  <dcterms:created xsi:type="dcterms:W3CDTF">2016-10-24T09:15:00Z</dcterms:created>
  <dcterms:modified xsi:type="dcterms:W3CDTF">2017-07-14T08:40:32Z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