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13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1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作者" initials="作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03D"/>
    <a:srgbClr val="004760"/>
    <a:srgbClr val="001C54"/>
    <a:srgbClr val="75C4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93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08571-D336-4025-90E3-3C5ACA5738B1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98200-81E7-464E-99CA-916E4BCA9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676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16D35-1B3C-4797-823E-755245953EE5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5E6A9-E799-41F5-B05D-B0D14B192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795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0" y="6445250"/>
            <a:ext cx="1691680" cy="419100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0" y="-4745"/>
            <a:ext cx="9144000" cy="1633545"/>
          </a:xfrm>
          <a:custGeom>
            <a:avLst/>
            <a:gdLst>
              <a:gd name="connsiteX0" fmla="*/ 0 w 9144000"/>
              <a:gd name="connsiteY0" fmla="*/ 0 h 2827321"/>
              <a:gd name="connsiteX1" fmla="*/ 9144000 w 9144000"/>
              <a:gd name="connsiteY1" fmla="*/ 0 h 2827321"/>
              <a:gd name="connsiteX2" fmla="*/ 9144000 w 9144000"/>
              <a:gd name="connsiteY2" fmla="*/ 2827321 h 2827321"/>
              <a:gd name="connsiteX3" fmla="*/ 3784788 w 9144000"/>
              <a:gd name="connsiteY3" fmla="*/ 2827321 h 2827321"/>
              <a:gd name="connsiteX4" fmla="*/ 3765124 w 9144000"/>
              <a:gd name="connsiteY4" fmla="*/ 2632222 h 2827321"/>
              <a:gd name="connsiteX5" fmla="*/ 2620941 w 9144000"/>
              <a:gd name="connsiteY5" fmla="*/ 1699560 h 2827321"/>
              <a:gd name="connsiteX6" fmla="*/ 1476759 w 9144000"/>
              <a:gd name="connsiteY6" fmla="*/ 2632222 h 2827321"/>
              <a:gd name="connsiteX7" fmla="*/ 1457094 w 9144000"/>
              <a:gd name="connsiteY7" fmla="*/ 2827321 h 2827321"/>
              <a:gd name="connsiteX8" fmla="*/ 0 w 9144000"/>
              <a:gd name="connsiteY8" fmla="*/ 2827321 h 28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2827321">
                <a:moveTo>
                  <a:pt x="0" y="0"/>
                </a:moveTo>
                <a:lnTo>
                  <a:pt x="9144000" y="0"/>
                </a:lnTo>
                <a:lnTo>
                  <a:pt x="9144000" y="2827321"/>
                </a:lnTo>
                <a:lnTo>
                  <a:pt x="3784788" y="2827321"/>
                </a:lnTo>
                <a:lnTo>
                  <a:pt x="3765124" y="2632222"/>
                </a:lnTo>
                <a:cubicBezTo>
                  <a:pt x="3656220" y="2099953"/>
                  <a:pt x="3185333" y="1699560"/>
                  <a:pt x="2620941" y="1699560"/>
                </a:cubicBezTo>
                <a:cubicBezTo>
                  <a:pt x="2056549" y="1699560"/>
                  <a:pt x="1585662" y="2099953"/>
                  <a:pt x="1476759" y="2632222"/>
                </a:cubicBezTo>
                <a:lnTo>
                  <a:pt x="1457094" y="2827321"/>
                </a:lnTo>
                <a:lnTo>
                  <a:pt x="0" y="2827321"/>
                </a:lnTo>
                <a:close/>
              </a:path>
            </a:pathLst>
          </a:custGeom>
          <a:solidFill>
            <a:srgbClr val="052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767689" y="2882951"/>
            <a:ext cx="4525411" cy="1318039"/>
          </a:xfrm>
          <a:noFill/>
          <a:ln w="12700">
            <a:noFill/>
          </a:ln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200" b="1" kern="100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767688" y="4270839"/>
            <a:ext cx="4525412" cy="467211"/>
          </a:xfrm>
          <a:noFill/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16" name="椭圆 15"/>
          <p:cNvSpPr/>
          <p:nvPr userDrawn="1"/>
        </p:nvSpPr>
        <p:spPr>
          <a:xfrm>
            <a:off x="1331640" y="620688"/>
            <a:ext cx="2520280" cy="2520280"/>
          </a:xfrm>
          <a:prstGeom prst="ellipse">
            <a:avLst/>
          </a:prstGeom>
          <a:solidFill>
            <a:srgbClr val="FCF8E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Picture 3" descr="E:\0-ly\20160301积云课件35G\03-广告设计\积云标志透明\标志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260" y="1052736"/>
            <a:ext cx="1377596" cy="106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 dirty="0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15"/>
          <p:cNvCxnSpPr>
            <a:cxnSpLocks noChangeShapeType="1"/>
          </p:cNvCxnSpPr>
          <p:nvPr userDrawn="1"/>
        </p:nvCxnSpPr>
        <p:spPr bwMode="auto">
          <a:xfrm>
            <a:off x="3919538" y="614338"/>
            <a:ext cx="0" cy="4614862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文本框 20"/>
          <p:cNvSpPr txBox="1"/>
          <p:nvPr userDrawn="1"/>
        </p:nvSpPr>
        <p:spPr>
          <a:xfrm>
            <a:off x="1978025" y="2522513"/>
            <a:ext cx="1339850" cy="785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b="1" kern="0" dirty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</a:p>
        </p:txBody>
      </p:sp>
      <p:sp>
        <p:nvSpPr>
          <p:cNvPr id="13" name="任意多边形 12"/>
          <p:cNvSpPr/>
          <p:nvPr userDrawn="1"/>
        </p:nvSpPr>
        <p:spPr>
          <a:xfrm>
            <a:off x="3641725" y="119695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1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4" name="任意多边形 13"/>
          <p:cNvSpPr/>
          <p:nvPr userDrawn="1"/>
        </p:nvSpPr>
        <p:spPr>
          <a:xfrm>
            <a:off x="3641725" y="211452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2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5" name="任意多边形 14"/>
          <p:cNvSpPr/>
          <p:nvPr userDrawn="1"/>
        </p:nvSpPr>
        <p:spPr>
          <a:xfrm>
            <a:off x="3641725" y="303210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3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6" name="任意多边形 15"/>
          <p:cNvSpPr/>
          <p:nvPr userDrawn="1"/>
        </p:nvSpPr>
        <p:spPr>
          <a:xfrm>
            <a:off x="3641725" y="394967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4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  <a:lvl3pPr>
              <a:defRPr sz="1800">
                <a:latin typeface="+mj-ea"/>
                <a:ea typeface="+mj-ea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知识详解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  <a:lvl3pPr>
              <a:defRPr sz="1800"/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课堂练习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代码实现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课后作业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6" y="2108199"/>
            <a:ext cx="5995988" cy="123507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619671" y="3400424"/>
            <a:ext cx="5904657" cy="676647"/>
          </a:xfrm>
          <a:prstGeom prst="roundRect">
            <a:avLst>
              <a:gd name="adj" fmla="val 50000"/>
            </a:avLst>
          </a:prstGeom>
          <a:solidFill>
            <a:srgbClr val="92D050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知识详解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kern="1200" dirty="0" smtClean="0">
                <a:solidFill>
                  <a:schemeClr val="lt1"/>
                </a:solidFill>
                <a:latin typeface="+mj-ea"/>
                <a:ea typeface="+mj-ea"/>
                <a:cs typeface="+mn-cs"/>
              </a:rPr>
              <a:t>知识详解</a:t>
            </a:r>
            <a:endParaRPr lang="zh-CN" altLang="en-US" sz="1600" b="1" kern="1200" dirty="0">
              <a:solidFill>
                <a:schemeClr val="lt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kern="1200" dirty="0" smtClean="0">
                <a:solidFill>
                  <a:schemeClr val="lt1"/>
                </a:solidFill>
                <a:latin typeface="+mj-ea"/>
                <a:ea typeface="+mj-ea"/>
                <a:cs typeface="+mn-cs"/>
              </a:rPr>
              <a:t>知识详解</a:t>
            </a:r>
            <a:endParaRPr lang="zh-CN" altLang="en-US" sz="1600" b="1" kern="1200" dirty="0">
              <a:solidFill>
                <a:schemeClr val="lt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kern="1200" dirty="0" smtClean="0">
                <a:solidFill>
                  <a:schemeClr val="lt1"/>
                </a:solidFill>
                <a:latin typeface="+mj-ea"/>
                <a:ea typeface="+mj-ea"/>
                <a:cs typeface="+mn-cs"/>
              </a:rPr>
              <a:t>知识详解</a:t>
            </a:r>
            <a:endParaRPr lang="zh-CN" altLang="en-US" sz="1600" b="1" kern="1200" dirty="0">
              <a:solidFill>
                <a:schemeClr val="lt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45250"/>
            <a:ext cx="1619672" cy="419100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25977" y="339794"/>
            <a:ext cx="8292045" cy="6535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5" cy="4355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</a:p>
        </p:txBody>
      </p:sp>
      <p:pic>
        <p:nvPicPr>
          <p:cNvPr id="1026" name="Picture 2" descr="E:\0-ly\20160301积云课件35G\03-广告设计\积云标志透明\标志2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923204"/>
            <a:ext cx="1368152" cy="43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0070C0"/>
          </a:solidFill>
          <a:effectLst/>
          <a:latin typeface="+mj-ea"/>
          <a:ea typeface="+mj-ea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lang="zh-CN" altLang="en-US" sz="2400" b="0" kern="1200" baseline="0" dirty="0" smtClean="0">
          <a:solidFill>
            <a:schemeClr val="accent1"/>
          </a:solidFill>
          <a:latin typeface="+mj-ea"/>
          <a:ea typeface="+mj-ea"/>
          <a:cs typeface="+mn-cs"/>
        </a:defRPr>
      </a:lvl1pPr>
      <a:lvl2pPr marL="357505" indent="-357505" algn="just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331640" y="620688"/>
            <a:ext cx="2520280" cy="2520280"/>
          </a:xfrm>
          <a:prstGeom prst="ellipse">
            <a:avLst/>
          </a:prstGeom>
          <a:solidFill>
            <a:srgbClr val="FCF8E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640960" cy="301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5400" b="1" dirty="0" smtClean="0">
                <a:latin typeface="+mj-ea"/>
                <a:ea typeface="+mj-ea"/>
              </a:rPr>
              <a:t>JS</a:t>
            </a:r>
            <a:r>
              <a:rPr lang="zh-CN" altLang="en-US" sz="5400" b="1" dirty="0" smtClean="0">
                <a:latin typeface="+mj-ea"/>
                <a:ea typeface="+mj-ea"/>
              </a:rPr>
              <a:t>基础综合</a:t>
            </a:r>
            <a:endParaRPr lang="en-US" altLang="zh-CN" sz="5400" b="1" dirty="0" smtClean="0">
              <a:latin typeface="+mj-ea"/>
              <a:ea typeface="+mj-ea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网页设计基础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H5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设计基础 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高级框架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sz="20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综合实训</a:t>
            </a:r>
          </a:p>
          <a:p>
            <a:pPr algn="ctr">
              <a:lnSpc>
                <a:spcPct val="200000"/>
              </a:lnSpc>
            </a:pPr>
            <a:r>
              <a:rPr lang="en-US" altLang="zh-CN" sz="2200" dirty="0" smtClean="0">
                <a:latin typeface="+mj-ea"/>
                <a:ea typeface="+mj-ea"/>
              </a:rPr>
              <a:t>-2016-11-</a:t>
            </a:r>
            <a:endParaRPr lang="zh-CN" altLang="en-US" sz="2200" dirty="0" smtClean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184" y="1031135"/>
            <a:ext cx="2880320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spc="600" dirty="0" smtClean="0">
                <a:ln w="6350">
                  <a:noFill/>
                </a:ln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1400" spc="600" smtClean="0">
                <a:ln w="6350">
                  <a:noFill/>
                </a:ln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</a:t>
            </a:r>
            <a:r>
              <a:rPr lang="zh-CN" altLang="en-US" sz="1400" spc="600" smtClean="0">
                <a:ln w="6350">
                  <a:noFill/>
                </a:ln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b="1" spc="600" dirty="0">
              <a:ln w="6350">
                <a:noFill/>
              </a:ln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E:\0-ly\20160301积云课件35G\03-广告设计\积云标志透明\标志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260" y="1052736"/>
            <a:ext cx="1377596" cy="106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51920" y="6551766"/>
            <a:ext cx="1800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bg1"/>
                </a:solidFill>
              </a:rPr>
              <a:t>讲师</a:t>
            </a:r>
            <a:r>
              <a:rPr lang="en-US" altLang="zh-CN" sz="900" dirty="0" err="1" smtClean="0">
                <a:solidFill>
                  <a:schemeClr val="bg1"/>
                </a:solidFill>
              </a:rPr>
              <a:t>Emaill</a:t>
            </a:r>
            <a:r>
              <a:rPr lang="zh-CN" altLang="en-US" sz="900" dirty="0" smtClean="0">
                <a:solidFill>
                  <a:schemeClr val="bg1"/>
                </a:solidFill>
              </a:rPr>
              <a:t>：</a:t>
            </a:r>
            <a:r>
              <a:rPr lang="en-US" altLang="zh-CN" sz="900" dirty="0" smtClean="0">
                <a:solidFill>
                  <a:schemeClr val="bg1"/>
                </a:solidFill>
              </a:rPr>
              <a:t>123456@qq.com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5"/>
          <p:cNvCxnSpPr>
            <a:cxnSpLocks noChangeShapeType="1"/>
          </p:cNvCxnSpPr>
          <p:nvPr/>
        </p:nvCxnSpPr>
        <p:spPr bwMode="auto">
          <a:xfrm>
            <a:off x="3919538" y="614338"/>
            <a:ext cx="0" cy="4614862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文本框 16"/>
          <p:cNvSpPr txBox="1"/>
          <p:nvPr/>
        </p:nvSpPr>
        <p:spPr>
          <a:xfrm>
            <a:off x="4416425" y="1320775"/>
            <a:ext cx="2468880" cy="417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第一讲：项目前准备</a:t>
            </a:r>
            <a:endParaRPr lang="zh-CN" altLang="en-US" sz="2000" kern="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" name="文本框 17"/>
          <p:cNvSpPr txBox="1"/>
          <p:nvPr/>
        </p:nvSpPr>
        <p:spPr>
          <a:xfrm>
            <a:off x="4416425" y="2238350"/>
            <a:ext cx="2070100" cy="417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第二讲：</a:t>
            </a:r>
            <a:r>
              <a:rPr lang="en-US" altLang="zh-CN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div</a:t>
            </a: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布局</a:t>
            </a:r>
          </a:p>
        </p:txBody>
      </p:sp>
      <p:sp>
        <p:nvSpPr>
          <p:cNvPr id="7" name="文本框 18"/>
          <p:cNvSpPr txBox="1"/>
          <p:nvPr/>
        </p:nvSpPr>
        <p:spPr>
          <a:xfrm>
            <a:off x="4416425" y="3155925"/>
            <a:ext cx="2577465" cy="417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第三讲：设置</a:t>
            </a:r>
            <a:r>
              <a:rPr lang="en-US" altLang="zh-CN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css</a:t>
            </a: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样式</a:t>
            </a:r>
            <a:endParaRPr lang="zh-CN" altLang="en-US" sz="2000" kern="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8" name="文本框 19"/>
          <p:cNvSpPr txBox="1"/>
          <p:nvPr/>
        </p:nvSpPr>
        <p:spPr>
          <a:xfrm>
            <a:off x="4416425" y="4073500"/>
            <a:ext cx="2908300" cy="417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第四讲：实现</a:t>
            </a:r>
            <a:r>
              <a:rPr lang="en-US" altLang="zh-CN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js</a:t>
            </a: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部分代码</a:t>
            </a:r>
            <a:endParaRPr lang="zh-CN" altLang="en-US" sz="2000" kern="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3641725" y="119695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1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3641725" y="211452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2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641725" y="303210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3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3641725" y="394967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4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4" name="文本框 20"/>
          <p:cNvSpPr txBox="1"/>
          <p:nvPr/>
        </p:nvSpPr>
        <p:spPr>
          <a:xfrm>
            <a:off x="1978025" y="2522513"/>
            <a:ext cx="1339850" cy="785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b="1" kern="0" dirty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</a:p>
        </p:txBody>
      </p:sp>
    </p:spTree>
  </p:cSld>
  <p:clrMapOvr>
    <a:masterClrMapping/>
  </p:clrMapOvr>
  <p:transition spd="slow"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2149475" y="1921917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646238" y="1556792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/>
          <p:cNvCxnSpPr/>
          <p:nvPr/>
        </p:nvCxnSpPr>
        <p:spPr>
          <a:xfrm flipH="1">
            <a:off x="5403850" y="2590254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24"/>
          <p:cNvSpPr txBox="1"/>
          <p:nvPr/>
        </p:nvSpPr>
        <p:spPr>
          <a:xfrm>
            <a:off x="5469806" y="1921917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Arial Black" panose="020B0A04020102020204" pitchFamily="34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1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Arial Black" panose="020B0A04020102020204" pitchFamily="34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8" name="文本框 25"/>
          <p:cNvSpPr txBox="1">
            <a:spLocks noChangeArrowheads="1"/>
          </p:cNvSpPr>
          <p:nvPr/>
        </p:nvSpPr>
        <p:spPr bwMode="auto">
          <a:xfrm>
            <a:off x="2339752" y="2780754"/>
            <a:ext cx="4270375" cy="76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3200" b="1" dirty="0" smtClean="0">
                <a:solidFill>
                  <a:srgbClr val="FFFFFF"/>
                </a:solidFill>
                <a:latin typeface="+mj-ea"/>
                <a:ea typeface="+mj-ea"/>
              </a:rPr>
              <a:t>项目前准备</a:t>
            </a:r>
            <a:endParaRPr lang="zh-CN" sz="1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9" name="文本框 26"/>
          <p:cNvSpPr txBox="1"/>
          <p:nvPr/>
        </p:nvSpPr>
        <p:spPr>
          <a:xfrm>
            <a:off x="5011738" y="2179092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+mj-ea"/>
                <a:ea typeface="+mj-ea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+mj-ea"/>
              <a:ea typeface="+mj-ea"/>
              <a:cs typeface="Microsoft New Tai Lue" panose="020B0502040204020203" pitchFamily="34" charset="0"/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057900" y="2179092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+mj-ea"/>
                <a:ea typeface="+mj-ea"/>
              </a:rPr>
              <a:t>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准备工作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项目文件夹</a:t>
            </a:r>
          </a:p>
          <a:p>
            <a:r>
              <a:rPr lang="zh-CN" altLang="en-US"/>
              <a:t>规划好页面布局</a:t>
            </a:r>
          </a:p>
          <a:p>
            <a:r>
              <a:rPr lang="zh-CN" altLang="en-US"/>
              <a:t>图片整理</a:t>
            </a:r>
          </a:p>
          <a:p>
            <a:r>
              <a:rPr lang="en-US" altLang="zh-CN"/>
              <a:t>html</a:t>
            </a:r>
            <a:r>
              <a:t>、</a:t>
            </a:r>
            <a:r>
              <a:rPr lang="en-US" altLang="zh-CN"/>
              <a:t>css</a:t>
            </a:r>
            <a:r>
              <a:t>和</a:t>
            </a:r>
            <a:r>
              <a:rPr lang="en-US" altLang="zh-CN"/>
              <a:t>js</a:t>
            </a:r>
            <a:r>
              <a:rPr lang="zh-CN" altLang="en-US"/>
              <a:t>文件建好</a:t>
            </a:r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2149475" y="1921917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646238" y="1556792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/>
          <p:cNvCxnSpPr/>
          <p:nvPr/>
        </p:nvCxnSpPr>
        <p:spPr>
          <a:xfrm flipH="1">
            <a:off x="5403850" y="2590254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24"/>
          <p:cNvSpPr txBox="1"/>
          <p:nvPr/>
        </p:nvSpPr>
        <p:spPr>
          <a:xfrm>
            <a:off x="5469806" y="1921917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Arial Black" panose="020B0A04020102020204" pitchFamily="34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2</a:t>
            </a:r>
          </a:p>
        </p:txBody>
      </p:sp>
      <p:sp>
        <p:nvSpPr>
          <p:cNvPr id="8" name="文本框 25"/>
          <p:cNvSpPr txBox="1">
            <a:spLocks noChangeArrowheads="1"/>
          </p:cNvSpPr>
          <p:nvPr/>
        </p:nvSpPr>
        <p:spPr bwMode="auto">
          <a:xfrm>
            <a:off x="2339752" y="2780754"/>
            <a:ext cx="4270375" cy="76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FFFFFF"/>
                </a:solidFill>
                <a:latin typeface="+mj-ea"/>
                <a:ea typeface="+mj-ea"/>
              </a:rPr>
              <a:t>div</a:t>
            </a:r>
            <a:r>
              <a:rPr lang="zh-CN" sz="3200" b="1" dirty="0" smtClean="0">
                <a:solidFill>
                  <a:srgbClr val="FFFFFF"/>
                </a:solidFill>
                <a:latin typeface="+mj-ea"/>
                <a:ea typeface="+mj-ea"/>
              </a:rPr>
              <a:t>布局</a:t>
            </a:r>
            <a:endParaRPr lang="zh-CN" sz="1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9" name="文本框 26"/>
          <p:cNvSpPr txBox="1"/>
          <p:nvPr/>
        </p:nvSpPr>
        <p:spPr>
          <a:xfrm>
            <a:off x="5011738" y="2179092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+mj-ea"/>
                <a:ea typeface="+mj-ea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+mj-ea"/>
              <a:ea typeface="+mj-ea"/>
              <a:cs typeface="Microsoft New Tai Lue" panose="020B0502040204020203" pitchFamily="34" charset="0"/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057900" y="2179092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+mj-ea"/>
                <a:ea typeface="+mj-ea"/>
              </a:rPr>
              <a:t>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2149475" y="1921917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646238" y="1556792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/>
          <p:cNvCxnSpPr/>
          <p:nvPr/>
        </p:nvCxnSpPr>
        <p:spPr>
          <a:xfrm flipH="1">
            <a:off x="5403850" y="2590254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24"/>
          <p:cNvSpPr txBox="1"/>
          <p:nvPr/>
        </p:nvSpPr>
        <p:spPr>
          <a:xfrm>
            <a:off x="5469806" y="1921917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Arial Black" panose="020B0A04020102020204" pitchFamily="34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3</a:t>
            </a:r>
          </a:p>
        </p:txBody>
      </p:sp>
      <p:sp>
        <p:nvSpPr>
          <p:cNvPr id="8" name="文本框 25"/>
          <p:cNvSpPr txBox="1">
            <a:spLocks noChangeArrowheads="1"/>
          </p:cNvSpPr>
          <p:nvPr/>
        </p:nvSpPr>
        <p:spPr bwMode="auto">
          <a:xfrm>
            <a:off x="2339752" y="2780754"/>
            <a:ext cx="4270375" cy="76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3200" b="1" dirty="0" smtClean="0">
                <a:solidFill>
                  <a:srgbClr val="FFFFFF"/>
                </a:solidFill>
                <a:latin typeface="+mj-ea"/>
                <a:ea typeface="+mj-ea"/>
              </a:rPr>
              <a:t>设置</a:t>
            </a:r>
            <a:r>
              <a:rPr lang="en-US" altLang="zh-CN" sz="3200" b="1" dirty="0" smtClean="0">
                <a:solidFill>
                  <a:srgbClr val="FFFFFF"/>
                </a:solidFill>
                <a:latin typeface="+mj-ea"/>
                <a:ea typeface="+mj-ea"/>
              </a:rPr>
              <a:t>css</a:t>
            </a:r>
            <a:r>
              <a:rPr lang="zh-CN" sz="3200" b="1" dirty="0" smtClean="0">
                <a:solidFill>
                  <a:srgbClr val="FFFFFF"/>
                </a:solidFill>
                <a:latin typeface="+mj-ea"/>
                <a:ea typeface="+mj-ea"/>
              </a:rPr>
              <a:t>样式</a:t>
            </a:r>
            <a:endParaRPr lang="zh-CN" sz="1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9" name="文本框 26"/>
          <p:cNvSpPr txBox="1"/>
          <p:nvPr/>
        </p:nvSpPr>
        <p:spPr>
          <a:xfrm>
            <a:off x="5011738" y="2179092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+mj-ea"/>
                <a:ea typeface="+mj-ea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+mj-ea"/>
              <a:ea typeface="+mj-ea"/>
              <a:cs typeface="Microsoft New Tai Lue" panose="020B0502040204020203" pitchFamily="34" charset="0"/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057900" y="2179092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+mj-ea"/>
                <a:ea typeface="+mj-ea"/>
              </a:rPr>
              <a:t>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设置公用样式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8155" lvl="3" indent="-478155"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en-US" altLang="zh-CN" sz="2000"/>
          </a:p>
          <a:p>
            <a:pPr marL="127000" lvl="2" indent="-478155" eaLnBrk="1" hangingPunct="1">
              <a:buClr>
                <a:schemeClr val="tx2"/>
              </a:buClr>
              <a:buNone/>
            </a:pPr>
            <a:r>
              <a:rPr lang="en-US" altLang="zh-CN" sz="2000">
                <a:sym typeface="+mn-ea"/>
              </a:rPr>
              <a:t>	      </a:t>
            </a:r>
            <a:r>
              <a:rPr sz="2000">
                <a:ea typeface="宋体" panose="02010600030101010101" pitchFamily="2" charset="-122"/>
                <a:sym typeface="+mn-ea"/>
              </a:rPr>
              <a:t>*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{ padding:0; margin:0;}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742950" lvl="1" indent="-285750">
              <a:buNone/>
            </a:pPr>
            <a:r>
              <a:rPr lang="en-US" altLang="zh-CN" sz="2000" err="1">
                <a:ea typeface="宋体" panose="02010600030101010101" pitchFamily="2" charset="-122"/>
                <a:sym typeface="+mn-ea"/>
              </a:rPr>
              <a:t>body{background:#fff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; font-size:12px; font-family:"</a:t>
            </a:r>
            <a:r>
              <a:rPr sz="2000">
                <a:ea typeface="宋体" panose="02010600030101010101" pitchFamily="2" charset="-122"/>
                <a:sym typeface="+mn-ea"/>
              </a:rPr>
              <a:t>宋体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"; }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742950" lvl="1" indent="-285750">
              <a:buNone/>
            </a:pPr>
            <a:r>
              <a:rPr lang="en-US" altLang="zh-CN" sz="2000" err="1">
                <a:ea typeface="宋体" panose="02010600030101010101" pitchFamily="2" charset="-122"/>
                <a:sym typeface="+mn-ea"/>
              </a:rPr>
              <a:t>ul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{ list-</a:t>
            </a:r>
            <a:r>
              <a:rPr lang="en-US" altLang="zh-CN" sz="2000" err="1">
                <a:ea typeface="宋体" panose="02010600030101010101" pitchFamily="2" charset="-122"/>
                <a:sym typeface="+mn-ea"/>
              </a:rPr>
              <a:t>style:none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;}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742950" lvl="1" indent="-285750">
              <a:buNone/>
            </a:pPr>
            <a:r>
              <a:rPr lang="en-US" altLang="zh-CN" sz="2000" err="1">
                <a:ea typeface="宋体" panose="02010600030101010101" pitchFamily="2" charset="-122"/>
                <a:sym typeface="+mn-ea"/>
              </a:rPr>
              <a:t>a{text-decoration:none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;}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742950" lvl="1" indent="-285750">
              <a:buNone/>
            </a:pPr>
            <a:r>
              <a:rPr lang="en-US" altLang="zh-CN" sz="2000" err="1">
                <a:ea typeface="宋体" panose="02010600030101010101" pitchFamily="2" charset="-122"/>
                <a:sym typeface="+mn-ea"/>
              </a:rPr>
              <a:t>img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{ </a:t>
            </a:r>
            <a:r>
              <a:rPr lang="en-US" altLang="zh-CN" sz="2000" err="1">
                <a:ea typeface="宋体" panose="02010600030101010101" pitchFamily="2" charset="-122"/>
                <a:sym typeface="+mn-ea"/>
              </a:rPr>
              <a:t>border:none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;}</a:t>
            </a:r>
            <a:endParaRPr lang="en-US" altLang="zh-CN" sz="2000"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2149475" y="1921917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646238" y="1556792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/>
          <p:cNvCxnSpPr/>
          <p:nvPr/>
        </p:nvCxnSpPr>
        <p:spPr>
          <a:xfrm flipH="1">
            <a:off x="5403850" y="2590254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24"/>
          <p:cNvSpPr txBox="1"/>
          <p:nvPr/>
        </p:nvSpPr>
        <p:spPr>
          <a:xfrm>
            <a:off x="5469806" y="1921917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Arial Black" panose="020B0A04020102020204" pitchFamily="34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4</a:t>
            </a:r>
          </a:p>
        </p:txBody>
      </p:sp>
      <p:sp>
        <p:nvSpPr>
          <p:cNvPr id="8" name="文本框 25"/>
          <p:cNvSpPr txBox="1">
            <a:spLocks noChangeArrowheads="1"/>
          </p:cNvSpPr>
          <p:nvPr/>
        </p:nvSpPr>
        <p:spPr bwMode="auto">
          <a:xfrm>
            <a:off x="2339752" y="2780754"/>
            <a:ext cx="4270375" cy="76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3200" b="1" dirty="0" smtClean="0">
                <a:solidFill>
                  <a:srgbClr val="FFFFFF"/>
                </a:solidFill>
                <a:latin typeface="+mj-ea"/>
                <a:ea typeface="+mj-ea"/>
              </a:rPr>
              <a:t>实现</a:t>
            </a:r>
            <a:r>
              <a:rPr lang="en-US" altLang="zh-CN" sz="3200" b="1" dirty="0" smtClean="0">
                <a:solidFill>
                  <a:srgbClr val="FFFFFF"/>
                </a:solidFill>
                <a:latin typeface="+mj-ea"/>
                <a:ea typeface="+mj-ea"/>
              </a:rPr>
              <a:t>js</a:t>
            </a:r>
            <a:r>
              <a:rPr lang="zh-CN" altLang="en-US" sz="3200" b="1" dirty="0" smtClean="0">
                <a:solidFill>
                  <a:srgbClr val="FFFFFF"/>
                </a:solidFill>
                <a:latin typeface="+mj-ea"/>
                <a:ea typeface="+mj-ea"/>
              </a:rPr>
              <a:t>部分</a:t>
            </a:r>
            <a:r>
              <a:rPr lang="zh-CN" sz="3200" b="1" dirty="0" smtClean="0">
                <a:solidFill>
                  <a:srgbClr val="FFFFFF"/>
                </a:solidFill>
                <a:latin typeface="+mj-ea"/>
                <a:ea typeface="+mj-ea"/>
              </a:rPr>
              <a:t>代码</a:t>
            </a:r>
            <a:endParaRPr lang="zh-CN" sz="1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9" name="文本框 26"/>
          <p:cNvSpPr txBox="1"/>
          <p:nvPr/>
        </p:nvSpPr>
        <p:spPr>
          <a:xfrm>
            <a:off x="5011738" y="2179092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+mj-ea"/>
                <a:ea typeface="+mj-ea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+mj-ea"/>
              <a:ea typeface="+mj-ea"/>
              <a:cs typeface="Microsoft New Tai Lue" panose="020B0502040204020203" pitchFamily="34" charset="0"/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057900" y="2179092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+mj-ea"/>
                <a:ea typeface="+mj-ea"/>
              </a:rPr>
              <a:t>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/>
          </p:cNvSpPr>
          <p:nvPr>
            <p:ph type="title"/>
          </p:nvPr>
        </p:nvSpPr>
        <p:spPr>
          <a:xfrm>
            <a:off x="2304014" y="2952166"/>
            <a:ext cx="4525411" cy="1318039"/>
          </a:xfrm>
        </p:spPr>
        <p:txBody>
          <a:bodyPr wrap="square" lIns="26784" tIns="26784" rIns="26784" bIns="26784" anchor="b">
            <a:normAutofit/>
          </a:bodyPr>
          <a:lstStyle/>
          <a:p>
            <a:pPr lvl="0" algn="ctr"/>
            <a:r>
              <a:rPr lang="zh-CN" altLang="en-US" sz="4500" dirty="0">
                <a:solidFill>
                  <a:schemeClr val="tx1"/>
                </a:solidFill>
                <a:latin typeface="华文楷体" charset="-122"/>
                <a:ea typeface="华文楷体" charset="-122"/>
              </a:rPr>
              <a:t>谢　谢</a:t>
            </a:r>
          </a:p>
        </p:txBody>
      </p:sp>
    </p:spTree>
    <p:custDataLst>
      <p:tags r:id="rId1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80"/>
</p:tagLst>
</file>

<file path=ppt/theme/theme1.xml><?xml version="1.0" encoding="utf-8"?>
<a:theme xmlns:a="http://schemas.openxmlformats.org/drawingml/2006/main" name="A000120140530A99PPBG">
  <a:themeElements>
    <a:clrScheme name="自定义 440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B0F0"/>
      </a:hlink>
      <a:folHlink>
        <a:srgbClr val="AFB2B4"/>
      </a:folHlink>
    </a:clrScheme>
    <a:fontScheme name="自定义 13">
      <a:majorFont>
        <a:latin typeface="Castellar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A000120150324A12PPBG</Template>
  <TotalTime>0</TotalTime>
  <Words>100</Words>
  <Application>Microsoft Office PowerPoint</Application>
  <PresentationFormat>全屏显示(4:3)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A000120140530A99PPBG</vt:lpstr>
      <vt:lpstr>PowerPoint 演示文稿</vt:lpstr>
      <vt:lpstr>PowerPoint 演示文稿</vt:lpstr>
      <vt:lpstr>PowerPoint 演示文稿</vt:lpstr>
      <vt:lpstr>准备工作</vt:lpstr>
      <vt:lpstr>PowerPoint 演示文稿</vt:lpstr>
      <vt:lpstr>PowerPoint 演示文稿</vt:lpstr>
      <vt:lpstr>设置公用样式</vt:lpstr>
      <vt:lpstr>PowerPoint 演示文稿</vt:lpstr>
      <vt:lpstr>谢　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Sherwin Chen</cp:lastModifiedBy>
  <cp:revision>58</cp:revision>
  <dcterms:created xsi:type="dcterms:W3CDTF">2016-10-24T09:15:00Z</dcterms:created>
  <dcterms:modified xsi:type="dcterms:W3CDTF">2016-12-08T11:58:55Z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