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9.jpeg" ContentType="image/jpe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A67CE0-7107-4451-A834-50CF783EACD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357646-9D6A-4E34-B90D-D2B7A3D13A0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E8DE98-F9E5-48C4-9A1E-ABBE965737C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CB8A29-7535-4778-A7B7-F3480FF55E8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1B9799-7F3F-444C-AEDD-10697C92574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4FFD60-A185-4A25-80BC-00FFB800EB2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048472-8FD8-4070-A75E-B48490B09C5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29568A-07D0-417F-8C49-C0B6B45BD48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04A80F-C4DE-49EF-9A6F-8993A414195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FBD3C1-F4F4-4E46-B3F3-75169CDE96B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D8AAC-A0D4-4BD3-B532-F9C13042823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E8F53B-E2B6-482B-9A62-B40EDBFA556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206B06-2A6F-4483-B436-7548BC76DA3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891C6E-96DB-4D32-AE8A-A90E24A779E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E6D557-9BC4-4B35-A52A-8FFD558139A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CBF71D-0D7D-4EF2-B1E6-3BB37E6CB5C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E2BDEA-48D0-4384-8AFE-6C5FBDD7CE9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484D90-BBDE-4C68-8AD1-4E51E54F78F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F30C28-2BEF-44D5-9B26-588CE39F627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29A774-06FE-47F7-B602-6E35DE44FB2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75C19D-BE5C-4493-9C1F-A3D34C0CD78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07F42A-D8EA-4C79-B0C4-DD959EEBB85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D427A9-767C-43A5-9FD2-9FA3E0B93ED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855C29-D812-4678-8AE3-46A877133B8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4EE963-5485-4BCE-A5F4-BD4CDCB11AC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C67735-AB01-4C80-91B7-54C6096FC2D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v5MR5JnKcZI" TargetMode="Externa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091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 descr=""/>
          <p:cNvPicPr/>
          <p:nvPr/>
        </p:nvPicPr>
        <p:blipFill>
          <a:blip r:embed="rId1">
            <a:alphaModFix amt="37000"/>
          </a:blip>
          <a:srcRect l="0" t="4924" r="0" b="-5448"/>
          <a:stretch/>
        </p:blipFill>
        <p:spPr>
          <a:xfrm>
            <a:off x="-46440" y="0"/>
            <a:ext cx="9190080" cy="543816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56;p13" descr=""/>
          <p:cNvPicPr/>
          <p:nvPr/>
        </p:nvPicPr>
        <p:blipFill>
          <a:blip r:embed="rId2"/>
          <a:stretch/>
        </p:blipFill>
        <p:spPr>
          <a:xfrm>
            <a:off x="160560" y="4663800"/>
            <a:ext cx="8822520" cy="40176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57;p13" descr=""/>
          <p:cNvPicPr/>
          <p:nvPr/>
        </p:nvPicPr>
        <p:blipFill>
          <a:blip r:embed="rId3"/>
          <a:stretch/>
        </p:blipFill>
        <p:spPr>
          <a:xfrm>
            <a:off x="484560" y="2670120"/>
            <a:ext cx="8174880" cy="81360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58;p13"/>
          <p:cNvSpPr/>
          <p:nvPr/>
        </p:nvSpPr>
        <p:spPr>
          <a:xfrm>
            <a:off x="862560" y="2877840"/>
            <a:ext cx="741744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What is Python?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If-else Statements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73984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If-else statements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allow programmers to adapt the function of their code based on a given condition.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If a given condition (i.e</a:t>
            </a:r>
            <a:r>
              <a:rPr b="0" lang="en-US" sz="1200" spc="-1" strike="noStrike">
                <a:solidFill>
                  <a:srgbClr val="6091ba"/>
                </a:solidFill>
                <a:latin typeface="Open Sans"/>
                <a:ea typeface="Open Sans"/>
              </a:rPr>
              <a:t>. </a:t>
            </a:r>
            <a:r>
              <a:rPr b="1" lang="en-US" sz="1200" spc="-1" strike="noStrike">
                <a:solidFill>
                  <a:srgbClr val="6091ba"/>
                </a:solidFill>
                <a:latin typeface="Open Sans"/>
                <a:ea typeface="Open Sans"/>
              </a:rPr>
              <a:t>x % 2 == 0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 is true, then the statements following the if statement (</a:t>
            </a:r>
            <a:r>
              <a:rPr b="1" lang="en-US" sz="1200" spc="-1" strike="noStrike">
                <a:solidFill>
                  <a:srgbClr val="ff0000"/>
                </a:solidFill>
                <a:latin typeface="Open Sans"/>
                <a:ea typeface="Open Sans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 will be executed. If the condition is false, the statements following the else statement (</a:t>
            </a:r>
            <a:r>
              <a:rPr b="1" lang="en-US" sz="1200" spc="-1" strike="noStrike">
                <a:solidFill>
                  <a:srgbClr val="8d64aa"/>
                </a:solidFill>
                <a:latin typeface="Open Sans"/>
                <a:ea typeface="Open Sans"/>
              </a:rPr>
              <a:t>else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 will be executed.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The condition is tested using the Boolean operators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==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(is equal to),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!=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(is not equal to),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and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(used to test multiple conditions), and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or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(used to test if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AT LEAST ONE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condition is true).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Additionally,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else-if statements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(</a:t>
            </a:r>
            <a:r>
              <a:rPr b="1" lang="en-US" sz="1200" spc="-1" strike="noStrike">
                <a:solidFill>
                  <a:srgbClr val="a0cc3a"/>
                </a:solidFill>
                <a:latin typeface="Open Sans"/>
                <a:ea typeface="Open Sans"/>
              </a:rPr>
              <a:t>elif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 can be used to provide unique coding statements for multiple conditions.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Picture 4" descr="page8image54900032"/>
          <p:cNvPicPr/>
          <p:nvPr/>
        </p:nvPicPr>
        <p:blipFill>
          <a:blip r:embed="rId1"/>
          <a:stretch/>
        </p:blipFill>
        <p:spPr>
          <a:xfrm>
            <a:off x="6051960" y="1576080"/>
            <a:ext cx="3022560" cy="2414520"/>
          </a:xfrm>
          <a:prstGeom prst="rect">
            <a:avLst/>
          </a:prstGeom>
          <a:ln w="0">
            <a:noFill/>
          </a:ln>
        </p:spPr>
      </p:pic>
      <p:sp>
        <p:nvSpPr>
          <p:cNvPr id="121" name="Rectangle 5"/>
          <p:cNvSpPr/>
          <p:nvPr/>
        </p:nvSpPr>
        <p:spPr>
          <a:xfrm>
            <a:off x="6121080" y="1879200"/>
            <a:ext cx="3022560" cy="17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xString = input(“Enter a number: “)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x = int(xString)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8a81b"/>
                </a:solidFill>
                <a:latin typeface="Calibri"/>
                <a:ea typeface="Arial"/>
              </a:rPr>
              <a:t>if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  <a:ea typeface="Arial"/>
              </a:rPr>
              <a:t> </a:t>
            </a:r>
            <a:r>
              <a:rPr b="0" lang="en-US" sz="1400" spc="-1" strike="noStrike">
                <a:solidFill>
                  <a:srgbClr val="6091ba"/>
                </a:solidFill>
                <a:latin typeface="Calibri"/>
                <a:ea typeface="Arial"/>
              </a:rPr>
              <a:t>x % 2 == 0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  <a:ea typeface="Arial"/>
              </a:rPr>
              <a:t>:</a:t>
            </a:r>
            <a:br>
              <a:rPr sz="1400"/>
            </a:br>
            <a:r>
              <a:rPr b="0" lang="en-US" sz="1400" spc="-1" strike="noStrike">
                <a:solidFill>
                  <a:srgbClr val="ff0000"/>
                </a:solidFill>
                <a:latin typeface="Calibri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print(“This is an even number”)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0cc3a"/>
                </a:solidFill>
                <a:latin typeface="Calibri"/>
                <a:ea typeface="Arial"/>
              </a:rPr>
              <a:t>elif</a:t>
            </a:r>
            <a:r>
              <a:rPr b="0" lang="en-US" sz="1400" spc="-1" strike="noStrike">
                <a:solidFill>
                  <a:srgbClr val="6daa44"/>
                </a:solidFill>
                <a:latin typeface="Calibri"/>
                <a:ea typeface="Arial"/>
              </a:rPr>
              <a:t> </a:t>
            </a:r>
            <a:r>
              <a:rPr b="0" lang="en-US" sz="1400" spc="-1" strike="noStrike">
                <a:solidFill>
                  <a:srgbClr val="6091ba"/>
                </a:solidFill>
                <a:latin typeface="Calibri"/>
                <a:ea typeface="Arial"/>
              </a:rPr>
              <a:t>x == 0</a:t>
            </a:r>
            <a:r>
              <a:rPr b="0" lang="en-US" sz="1400" spc="-1" strike="noStrike">
                <a:solidFill>
                  <a:srgbClr val="6daa44"/>
                </a:solidFill>
                <a:latin typeface="Calibri"/>
                <a:ea typeface="Arial"/>
              </a:rPr>
              <a:t>:</a:t>
            </a:r>
            <a:br>
              <a:rPr sz="1400"/>
            </a:br>
            <a:r>
              <a:rPr b="0" lang="en-US" sz="1400" spc="-1" strike="noStrike">
                <a:solidFill>
                  <a:srgbClr val="6daa44"/>
                </a:solidFill>
                <a:latin typeface="Calibri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print(“This number equals 0”)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d64aa"/>
                </a:solidFill>
                <a:latin typeface="Calibri"/>
                <a:ea typeface="Arial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print(“This is an odd number”)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For Loops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2542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For loops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perform the same task (iterate) for the number of times specified by an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iterable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(something that can be evaluated repeatedly such as a list, string, or range).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f8a81b"/>
                </a:solidFill>
                <a:latin typeface="Open Sans"/>
                <a:ea typeface="Open Sans"/>
              </a:rPr>
              <a:t>for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defines the for loop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6091ba"/>
                </a:solidFill>
                <a:latin typeface="Open Sans"/>
                <a:ea typeface="Open Sans"/>
              </a:rPr>
              <a:t>x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is the variable defining the number of times the statements within the loop (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print(myInt)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 are executed.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The </a:t>
            </a:r>
            <a:r>
              <a:rPr b="1" lang="en-US" sz="1200" spc="-1" strike="noStrike">
                <a:solidFill>
                  <a:srgbClr val="a0cc3a"/>
                </a:solidFill>
                <a:latin typeface="Open Sans"/>
                <a:ea typeface="Open Sans"/>
              </a:rPr>
              <a:t>range(start, stop, step)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function is often used to define x.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The starting value is defined by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start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, the final value is defined by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stop – 1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, and the magnitude at which x changes between loops is defined by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step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8d64aa"/>
                </a:solidFill>
                <a:latin typeface="Open Sans"/>
                <a:ea typeface="Open Sans"/>
              </a:rPr>
              <a:t>in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is a Boolean operator that returns true if the given value (x) is found within a given list, string, range etc.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Picture 1" descr="page9image54538048"/>
          <p:cNvPicPr/>
          <p:nvPr/>
        </p:nvPicPr>
        <p:blipFill>
          <a:blip r:embed="rId1"/>
          <a:stretch/>
        </p:blipFill>
        <p:spPr>
          <a:xfrm>
            <a:off x="5566320" y="1691640"/>
            <a:ext cx="3265560" cy="229896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2"/>
          <p:cNvSpPr/>
          <p:nvPr/>
        </p:nvSpPr>
        <p:spPr>
          <a:xfrm>
            <a:off x="5566320" y="2328480"/>
            <a:ext cx="4579560" cy="14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myString = input(“Enter a number: “)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myInt = int(myString)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8a81b"/>
                </a:solidFill>
                <a:latin typeface="Open Sans"/>
                <a:ea typeface="Open Sans"/>
              </a:rPr>
              <a:t>for</a:t>
            </a:r>
            <a:r>
              <a:rPr b="0" lang="en-US" sz="1400" spc="-1" strike="noStrike">
                <a:solidFill>
                  <a:srgbClr val="ff0000"/>
                </a:solid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6091ba"/>
                </a:solidFill>
                <a:latin typeface="Open Sans"/>
                <a:ea typeface="Open Sans"/>
              </a:rPr>
              <a:t>x</a:t>
            </a:r>
            <a:r>
              <a:rPr b="0" lang="en-US" sz="1400" spc="-1" strike="noStrike">
                <a:solidFill>
                  <a:srgbClr val="4270c1"/>
                </a:solid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8d64aa"/>
                </a:solidFill>
                <a:latin typeface="Open Sans"/>
                <a:ea typeface="Open Sans"/>
              </a:rPr>
              <a:t>in</a:t>
            </a:r>
            <a:r>
              <a:rPr b="0" lang="en-US" sz="1400" spc="-1" strike="noStrike">
                <a:solidFill>
                  <a:srgbClr val="ffbf00"/>
                </a:solid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a0cc3a"/>
                </a:solidFill>
                <a:latin typeface="Open Sans"/>
                <a:ea typeface="Open Sans"/>
              </a:rPr>
              <a:t>range(0, 5, 1):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print(myInt)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page10image54649088"/>
          <p:cNvPicPr/>
          <p:nvPr/>
        </p:nvPicPr>
        <p:blipFill>
          <a:blip r:embed="rId1"/>
          <a:stretch/>
        </p:blipFill>
        <p:spPr>
          <a:xfrm>
            <a:off x="5681520" y="389880"/>
            <a:ext cx="3150360" cy="218160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While Loops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8063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While loops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are statements that iterate so long as a given Boolean condition is met.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1" lang="en-US" sz="1200" spc="-1" strike="noStrike">
                <a:solidFill>
                  <a:srgbClr val="f8a81b"/>
                </a:solidFill>
                <a:latin typeface="Open Sans"/>
                <a:ea typeface="Open Sans"/>
              </a:rPr>
              <a:t>x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(the variable determining whether or not the condition is met) is defined and manipulated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OUTSIDE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of the header of the while loop (</a:t>
            </a:r>
            <a:r>
              <a:rPr b="1" lang="en-US" sz="1200" spc="-1" strike="noStrike">
                <a:solidFill>
                  <a:srgbClr val="6091ba"/>
                </a:solidFill>
                <a:latin typeface="Open Sans"/>
                <a:ea typeface="Open Sans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The condition (</a:t>
            </a:r>
            <a:r>
              <a:rPr b="1" lang="en-US" sz="1200" spc="-1" strike="noStrike">
                <a:solidFill>
                  <a:srgbClr val="a0cc3a"/>
                </a:solidFill>
                <a:latin typeface="Open Sans"/>
                <a:ea typeface="Open Sans"/>
              </a:rPr>
              <a:t>x &lt; 5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 is a statement containing a Boolean variable.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break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is a statement used to exit the current for/while loop.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continue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is a statement used to reject all statements in the current for/while loop iteration and return to the beginning of the loop.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Picture 1" descr="page10image60862240"/>
          <p:cNvPicPr/>
          <p:nvPr/>
        </p:nvPicPr>
        <p:blipFill>
          <a:blip r:embed="rId2"/>
          <a:stretch/>
        </p:blipFill>
        <p:spPr>
          <a:xfrm>
            <a:off x="5533920" y="2719440"/>
            <a:ext cx="3170520" cy="2205720"/>
          </a:xfrm>
          <a:prstGeom prst="rect">
            <a:avLst/>
          </a:prstGeom>
          <a:ln w="0">
            <a:noFill/>
          </a:ln>
        </p:spPr>
      </p:pic>
      <p:sp>
        <p:nvSpPr>
          <p:cNvPr id="130" name="Rectangle 3"/>
          <p:cNvSpPr/>
          <p:nvPr/>
        </p:nvSpPr>
        <p:spPr>
          <a:xfrm>
            <a:off x="5681520" y="788400"/>
            <a:ext cx="293292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myString = input(“Enter a number: “)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myInt = int(myString)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8a81b"/>
                </a:solidFill>
                <a:latin typeface="Calibri"/>
                <a:ea typeface="Arial"/>
              </a:rPr>
              <a:t>x</a:t>
            </a:r>
            <a:r>
              <a:rPr b="0" lang="en-US" sz="1400" spc="-1" strike="noStrike">
                <a:solidFill>
                  <a:srgbClr val="ff0000"/>
                </a:solidFill>
                <a:latin typeface="Calibri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= 0</a:t>
            </a:r>
            <a:br>
              <a:rPr sz="1400"/>
            </a:br>
            <a:r>
              <a:rPr b="0" lang="en-US" sz="1400" spc="-1" strike="noStrike">
                <a:solidFill>
                  <a:srgbClr val="6091ba"/>
                </a:solidFill>
                <a:latin typeface="Calibri"/>
                <a:ea typeface="Arial"/>
              </a:rPr>
              <a:t>while</a:t>
            </a:r>
            <a:r>
              <a:rPr b="0" lang="en-US" sz="1400" spc="-1" strike="noStrike">
                <a:solidFill>
                  <a:srgbClr val="4270c1"/>
                </a:solidFill>
                <a:latin typeface="Calibri"/>
                <a:ea typeface="Arial"/>
              </a:rPr>
              <a:t> </a:t>
            </a:r>
            <a:r>
              <a:rPr b="0" lang="en-US" sz="1400" spc="-1" strike="noStrike">
                <a:solidFill>
                  <a:srgbClr val="a0cc3a"/>
                </a:solidFill>
                <a:latin typeface="Calibri"/>
                <a:ea typeface="Arial"/>
              </a:rPr>
              <a:t>x &lt; 5</a:t>
            </a:r>
            <a:r>
              <a:rPr b="0" lang="en-US" sz="1400" spc="-1" strike="noStrike">
                <a:solidFill>
                  <a:srgbClr val="4270c1"/>
                </a:solidFill>
                <a:latin typeface="Calibri"/>
                <a:ea typeface="Arial"/>
              </a:rPr>
              <a:t>: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print(myInt)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x= x +1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What is Python?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Python is a popular high-level programming language used in various applications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Python is an easy language to learn because of its simple syntax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Python can be used for simple tasks such as plotting or for more complex tasks like machine learning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3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3741480" y="2962080"/>
            <a:ext cx="1660680" cy="160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Variables, Objects, and Classes </a:t>
            </a:r>
            <a:br>
              <a:rPr sz="2800"/>
            </a:b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</a:t>
            </a: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variable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is a reference to a value stored in a computer’s memory.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Variables can be sorted into a variety of categories (or </a:t>
            </a: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data types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) such as </a:t>
            </a: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numbers (int/float etc), Boolean values (true/false),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and </a:t>
            </a: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sequences (strings, lists etc)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An </a:t>
            </a: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object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is a collection of data from a computer’s memory that can be manipulated.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ALL VARIABLES ARE OBJECTS 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although some objects can be defined by data referred to by multiple variables.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Methods 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are the functions used to act on/alter an object’s data. They describe what your object can “do.”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16"/>
          <p:cNvSpPr/>
          <p:nvPr/>
        </p:nvSpPr>
        <p:spPr>
          <a:xfrm>
            <a:off x="7182720" y="3081240"/>
            <a:ext cx="1137600" cy="573480"/>
          </a:xfrm>
          <a:prstGeom prst="roundRect">
            <a:avLst>
              <a:gd name="adj" fmla="val 16667"/>
            </a:avLst>
          </a:prstGeom>
          <a:solidFill>
            <a:srgbClr val="609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88" name="Rounded Rectangle 15"/>
          <p:cNvSpPr/>
          <p:nvPr/>
        </p:nvSpPr>
        <p:spPr>
          <a:xfrm>
            <a:off x="7182720" y="2454840"/>
            <a:ext cx="1137600" cy="573480"/>
          </a:xfrm>
          <a:prstGeom prst="roundRect">
            <a:avLst>
              <a:gd name="adj" fmla="val 16667"/>
            </a:avLst>
          </a:prstGeom>
          <a:solidFill>
            <a:srgbClr val="f8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89" name="Rounded Rectangle 6"/>
          <p:cNvSpPr/>
          <p:nvPr/>
        </p:nvSpPr>
        <p:spPr>
          <a:xfrm>
            <a:off x="7182720" y="1840680"/>
            <a:ext cx="1137600" cy="573480"/>
          </a:xfrm>
          <a:prstGeom prst="roundRect">
            <a:avLst>
              <a:gd name="adj" fmla="val 16667"/>
            </a:avLst>
          </a:prstGeom>
          <a:solidFill>
            <a:srgbClr val="8d6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Variables, Objects, and Classes (cont.)</a:t>
            </a:r>
            <a:br>
              <a:rPr sz="2800"/>
            </a:b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71320" cy="2757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 </a:t>
            </a: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class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is a collection of objects who share the same set of variables/methods.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The definition of the class provides a blueprint for all the objects within it (</a:t>
            </a:r>
            <a:r>
              <a:rPr b="1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instances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).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Instances may share the same variables (color, size, shape, etc.), but they do </a:t>
            </a:r>
            <a:r>
              <a:rPr b="1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NOT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share the same values for each variable (blue/red/pink, small/large, square/circular etc.)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Picture 1" descr="page3image60866976"/>
          <p:cNvPicPr/>
          <p:nvPr/>
        </p:nvPicPr>
        <p:blipFill>
          <a:blip r:embed="rId1"/>
          <a:stretch/>
        </p:blipFill>
        <p:spPr>
          <a:xfrm>
            <a:off x="4534560" y="1924200"/>
            <a:ext cx="2490120" cy="1744920"/>
          </a:xfrm>
          <a:prstGeom prst="rect">
            <a:avLst/>
          </a:prstGeom>
          <a:ln w="0">
            <a:noFill/>
          </a:ln>
        </p:spPr>
      </p:pic>
      <p:sp>
        <p:nvSpPr>
          <p:cNvPr id="93" name="Rectangle 6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4" name="TextBox 5"/>
          <p:cNvSpPr/>
          <p:nvPr/>
        </p:nvSpPr>
        <p:spPr>
          <a:xfrm>
            <a:off x="7171200" y="1853640"/>
            <a:ext cx="11170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Instance #1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Color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: Pink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Name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: Polo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12"/>
          <p:cNvSpPr/>
          <p:nvPr/>
        </p:nvSpPr>
        <p:spPr>
          <a:xfrm>
            <a:off x="7147080" y="2454840"/>
            <a:ext cx="11170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Instance #2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Color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: Red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Name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: Mini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13"/>
          <p:cNvSpPr/>
          <p:nvPr/>
        </p:nvSpPr>
        <p:spPr>
          <a:xfrm>
            <a:off x="7141320" y="3067920"/>
            <a:ext cx="1174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Instance #3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Color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: Blue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Name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: Beetle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Basic Syntax Rules </a:t>
            </a:r>
            <a:br>
              <a:rPr sz="2800"/>
            </a:b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The name of your variable (</a:t>
            </a:r>
            <a:r>
              <a:rPr b="1" lang="en-US" sz="1050" spc="-1" strike="noStrike">
                <a:solidFill>
                  <a:srgbClr val="8d64aa"/>
                </a:solidFill>
                <a:latin typeface="Open Sans"/>
                <a:ea typeface="Open Sans"/>
              </a:rPr>
              <a:t>myInt</a:t>
            </a:r>
            <a:r>
              <a:rPr b="1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etc.) is placed on the left of the “=“ operator. 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Most variable names are in </a:t>
            </a:r>
            <a:r>
              <a:rPr b="1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camel case </a:t>
            </a: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where the first word begins with a lowercase letter and any subsequent words are capitalized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Variable names may also appear in </a:t>
            </a:r>
            <a:r>
              <a:rPr b="1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snake case</a:t>
            </a: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 where all words are lowercase, with underscores between words 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The assignment operator (</a:t>
            </a:r>
            <a:r>
              <a:rPr b="1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“=“</a:t>
            </a: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) sets the variable name equal to the memory location where your value is found. 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The value of your variable (</a:t>
            </a:r>
            <a:r>
              <a:rPr b="1" lang="en-US" sz="1050" spc="-1" strike="noStrike">
                <a:solidFill>
                  <a:srgbClr val="6091ba"/>
                </a:solidFill>
                <a:latin typeface="Open Sans"/>
                <a:ea typeface="Open Sans"/>
              </a:rPr>
              <a:t>“Hello, World”</a:t>
            </a: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) is placed on the right of the “=“ operator. 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The type of this value does </a:t>
            </a:r>
            <a:r>
              <a:rPr b="1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NOT </a:t>
            </a:r>
            <a:r>
              <a:rPr b="0" lang="en-US" sz="1050" spc="-1" strike="noStrike">
                <a:solidFill>
                  <a:srgbClr val="000000"/>
                </a:solidFill>
                <a:latin typeface="Open Sans"/>
                <a:ea typeface="Open Sans"/>
              </a:rPr>
              <a:t>need to be stated but its format must abide by a given object type (as shown). 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2" descr="page4image54542912"/>
          <p:cNvPicPr/>
          <p:nvPr/>
        </p:nvPicPr>
        <p:blipFill>
          <a:blip r:embed="rId1"/>
          <a:stretch/>
        </p:blipFill>
        <p:spPr>
          <a:xfrm>
            <a:off x="3041280" y="3424680"/>
            <a:ext cx="3193560" cy="1349280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1"/>
          <p:cNvSpPr/>
          <p:nvPr/>
        </p:nvSpPr>
        <p:spPr>
          <a:xfrm>
            <a:off x="3083400" y="3521160"/>
            <a:ext cx="319356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8d64aa"/>
                </a:solidFill>
                <a:latin typeface="Open Sans"/>
                <a:ea typeface="Open Sans"/>
              </a:rPr>
              <a:t>myString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= </a:t>
            </a:r>
            <a:r>
              <a:rPr b="0" lang="en-US" sz="1400" spc="-1" strike="noStrike">
                <a:solidFill>
                  <a:srgbClr val="6091ba"/>
                </a:solidFill>
                <a:latin typeface="Open Sans"/>
                <a:ea typeface="Open Sans"/>
              </a:rPr>
              <a:t>“Hello, World” </a:t>
            </a:r>
            <a:r>
              <a:rPr b="0" lang="en-US" sz="1400" spc="-1" strike="noStrike">
                <a:solidFill>
                  <a:srgbClr val="8d64aa"/>
                </a:solidFill>
                <a:latin typeface="Open Sans"/>
                <a:ea typeface="Open Sans"/>
              </a:rPr>
              <a:t>myInt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= </a:t>
            </a:r>
            <a:r>
              <a:rPr b="0" lang="en-US" sz="1400" spc="-1" strike="noStrike">
                <a:solidFill>
                  <a:srgbClr val="6091ba"/>
                </a:solidFill>
                <a:latin typeface="Open Sans"/>
                <a:ea typeface="Open Sans"/>
              </a:rPr>
              <a:t>7</a:t>
            </a:r>
            <a:br>
              <a:rPr sz="1400"/>
            </a:br>
            <a:r>
              <a:rPr b="0" lang="en-US" sz="1400" spc="-1" strike="noStrike">
                <a:solidFill>
                  <a:srgbClr val="8d64aa"/>
                </a:solidFill>
                <a:latin typeface="Open Sans"/>
                <a:ea typeface="Open Sans"/>
              </a:rPr>
              <a:t>myFloat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= </a:t>
            </a:r>
            <a:r>
              <a:rPr b="0" lang="en-US" sz="1400" spc="-1" strike="noStrike">
                <a:solidFill>
                  <a:srgbClr val="6091ba"/>
                </a:solidFill>
                <a:latin typeface="Open Sans"/>
                <a:ea typeface="Open Sans"/>
              </a:rPr>
              <a:t>7.0</a:t>
            </a:r>
            <a:br>
              <a:rPr sz="1400"/>
            </a:br>
            <a:r>
              <a:rPr b="0" lang="en-US" sz="1400" spc="-1" strike="noStrike">
                <a:solidFill>
                  <a:srgbClr val="8d64aa"/>
                </a:solidFill>
                <a:latin typeface="Open Sans"/>
                <a:ea typeface="Open Sans"/>
              </a:rPr>
              <a:t>myList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= </a:t>
            </a:r>
            <a:r>
              <a:rPr b="0" lang="en-US" sz="1400" spc="-1" strike="noStrike">
                <a:solidFill>
                  <a:srgbClr val="6091ba"/>
                </a:solidFill>
                <a:latin typeface="Open Sans"/>
                <a:ea typeface="Open Sans"/>
              </a:rPr>
              <a:t>[7, 8, 9] </a:t>
            </a:r>
            <a:r>
              <a:rPr b="0" lang="en-US" sz="1400" spc="-1" strike="noStrike">
                <a:solidFill>
                  <a:srgbClr val="8d64aa"/>
                </a:solidFill>
                <a:latin typeface="Open Sans"/>
                <a:ea typeface="Open Sans"/>
              </a:rPr>
              <a:t>myBoolean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= </a:t>
            </a:r>
            <a:r>
              <a:rPr b="0" lang="en-US" sz="1400" spc="-1" strike="noStrike">
                <a:solidFill>
                  <a:srgbClr val="6091ba"/>
                </a:solidFill>
                <a:latin typeface="Open Sans"/>
                <a:ea typeface="Open Sans"/>
              </a:rPr>
              <a:t>true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Basic Syntax Rules </a:t>
            </a:r>
            <a:br>
              <a:rPr sz="2800"/>
            </a:b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Function Syntax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1" lang="en-US" sz="1000" spc="-1" strike="noStrike">
                <a:solidFill>
                  <a:srgbClr val="f8a81b"/>
                </a:solidFill>
                <a:latin typeface="Open Sans"/>
                <a:ea typeface="Open Sans"/>
              </a:rPr>
              <a:t>def</a:t>
            </a:r>
            <a:r>
              <a:rPr b="1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...: </a:t>
            </a:r>
            <a:r>
              <a:rPr b="0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indicates that you are defining a new function.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1" lang="en-US" sz="1000" spc="-1" strike="noStrike">
                <a:solidFill>
                  <a:srgbClr val="6091ba"/>
                </a:solidFill>
                <a:latin typeface="Open Sans"/>
                <a:ea typeface="Open Sans"/>
              </a:rPr>
              <a:t>function() </a:t>
            </a:r>
            <a:r>
              <a:rPr b="0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refers to the name of your function. By convention, this name is typically lowercase and represents a verb/action.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1" lang="en-US" sz="1000" spc="-1" strike="noStrike">
                <a:solidFill>
                  <a:srgbClr val="a0cc3a"/>
                </a:solidFill>
                <a:latin typeface="Open Sans"/>
                <a:ea typeface="Open Sans"/>
              </a:rPr>
              <a:t>a,b </a:t>
            </a:r>
            <a:r>
              <a:rPr b="0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refers to </a:t>
            </a:r>
            <a:r>
              <a:rPr b="1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parameters </a:t>
            </a:r>
            <a:r>
              <a:rPr b="0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(values or variables) that can be used within the statements of your function’s definition (......). If your function has no parameters, an empty parenthetical () is used.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The </a:t>
            </a:r>
            <a:r>
              <a:rPr b="1" lang="en-US" sz="1000" spc="-1" strike="noStrike">
                <a:solidFill>
                  <a:srgbClr val="8d64aa"/>
                </a:solidFill>
                <a:latin typeface="Open Sans"/>
                <a:ea typeface="Open Sans"/>
              </a:rPr>
              <a:t>return</a:t>
            </a:r>
            <a:r>
              <a:rPr b="1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statement is an optional statement that will return a value for your function to your original call.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2811960" y="3770280"/>
            <a:ext cx="184320" cy="369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04" name="Picture 5" descr="page5image54627904"/>
          <p:cNvPicPr/>
          <p:nvPr/>
        </p:nvPicPr>
        <p:blipFill>
          <a:blip r:embed="rId1"/>
          <a:stretch/>
        </p:blipFill>
        <p:spPr>
          <a:xfrm>
            <a:off x="2938680" y="3429360"/>
            <a:ext cx="2857320" cy="138384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 5"/>
          <p:cNvSpPr/>
          <p:nvPr/>
        </p:nvSpPr>
        <p:spPr>
          <a:xfrm>
            <a:off x="3178080" y="3691800"/>
            <a:ext cx="26722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8a81b"/>
                </a:solidFill>
                <a:latin typeface="Open Sans"/>
                <a:ea typeface="Open Sans"/>
              </a:rPr>
              <a:t>def</a:t>
            </a:r>
            <a:r>
              <a:rPr b="0" lang="en-US" sz="1600" spc="-1" strike="noStrike">
                <a:solidFill>
                  <a:srgbClr val="ff0000"/>
                </a:solidFill>
                <a:latin typeface="Open Sans"/>
                <a:ea typeface="Open Sans"/>
              </a:rPr>
              <a:t> </a:t>
            </a:r>
            <a:r>
              <a:rPr b="0" lang="en-US" sz="1600" spc="-1" strike="noStrike">
                <a:solidFill>
                  <a:srgbClr val="6091ba"/>
                </a:solidFill>
                <a:latin typeface="Open Sans"/>
                <a:ea typeface="Open Sans"/>
              </a:rPr>
              <a:t>function</a:t>
            </a:r>
            <a:r>
              <a:rPr b="0" lang="en-US" sz="1600" spc="-1" strike="noStrike">
                <a:solidFill>
                  <a:srgbClr val="4270c1"/>
                </a:solidFill>
                <a:latin typeface="Open Sans"/>
                <a:ea typeface="Open Sans"/>
              </a:rPr>
              <a:t>(</a:t>
            </a:r>
            <a:r>
              <a:rPr b="0" lang="en-US" sz="1600" spc="-1" strike="noStrike">
                <a:solidFill>
                  <a:srgbClr val="a0cc3a"/>
                </a:solidFill>
                <a:latin typeface="Open Sans"/>
                <a:ea typeface="Open Sans"/>
              </a:rPr>
              <a:t>a, b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):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Open Sans"/>
                <a:ea typeface="Open Sans"/>
              </a:rPr>
              <a:t>	</a:t>
            </a:r>
            <a:r>
              <a:rPr b="0" lang="en-US" sz="1600" spc="-1" strike="noStrike">
                <a:solidFill>
                  <a:srgbClr val="6daa44"/>
                </a:solidFill>
                <a:latin typeface="Open Sans"/>
                <a:ea typeface="Open Sans"/>
              </a:rPr>
              <a:t>......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bf00"/>
                </a:solidFill>
                <a:latin typeface="Open Sans"/>
                <a:ea typeface="Open Sans"/>
              </a:rPr>
              <a:t>	</a:t>
            </a:r>
            <a:r>
              <a:rPr b="0" lang="en-US" sz="1600" spc="-1" strike="noStrike">
                <a:solidFill>
                  <a:srgbClr val="8d64aa"/>
                </a:solidFill>
                <a:latin typeface="Open Sans"/>
                <a:ea typeface="Open Sans"/>
              </a:rPr>
              <a:t>return</a:t>
            </a:r>
            <a:r>
              <a:rPr b="0" lang="en-US" sz="1600" spc="-1" strike="noStrike">
                <a:solidFill>
                  <a:srgbClr val="ffbf00"/>
                </a:solidFill>
                <a:latin typeface="Open Sans"/>
                <a:ea typeface="Open Sans"/>
              </a:rPr>
              <a:t> </a:t>
            </a:r>
            <a:r>
              <a:rPr b="0" lang="en-US" sz="1600" spc="-1" strike="noStrike">
                <a:solidFill>
                  <a:srgbClr val="a0cc3a"/>
                </a:solidFill>
                <a:latin typeface="Open Sans"/>
                <a:ea typeface="Open Sans"/>
              </a:rPr>
              <a:t>a</a:t>
            </a:r>
            <a:r>
              <a:rPr b="0" lang="en-US" sz="1600" spc="-1" strike="noStrike">
                <a:solidFill>
                  <a:srgbClr val="6daa44"/>
                </a:solidFill>
                <a:latin typeface="Open Sans"/>
                <a:ea typeface="Open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+ </a:t>
            </a:r>
            <a:r>
              <a:rPr b="0" lang="en-US" sz="1600" spc="-1" strike="noStrike">
                <a:solidFill>
                  <a:srgbClr val="a0cc3a"/>
                </a:solidFill>
                <a:latin typeface="Open Sans"/>
                <a:ea typeface="Open Sans"/>
              </a:rPr>
              <a:t>b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    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Basic Syntax Rules (cont.)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Calling a function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Call the function by referring to its name (</a:t>
            </a:r>
            <a:r>
              <a:rPr b="1" lang="en-US" sz="1400" spc="-1" strike="noStrike">
                <a:solidFill>
                  <a:srgbClr val="6091ba"/>
                </a:solidFill>
                <a:latin typeface="Open Sans"/>
                <a:ea typeface="Open Sans"/>
              </a:rPr>
              <a:t>function()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) and by placing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any necessary arguments (</a:t>
            </a:r>
            <a:r>
              <a:rPr b="1" lang="en-US" sz="1400" spc="-1" strike="noStrike">
                <a:solidFill>
                  <a:srgbClr val="a0cc3a"/>
                </a:solidFill>
                <a:latin typeface="Open Sans"/>
                <a:ea typeface="Open Sans"/>
              </a:rPr>
              <a:t>1, 2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) within the parenthesis separated by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commas. myValue = function(1, 2)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If you wish, you can set your function call equal to a variable (</a:t>
            </a:r>
            <a:r>
              <a:rPr b="1" lang="en-US" sz="1400" spc="-1" strike="noStrike">
                <a:solidFill>
                  <a:srgbClr val="f8a81b"/>
                </a:solidFill>
                <a:latin typeface="Open Sans"/>
                <a:ea typeface="Open Sans"/>
              </a:rPr>
              <a:t>myValue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). The value returned by the function will be assigned to your variable name.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1" descr="page5image54627712"/>
          <p:cNvPicPr/>
          <p:nvPr/>
        </p:nvPicPr>
        <p:blipFill>
          <a:blip r:embed="rId1"/>
          <a:stretch/>
        </p:blipFill>
        <p:spPr>
          <a:xfrm>
            <a:off x="2851200" y="3502080"/>
            <a:ext cx="3441240" cy="1066320"/>
          </a:xfrm>
          <a:prstGeom prst="rect">
            <a:avLst/>
          </a:prstGeom>
          <a:ln w="0">
            <a:noFill/>
          </a:ln>
        </p:spPr>
      </p:pic>
      <p:sp>
        <p:nvSpPr>
          <p:cNvPr id="109" name="Rectangle 3"/>
          <p:cNvSpPr/>
          <p:nvPr/>
        </p:nvSpPr>
        <p:spPr>
          <a:xfrm>
            <a:off x="3008160" y="3850920"/>
            <a:ext cx="312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8a81b"/>
                </a:solidFill>
                <a:latin typeface="Open Sans"/>
                <a:ea typeface="Open Sans"/>
              </a:rPr>
              <a:t>myValue</a:t>
            </a:r>
            <a:r>
              <a:rPr b="0" lang="en-US" sz="1800" spc="-1" strike="noStrike">
                <a:solidFill>
                  <a:srgbClr val="ffbf00"/>
                </a:solidFill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= </a:t>
            </a:r>
            <a:r>
              <a:rPr b="0" lang="en-US" sz="1800" spc="-1" strike="noStrike">
                <a:solidFill>
                  <a:srgbClr val="6091ba"/>
                </a:solidFill>
                <a:latin typeface="Open Sans"/>
                <a:ea typeface="Open Sans"/>
              </a:rPr>
              <a:t>function</a:t>
            </a:r>
            <a:r>
              <a:rPr b="0" lang="en-US" sz="1800" spc="-1" strike="noStrike">
                <a:solidFill>
                  <a:srgbClr val="4270c1"/>
                </a:solidFill>
                <a:latin typeface="Open Sans"/>
                <a:ea typeface="Open Sans"/>
              </a:rPr>
              <a:t>(</a:t>
            </a:r>
            <a:r>
              <a:rPr b="0" lang="en-US" sz="1800" spc="-1" strike="noStrike">
                <a:solidFill>
                  <a:srgbClr val="a0cc3a"/>
                </a:solidFill>
                <a:latin typeface="Open Sans"/>
                <a:ea typeface="Open Sans"/>
              </a:rPr>
              <a:t>1, 2</a:t>
            </a:r>
            <a:r>
              <a:rPr b="0" lang="en-US" sz="1800" spc="-1" strike="noStrike">
                <a:solidFill>
                  <a:srgbClr val="4270c1"/>
                </a:solidFill>
                <a:latin typeface="Open Sans"/>
                <a:ea typeface="Open Sans"/>
              </a:rPr>
              <a:t>)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Common Data Types and Operators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A </a:t>
            </a: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data type 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is a means of classifying a value and determining what operations can be performed on it. All objects have a data type.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Operators 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are symbols used carry out specific functions/computations.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1"/>
              </a:rPr>
              <a:t>https://www.youtube.com/watch?v=v5MR5JnKcZI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" descr="page6image60921744"/>
          <p:cNvPicPr/>
          <p:nvPr/>
        </p:nvPicPr>
        <p:blipFill>
          <a:blip r:embed="rId2"/>
          <a:stretch/>
        </p:blipFill>
        <p:spPr>
          <a:xfrm>
            <a:off x="878400" y="2622600"/>
            <a:ext cx="3079800" cy="207540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2" descr="page6image60925696"/>
          <p:cNvPicPr/>
          <p:nvPr/>
        </p:nvPicPr>
        <p:blipFill>
          <a:blip r:embed="rId3"/>
          <a:stretch/>
        </p:blipFill>
        <p:spPr>
          <a:xfrm>
            <a:off x="4572000" y="2628360"/>
            <a:ext cx="3404520" cy="20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1994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Open Sans"/>
                <a:ea typeface="Open Sans"/>
              </a:rPr>
              <a:t>Input/Output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415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Input functions 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(</a:t>
            </a: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input()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) allow users of a program to place values into programming code. 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The parameter for an input function is called a </a:t>
            </a: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prompt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. This is a string (this can be indicated by “” or ‘’) such as </a:t>
            </a: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“Enter a number: “ 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The user’s response to the prompt will be returned to the input statement call as a string. To use this value as any other data type, it must be converted with another function (</a:t>
            </a: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int()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). 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Print functions 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(</a:t>
            </a:r>
            <a:r>
              <a:rPr b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print()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) allow programs to output strings to users on a given interface. 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The parameter of this function is of any type. All types will automatically be converted to strings. 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Picture 1" descr="page7image54530944"/>
          <p:cNvPicPr/>
          <p:nvPr/>
        </p:nvPicPr>
        <p:blipFill>
          <a:blip r:embed="rId1"/>
          <a:stretch/>
        </p:blipFill>
        <p:spPr>
          <a:xfrm>
            <a:off x="5726880" y="1843200"/>
            <a:ext cx="3387960" cy="145692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4"/>
          <p:cNvSpPr/>
          <p:nvPr/>
        </p:nvSpPr>
        <p:spPr>
          <a:xfrm>
            <a:off x="5726880" y="2094840"/>
            <a:ext cx="457164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xString = </a:t>
            </a:r>
            <a:r>
              <a:rPr b="0" lang="en-US" sz="1400" spc="-1" strike="noStrike">
                <a:solidFill>
                  <a:srgbClr val="8d64aa"/>
                </a:solidFill>
                <a:latin typeface="Open Sans"/>
                <a:ea typeface="Open Sans"/>
              </a:rPr>
              <a:t>input(</a:t>
            </a:r>
            <a:r>
              <a:rPr b="0" lang="en-US" sz="1400" spc="-1" strike="noStrike">
                <a:solidFill>
                  <a:srgbClr val="6091ba"/>
                </a:solidFill>
                <a:latin typeface="Open Sans"/>
                <a:ea typeface="Open Sans"/>
              </a:rPr>
              <a:t>“Enter a number: “</a:t>
            </a:r>
            <a:r>
              <a:rPr b="0" lang="en-US" sz="1400" spc="-1" strike="noStrike">
                <a:solidFill>
                  <a:srgbClr val="8d64aa"/>
                </a:solidFill>
                <a:latin typeface="Open Sans"/>
                <a:ea typeface="Open Sans"/>
              </a:rPr>
              <a:t>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x = </a:t>
            </a:r>
            <a:r>
              <a:rPr b="0" lang="en-US" sz="1400" spc="-1" strike="noStrike">
                <a:solidFill>
                  <a:srgbClr val="a0cc3a"/>
                </a:solidFill>
                <a:latin typeface="Open Sans"/>
                <a:ea typeface="Open Sans"/>
              </a:rPr>
              <a:t>int</a:t>
            </a:r>
            <a:r>
              <a:rPr b="0" lang="en-US" sz="1400" spc="-1" strike="noStrike">
                <a:solidFill>
                  <a:srgbClr val="6daa44"/>
                </a:solidFill>
                <a:latin typeface="Open Sans"/>
                <a:ea typeface="Open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xString</a:t>
            </a:r>
            <a:r>
              <a:rPr b="0" lang="en-US" sz="1400" spc="-1" strike="noStrike">
                <a:solidFill>
                  <a:srgbClr val="6daa44"/>
                </a:solidFill>
                <a:latin typeface="Open Sans"/>
                <a:ea typeface="Open Sans"/>
              </a:rPr>
              <a:t>)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y=x+2</a:t>
            </a:r>
            <a:br>
              <a:rPr sz="1400"/>
            </a:br>
            <a:r>
              <a:rPr b="0" lang="en-US" sz="1400" spc="-1" strike="noStrike">
                <a:solidFill>
                  <a:srgbClr val="f8a81b"/>
                </a:solidFill>
                <a:latin typeface="Open Sans"/>
                <a:ea typeface="Open Sans"/>
              </a:rPr>
              <a:t>print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(y</a:t>
            </a:r>
            <a:r>
              <a:rPr b="0" lang="en-US" sz="1400" spc="-1" strike="noStrike">
                <a:solidFill>
                  <a:srgbClr val="f8a81b"/>
                </a:solidFill>
                <a:latin typeface="Open Sans"/>
                <a:ea typeface="Open Sans"/>
              </a:rPr>
              <a:t>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Application>LibreOffice/7.5.5.2$Linux_X86_64 LibreOffice_project/50$Build-2</Application>
  <AppVersion>15.0000</AppVersion>
  <Words>1340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Ellen Parrish</dc:creator>
  <dc:description/>
  <dc:language>en-IN</dc:language>
  <cp:lastModifiedBy/>
  <dcterms:modified xsi:type="dcterms:W3CDTF">2023-08-11T09:59:43Z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