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1"/>
  </p:notesMasterIdLst>
  <p:sldIdLst>
    <p:sldId id="256" r:id="rId2"/>
    <p:sldId id="257" r:id="rId3"/>
    <p:sldId id="258" r:id="rId4"/>
    <p:sldId id="259" r:id="rId5"/>
    <p:sldId id="260" r:id="rId6"/>
    <p:sldId id="261" r:id="rId7"/>
    <p:sldId id="262" r:id="rId8"/>
    <p:sldId id="263" r:id="rId9"/>
    <p:sldId id="316" r:id="rId10"/>
    <p:sldId id="267" r:id="rId11"/>
    <p:sldId id="271" r:id="rId12"/>
    <p:sldId id="269" r:id="rId13"/>
    <p:sldId id="279" r:id="rId14"/>
    <p:sldId id="281" r:id="rId15"/>
    <p:sldId id="325" r:id="rId16"/>
    <p:sldId id="272" r:id="rId17"/>
    <p:sldId id="274" r:id="rId18"/>
    <p:sldId id="326" r:id="rId19"/>
    <p:sldId id="327" r:id="rId20"/>
    <p:sldId id="275" r:id="rId21"/>
    <p:sldId id="329" r:id="rId22"/>
    <p:sldId id="328" r:id="rId23"/>
    <p:sldId id="277" r:id="rId24"/>
    <p:sldId id="331" r:id="rId25"/>
    <p:sldId id="330" r:id="rId26"/>
    <p:sldId id="318" r:id="rId27"/>
    <p:sldId id="315" r:id="rId28"/>
    <p:sldId id="334" r:id="rId29"/>
    <p:sldId id="332" r:id="rId30"/>
  </p:sldIdLst>
  <p:sldSz cx="9144000" cy="5143500" type="screen16x9"/>
  <p:notesSz cx="6858000" cy="9144000"/>
  <p:embeddedFontLst>
    <p:embeddedFont>
      <p:font typeface="Cambria Math" panose="02040503050406030204" pitchFamily="18" charset="0"/>
      <p:regular r:id="rId32"/>
    </p:embeddedFont>
    <p:embeddedFont>
      <p:font typeface="Gill Sans MT" panose="020B0502020104020203" pitchFamily="34" charset="0"/>
      <p:regular r:id="rId33"/>
      <p:bold r:id="rId34"/>
      <p:italic r:id="rId35"/>
      <p:boldItalic r:id="rId36"/>
    </p:embeddedFont>
    <p:embeddedFont>
      <p:font typeface="Lato" panose="020B0604020202020204" charset="0"/>
      <p:regular r:id="rId37"/>
      <p:bold r:id="rId38"/>
      <p:italic r:id="rId39"/>
      <p:boldItalic r:id="rId40"/>
    </p:embeddedFont>
    <p:embeddedFont>
      <p:font typeface="Lucida Calligraphy" panose="03010101010101010101" pitchFamily="66" charset="0"/>
      <p:regular r:id="rId41"/>
    </p:embeddedFont>
    <p:embeddedFont>
      <p:font typeface="Ralew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91" autoAdjust="0"/>
  </p:normalViewPr>
  <p:slideViewPr>
    <p:cSldViewPr snapToGrid="0">
      <p:cViewPr varScale="1">
        <p:scale>
          <a:sx n="79" d="100"/>
          <a:sy n="79" d="100"/>
        </p:scale>
        <p:origin x="149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i.org/10.1145/3133956.313399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archengineland.com/massive-fake-review-attack-has-big-impact-on-small-businesses-30925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http://www2.cs.uh.edu/~arjun/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b671d64d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9b671d64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Hypotheses (e–g) were confirmed, while (a–d) were not. In fact, the opposite hypotheses to (b) and (d) received</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support: fake reviewers used more complex language and more self-references than truthful reviewers. ese results</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imply that fake reviews may differ from other types of deception by oen being conducted by experts. Further, based</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on O et al.’s results [128, 129], it seems likely that (f–g)’s success was due to the reviews’ promotional nature, and</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would plausibly not be replicated on negative review data.</a:t>
            </a:r>
            <a:endParaRPr sz="1300">
              <a:solidFill>
                <a:schemeClr val="accent1"/>
              </a:solidFill>
              <a:latin typeface="Lato"/>
              <a:ea typeface="Lato"/>
              <a:cs typeface="Lato"/>
              <a:sym typeface="Lato"/>
            </a:endParaRPr>
          </a:p>
          <a:p>
            <a:pPr marL="0" lvl="0" indent="0" algn="l" rtl="0">
              <a:spcBef>
                <a:spcPts val="16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9b671d64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9b671d64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1"/>
              </a:buClr>
              <a:buSzPts val="1800"/>
              <a:buFont typeface="Lato"/>
              <a:buChar cha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929dc949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929dc949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0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929dc949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929dc949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261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http://www2.cs.uh.edu/~arjun/</a:t>
            </a:r>
            <a:endParaRPr/>
          </a:p>
        </p:txBody>
      </p:sp>
    </p:spTree>
    <p:extLst>
      <p:ext uri="{BB962C8B-B14F-4D97-AF65-F5344CB8AC3E}">
        <p14:creationId xmlns:p14="http://schemas.microsoft.com/office/powerpoint/2010/main" val="262284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b671d64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b671d64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Enemy in Your Own Camp: How Well Can We Detect Statistically-Generated Fake Reviews – An Adversarial Study</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Adding such meta-information to the model significantly improved its ability to fool the classifier. </a:t>
            </a:r>
          </a:p>
          <a:p>
            <a:pPr marL="0" lvl="0" indent="0" algn="l" rtl="0">
              <a:spcBef>
                <a:spcPts val="1600"/>
              </a:spcBef>
              <a:spcAft>
                <a:spcPts val="1600"/>
              </a:spcAft>
              <a:buNone/>
            </a:pPr>
            <a:r>
              <a:rPr lang="en-US" dirty="0"/>
              <a:t>However, while exact copies of training reviews were removed, a 7-gram model will likely reproduce large chunks of the training data. Duplicate or similarity detection between the training data and the generated reviews was not conducted by </a:t>
            </a:r>
            <a:r>
              <a:rPr lang="en-US" dirty="0" err="1"/>
              <a:t>Hovy</a:t>
            </a:r>
            <a:r>
              <a:rPr lang="en-US" dirty="0"/>
              <a:t>.</a:t>
            </a:r>
          </a:p>
          <a:p>
            <a:pPr marL="0" lvl="0" indent="0" algn="l" rtl="0">
              <a:spcBef>
                <a:spcPts val="0"/>
              </a:spcBef>
              <a:spcAft>
                <a:spcPts val="0"/>
              </a:spcAft>
              <a:buNone/>
            </a:pPr>
            <a:endParaRPr lang="en"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n the generative story of this model, we </a:t>
            </a:r>
            <a:r>
              <a:rPr lang="en-US" sz="1100" b="0" i="0" u="none" strike="noStrike" cap="none" dirty="0" err="1">
                <a:solidFill>
                  <a:srgbClr val="000000"/>
                </a:solidFill>
                <a:effectLst/>
                <a:latin typeface="Arial"/>
                <a:ea typeface="Arial"/>
                <a:cs typeface="Arial"/>
                <a:sym typeface="Arial"/>
              </a:rPr>
              <a:t>firstdraw</a:t>
            </a:r>
            <a:r>
              <a:rPr lang="en-US" sz="1100" b="0" i="0" u="none" strike="noStrike" cap="none" dirty="0">
                <a:solidFill>
                  <a:srgbClr val="000000"/>
                </a:solidFill>
                <a:effectLst/>
                <a:latin typeface="Arial"/>
                <a:ea typeface="Arial"/>
                <a:cs typeface="Arial"/>
                <a:sym typeface="Arial"/>
              </a:rPr>
              <a:t> a user from one of the two genders in </a:t>
            </a:r>
            <a:r>
              <a:rPr lang="en-US" sz="1100" b="0" i="0" u="none" strike="noStrike" cap="none" dirty="0" err="1">
                <a:solidFill>
                  <a:srgbClr val="000000"/>
                </a:solidFill>
                <a:effectLst/>
                <a:latin typeface="Arial"/>
                <a:ea typeface="Arial"/>
                <a:cs typeface="Arial"/>
                <a:sym typeface="Arial"/>
              </a:rPr>
              <a:t>ourdata</a:t>
            </a:r>
            <a:r>
              <a:rPr lang="en-US" sz="1100" b="0" i="0" u="none" strike="noStrike" cap="none" dirty="0">
                <a:solidFill>
                  <a:srgbClr val="000000"/>
                </a:solidFill>
                <a:effectLst/>
                <a:latin typeface="Arial"/>
                <a:ea typeface="Arial"/>
                <a:cs typeface="Arial"/>
                <a:sym typeface="Arial"/>
              </a:rPr>
              <a:t>, select an age based on gender-specific </a:t>
            </a:r>
            <a:r>
              <a:rPr lang="en-US" sz="1100" b="0" i="0" u="none" strike="noStrike" cap="none" dirty="0" err="1">
                <a:solidFill>
                  <a:srgbClr val="000000"/>
                </a:solidFill>
                <a:effectLst/>
                <a:latin typeface="Arial"/>
                <a:ea typeface="Arial"/>
                <a:cs typeface="Arial"/>
                <a:sym typeface="Arial"/>
              </a:rPr>
              <a:t>agedistributions</a:t>
            </a:r>
            <a:r>
              <a:rPr lang="en-US" sz="1100" b="0" i="0" u="none" strike="noStrike" cap="none" dirty="0">
                <a:solidFill>
                  <a:srgbClr val="000000"/>
                </a:solidFill>
                <a:effectLst/>
                <a:latin typeface="Arial"/>
                <a:ea typeface="Arial"/>
                <a:cs typeface="Arial"/>
                <a:sym typeface="Arial"/>
              </a:rPr>
              <a:t>, and choose a review category </a:t>
            </a:r>
            <a:r>
              <a:rPr lang="en-US" sz="1100" b="0" i="0" u="none" strike="noStrike" cap="none" dirty="0" err="1">
                <a:solidFill>
                  <a:srgbClr val="000000"/>
                </a:solidFill>
                <a:effectLst/>
                <a:latin typeface="Arial"/>
                <a:ea typeface="Arial"/>
                <a:cs typeface="Arial"/>
                <a:sym typeface="Arial"/>
              </a:rPr>
              <a:t>depen</a:t>
            </a:r>
            <a:r>
              <a:rPr lang="en-US" sz="1100" b="0" i="0" u="none" strike="noStrike" cap="none" dirty="0">
                <a:solidFill>
                  <a:srgbClr val="000000"/>
                </a:solidFill>
                <a:effectLst/>
                <a:latin typeface="Arial"/>
                <a:ea typeface="Arial"/>
                <a:cs typeface="Arial"/>
                <a:sym typeface="Arial"/>
              </a:rPr>
              <a:t>-dent on the two </a:t>
            </a:r>
            <a:r>
              <a:rPr lang="en-US" sz="1100" b="0" i="0" u="none" strike="noStrike" cap="none" dirty="0" err="1">
                <a:solidFill>
                  <a:srgbClr val="000000"/>
                </a:solidFill>
                <a:effectLst/>
                <a:latin typeface="Arial"/>
                <a:ea typeface="Arial"/>
                <a:cs typeface="Arial"/>
                <a:sym typeface="Arial"/>
              </a:rPr>
              <a:t>pr</a:t>
            </a:r>
            <a:r>
              <a:rPr lang="en-US" sz="11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evious</a:t>
            </a:r>
            <a:r>
              <a:rPr lang="en-US" sz="1100" b="0" i="0" u="none" strike="noStrike" cap="none" dirty="0">
                <a:solidFill>
                  <a:srgbClr val="000000"/>
                </a:solidFill>
                <a:effectLst/>
                <a:latin typeface="Arial"/>
                <a:ea typeface="Arial"/>
                <a:cs typeface="Arial"/>
                <a:sym typeface="Arial"/>
              </a:rPr>
              <a:t> variables. We then </a:t>
            </a:r>
            <a:r>
              <a:rPr lang="en-US" sz="1100" b="0" i="0" u="none" strike="noStrike" cap="none" dirty="0" err="1">
                <a:solidFill>
                  <a:srgbClr val="000000"/>
                </a:solidFill>
                <a:effectLst/>
                <a:latin typeface="Arial"/>
                <a:ea typeface="Arial"/>
                <a:cs typeface="Arial"/>
                <a:sym typeface="Arial"/>
              </a:rPr>
              <a:t>thengenerate</a:t>
            </a:r>
            <a:r>
              <a:rPr lang="en-US" sz="1100" b="0" i="0" u="none" strike="noStrike" cap="none" dirty="0">
                <a:solidFill>
                  <a:srgbClr val="000000"/>
                </a:solidFill>
                <a:effectLst/>
                <a:latin typeface="Arial"/>
                <a:ea typeface="Arial"/>
                <a:cs typeface="Arial"/>
                <a:sym typeface="Arial"/>
              </a:rPr>
              <a:t> a sentence conditioned on all of these set-tings and the Markov horizon. </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nitially</a:t>
            </a:r>
            <a:r>
              <a:rPr lang="en-US" sz="1100" b="0" i="0" u="none" strike="noStrike" cap="none" dirty="0">
                <a:solidFill>
                  <a:srgbClr val="000000"/>
                </a:solidFill>
                <a:effectLst/>
                <a:latin typeface="Arial"/>
                <a:ea typeface="Arial"/>
                <a:cs typeface="Arial"/>
                <a:sym typeface="Arial"/>
              </a:rPr>
              <a:t>, we would like to establish </a:t>
            </a:r>
            <a:r>
              <a:rPr lang="en-US" sz="1100" b="0" i="0" u="none" strike="noStrike" cap="none" dirty="0" err="1">
                <a:solidFill>
                  <a:srgbClr val="000000"/>
                </a:solidFill>
                <a:effectLst/>
                <a:latin typeface="Arial"/>
                <a:ea typeface="Arial"/>
                <a:cs typeface="Arial"/>
                <a:sym typeface="Arial"/>
              </a:rPr>
              <a:t>whetherconditioning</a:t>
            </a:r>
            <a:r>
              <a:rPr lang="en-US" sz="1100" b="0" i="0" u="none" strike="noStrike" cap="none" dirty="0">
                <a:solidFill>
                  <a:srgbClr val="000000"/>
                </a:solidFill>
                <a:effectLst/>
                <a:latin typeface="Arial"/>
                <a:ea typeface="Arial"/>
                <a:cs typeface="Arial"/>
                <a:sym typeface="Arial"/>
              </a:rPr>
              <a:t> LMs on demographic </a:t>
            </a:r>
            <a:r>
              <a:rPr lang="en-US" sz="1100" b="0" i="0" u="none" strike="noStrike" cap="none" dirty="0" err="1">
                <a:solidFill>
                  <a:srgbClr val="000000"/>
                </a:solidFill>
                <a:effectLst/>
                <a:latin typeface="Arial"/>
                <a:ea typeface="Arial"/>
                <a:cs typeface="Arial"/>
                <a:sym typeface="Arial"/>
              </a:rPr>
              <a:t>informationhas</a:t>
            </a:r>
            <a:r>
              <a:rPr lang="en-US" sz="1100" b="0" i="0" u="none" strike="noStrike" cap="none" dirty="0">
                <a:solidFill>
                  <a:srgbClr val="000000"/>
                </a:solidFill>
                <a:effectLst/>
                <a:latin typeface="Arial"/>
                <a:ea typeface="Arial"/>
                <a:cs typeface="Arial"/>
                <a:sym typeface="Arial"/>
              </a:rPr>
              <a:t> any effect on detection. For this </a:t>
            </a:r>
            <a:r>
              <a:rPr lang="en-US" sz="1100" b="0" i="0" u="none" strike="noStrike" cap="none" dirty="0" err="1">
                <a:solidFill>
                  <a:srgbClr val="000000"/>
                </a:solidFill>
                <a:effectLst/>
                <a:latin typeface="Arial"/>
                <a:ea typeface="Arial"/>
                <a:cs typeface="Arial"/>
                <a:sym typeface="Arial"/>
              </a:rPr>
              <a:t>purpose,we</a:t>
            </a:r>
            <a:r>
              <a:rPr lang="en-US" sz="1100" b="0" i="0" u="none" strike="noStrike" cap="none" dirty="0">
                <a:solidFill>
                  <a:srgbClr val="000000"/>
                </a:solidFill>
                <a:effectLst/>
                <a:latin typeface="Arial"/>
                <a:ea typeface="Arial"/>
                <a:cs typeface="Arial"/>
                <a:sym typeface="Arial"/>
              </a:rPr>
              <a:t> compare the performance of the </a:t>
            </a:r>
            <a:r>
              <a:rPr lang="en-US" sz="1100" b="0" i="0" u="none" strike="noStrike" cap="none" dirty="0" err="1">
                <a:solidFill>
                  <a:srgbClr val="000000"/>
                </a:solidFill>
                <a:effectLst/>
                <a:latin typeface="Arial"/>
                <a:ea typeface="Arial"/>
                <a:cs typeface="Arial"/>
                <a:sym typeface="Arial"/>
              </a:rPr>
              <a:t>logisticregression</a:t>
            </a:r>
            <a:r>
              <a:rPr lang="en-US" sz="1100" b="0" i="0" u="none" strike="noStrike" cap="none" dirty="0">
                <a:solidFill>
                  <a:srgbClr val="000000"/>
                </a:solidFill>
                <a:effectLst/>
                <a:latin typeface="Arial"/>
                <a:ea typeface="Arial"/>
                <a:cs typeface="Arial"/>
                <a:sym typeface="Arial"/>
              </a:rPr>
              <a:t> model on (1) a test set including </a:t>
            </a:r>
            <a:r>
              <a:rPr lang="en-US" sz="1100" b="0" i="0" u="none" strike="noStrike" cap="none" dirty="0" err="1">
                <a:solidFill>
                  <a:srgbClr val="000000"/>
                </a:solidFill>
                <a:effectLst/>
                <a:latin typeface="Arial"/>
                <a:ea typeface="Arial"/>
                <a:cs typeface="Arial"/>
                <a:sym typeface="Arial"/>
              </a:rPr>
              <a:t>fakereviews</a:t>
            </a:r>
            <a:r>
              <a:rPr lang="en-US" sz="1100" b="0" i="0" u="none" strike="noStrike" cap="none" dirty="0">
                <a:solidFill>
                  <a:srgbClr val="000000"/>
                </a:solidFill>
                <a:effectLst/>
                <a:latin typeface="Arial"/>
                <a:ea typeface="Arial"/>
                <a:cs typeface="Arial"/>
                <a:sym typeface="Arial"/>
              </a:rPr>
              <a:t> generated by an unconditioned 7-gramLM and (2) a test set whose fake reviews </a:t>
            </a:r>
            <a:r>
              <a:rPr lang="en-US" sz="1100" b="0" i="0" u="none" strike="noStrike" cap="none" dirty="0" err="1">
                <a:solidFill>
                  <a:srgbClr val="000000"/>
                </a:solidFill>
                <a:effectLst/>
                <a:latin typeface="Arial"/>
                <a:ea typeface="Arial"/>
                <a:cs typeface="Arial"/>
                <a:sym typeface="Arial"/>
              </a:rPr>
              <a:t>havebeen</a:t>
            </a:r>
            <a:r>
              <a:rPr lang="en-US" sz="1100" b="0" i="0" u="none" strike="noStrike" cap="none" dirty="0">
                <a:solidFill>
                  <a:srgbClr val="000000"/>
                </a:solidFill>
                <a:effectLst/>
                <a:latin typeface="Arial"/>
                <a:ea typeface="Arial"/>
                <a:cs typeface="Arial"/>
                <a:sym typeface="Arial"/>
              </a:rPr>
              <a:t> conditioned on meta-information. In </a:t>
            </a:r>
            <a:r>
              <a:rPr lang="en-US" sz="1100" b="0" i="0" u="none" strike="noStrike" cap="none" dirty="0" err="1">
                <a:solidFill>
                  <a:srgbClr val="000000"/>
                </a:solidFill>
                <a:effectLst/>
                <a:latin typeface="Arial"/>
                <a:ea typeface="Arial"/>
                <a:cs typeface="Arial"/>
                <a:sym typeface="Arial"/>
              </a:rPr>
              <a:t>bothcases</a:t>
            </a:r>
            <a:r>
              <a:rPr lang="en-US" sz="1100" b="0" i="0" u="none" strike="noStrike" cap="none" dirty="0">
                <a:solidFill>
                  <a:srgbClr val="000000"/>
                </a:solidFill>
                <a:effectLst/>
                <a:latin typeface="Arial"/>
                <a:ea typeface="Arial"/>
                <a:cs typeface="Arial"/>
                <a:sym typeface="Arial"/>
              </a:rPr>
              <a:t>, the detector has only access to the </a:t>
            </a:r>
            <a:r>
              <a:rPr lang="en-US" sz="1100" b="0" i="0" u="none" strike="noStrike" cap="none" dirty="0" err="1">
                <a:solidFill>
                  <a:srgbClr val="000000"/>
                </a:solidFill>
                <a:effectLst/>
                <a:latin typeface="Arial"/>
                <a:ea typeface="Arial"/>
                <a:cs typeface="Arial"/>
                <a:sym typeface="Arial"/>
              </a:rPr>
              <a:t>basefeatures</a:t>
            </a:r>
            <a:r>
              <a:rPr lang="en-US" sz="1100" b="0" i="0" u="none" strike="noStrike" cap="none" dirty="0">
                <a:solidFill>
                  <a:srgbClr val="000000"/>
                </a:solidFill>
                <a:effectLst/>
                <a:latin typeface="Arial"/>
                <a:ea typeface="Arial"/>
                <a:cs typeface="Arial"/>
                <a:sym typeface="Arial"/>
              </a:rPr>
              <a:t>, i.e., ignores demographic </a:t>
            </a:r>
            <a:r>
              <a:rPr lang="en-US" sz="1100" b="0" i="0" u="none" strike="noStrike" cap="none" dirty="0" err="1">
                <a:solidFill>
                  <a:srgbClr val="000000"/>
                </a:solidFill>
                <a:effectLst/>
                <a:latin typeface="Arial"/>
                <a:ea typeface="Arial"/>
                <a:cs typeface="Arial"/>
                <a:sym typeface="Arial"/>
              </a:rPr>
              <a:t>information.This</a:t>
            </a:r>
            <a:r>
              <a:rPr lang="en-US" sz="1100" b="0" i="0" u="none" strike="noStrike" cap="none" dirty="0">
                <a:solidFill>
                  <a:srgbClr val="000000"/>
                </a:solidFill>
                <a:effectLst/>
                <a:latin typeface="Arial"/>
                <a:ea typeface="Arial"/>
                <a:cs typeface="Arial"/>
                <a:sym typeface="Arial"/>
              </a:rPr>
              <a:t> is equivalent to a situation where the </a:t>
            </a:r>
            <a:r>
              <a:rPr lang="en-US" sz="1100" b="0" i="0" u="none" strike="noStrike" cap="none" dirty="0" err="1">
                <a:solidFill>
                  <a:srgbClr val="000000"/>
                </a:solidFill>
                <a:effectLst/>
                <a:latin typeface="Arial"/>
                <a:ea typeface="Arial"/>
                <a:cs typeface="Arial"/>
                <a:sym typeface="Arial"/>
              </a:rPr>
              <a:t>judgecan</a:t>
            </a:r>
            <a:r>
              <a:rPr lang="en-US" sz="1100" b="0" i="0" u="none" strike="noStrike" cap="none" dirty="0">
                <a:solidFill>
                  <a:srgbClr val="000000"/>
                </a:solidFill>
                <a:effectLst/>
                <a:latin typeface="Arial"/>
                <a:ea typeface="Arial"/>
                <a:cs typeface="Arial"/>
                <a:sym typeface="Arial"/>
              </a:rPr>
              <a:t> only see the text, not the meta information.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9b671d64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9b671d64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sz="1100" b="0" i="0" u="none" strike="noStrike" cap="none" dirty="0" err="1">
                <a:solidFill>
                  <a:srgbClr val="000000"/>
                </a:solidFill>
                <a:latin typeface="Arial"/>
                <a:ea typeface="Arial"/>
                <a:cs typeface="Arial"/>
                <a:sym typeface="Arial"/>
              </a:rPr>
              <a:t>Yuanshun</a:t>
            </a:r>
            <a:r>
              <a:rPr lang="en-SG" sz="1100" b="0" i="0" u="none" strike="noStrike" cap="none" dirty="0">
                <a:solidFill>
                  <a:srgbClr val="000000"/>
                </a:solidFill>
                <a:latin typeface="Arial"/>
                <a:ea typeface="Arial"/>
                <a:cs typeface="Arial"/>
                <a:sym typeface="Arial"/>
              </a:rPr>
              <a:t> Yao, Bimal Viswanath, Jenna </a:t>
            </a:r>
            <a:r>
              <a:rPr lang="en-SG" sz="1100" b="0" i="0" u="none" strike="noStrike" cap="none" dirty="0" err="1">
                <a:solidFill>
                  <a:srgbClr val="000000"/>
                </a:solidFill>
                <a:latin typeface="Arial"/>
                <a:ea typeface="Arial"/>
                <a:cs typeface="Arial"/>
                <a:sym typeface="Arial"/>
              </a:rPr>
              <a:t>Cryan</a:t>
            </a:r>
            <a:r>
              <a:rPr lang="en-SG" sz="1100" b="0" i="0" u="none" strike="noStrike" cap="none" dirty="0">
                <a:solidFill>
                  <a:srgbClr val="000000"/>
                </a:solidFill>
                <a:latin typeface="Arial"/>
                <a:ea typeface="Arial"/>
                <a:cs typeface="Arial"/>
                <a:sym typeface="Arial"/>
              </a:rPr>
              <a:t>, </a:t>
            </a:r>
            <a:r>
              <a:rPr lang="en-SG" sz="1100" b="0" i="0" u="none" strike="noStrike" cap="none" dirty="0" err="1">
                <a:solidFill>
                  <a:srgbClr val="000000"/>
                </a:solidFill>
                <a:latin typeface="Arial"/>
                <a:ea typeface="Arial"/>
                <a:cs typeface="Arial"/>
                <a:sym typeface="Arial"/>
              </a:rPr>
              <a:t>Haitao</a:t>
            </a:r>
            <a:r>
              <a:rPr lang="en-SG" sz="1100" b="0" i="0" u="none" strike="noStrike" cap="none" dirty="0">
                <a:solidFill>
                  <a:srgbClr val="000000"/>
                </a:solidFill>
                <a:latin typeface="Arial"/>
                <a:ea typeface="Arial"/>
                <a:cs typeface="Arial"/>
                <a:sym typeface="Arial"/>
              </a:rPr>
              <a:t> Zheng, and Ben Y. Zhao. 2017 </a:t>
            </a:r>
          </a:p>
          <a:p>
            <a:r>
              <a:rPr lang="en-SG" sz="1100" b="0" i="0" u="none" strike="noStrike" cap="none" dirty="0">
                <a:solidFill>
                  <a:srgbClr val="000000"/>
                </a:solidFill>
                <a:latin typeface="Arial"/>
                <a:ea typeface="Arial"/>
                <a:cs typeface="Arial"/>
                <a:sym typeface="Arial"/>
              </a:rPr>
              <a:t>(In Proceedings of the 2017 ACM SIGSAC Conference on Computer and Communications Security (CCS '17). ACM, New York, NY, USA, 1143-1158. DOI: </a:t>
            </a:r>
            <a:r>
              <a:rPr lang="en-SG" sz="1100" b="0" i="0" u="none" strike="noStrike" cap="none" dirty="0">
                <a:solidFill>
                  <a:srgbClr val="000000"/>
                </a:solidFill>
                <a:latin typeface="Arial"/>
                <a:ea typeface="Arial"/>
                <a:cs typeface="Arial"/>
                <a:sym typeface="Arial"/>
                <a:hlinkClick r:id="rId3"/>
              </a:rPr>
              <a:t>https://doi.org/10.1145/3133956.3133990</a:t>
            </a:r>
            <a:r>
              <a:rPr lang="en-SG" sz="1100" b="0" i="0" u="none" strike="noStrike" cap="none" dirty="0">
                <a:solidFill>
                  <a:srgbClr val="000000"/>
                </a:solidFill>
                <a:latin typeface="Arial"/>
                <a:ea typeface="Arial"/>
                <a:cs typeface="Arial"/>
                <a:sym typeface="Arial"/>
              </a:rPr>
              <a: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Automated Crowdturfing Attacks and Defenses in Online Review Systems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9b671d6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9b671d6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Juuti</a:t>
            </a:r>
            <a:r>
              <a:rPr lang="en-US" dirty="0"/>
              <a:t> M, Sun B, Mori T, </a:t>
            </a:r>
            <a:r>
              <a:rPr lang="en-US" dirty="0" err="1"/>
              <a:t>Asokan</a:t>
            </a:r>
            <a:r>
              <a:rPr lang="en-US" dirty="0"/>
              <a:t> N. Stay on-topic: Generating context-specific fake restaurant reviews. </a:t>
            </a:r>
            <a:r>
              <a:rPr lang="en-US" dirty="0" err="1"/>
              <a:t>InEuropean</a:t>
            </a:r>
            <a:r>
              <a:rPr lang="en-US" dirty="0"/>
              <a:t> Symposium on Research in Computer Security 2018 Sep 3 (pp. 132-151). Springer, Cham.</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1) the ability </a:t>
            </a:r>
            <a:r>
              <a:rPr lang="en-US" sz="1100" b="0" i="0" u="none" strike="noStrike" cap="none" dirty="0" err="1">
                <a:solidFill>
                  <a:srgbClr val="000000"/>
                </a:solidFill>
                <a:effectLst/>
                <a:latin typeface="Arial"/>
                <a:ea typeface="Arial"/>
                <a:cs typeface="Arial"/>
                <a:sym typeface="Arial"/>
              </a:rPr>
              <a:t>tolearnhow</a:t>
            </a:r>
            <a:r>
              <a:rPr lang="en-US" sz="1100" b="0" i="0" u="none" strike="noStrike" cap="none" dirty="0">
                <a:solidFill>
                  <a:srgbClr val="000000"/>
                </a:solidFill>
                <a:effectLst/>
                <a:latin typeface="Arial"/>
                <a:ea typeface="Arial"/>
                <a:cs typeface="Arial"/>
                <a:sym typeface="Arial"/>
              </a:rPr>
              <a:t> to associate context(keywords) to reviews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Bernoulli penalties to language </a:t>
            </a:r>
            <a:r>
              <a:rPr lang="en-US" sz="1100" b="0" i="0" u="none" strike="noStrike" cap="none" dirty="0" err="1">
                <a:solidFill>
                  <a:srgbClr val="000000"/>
                </a:solidFill>
                <a:effectLst/>
                <a:latin typeface="Arial"/>
                <a:ea typeface="Arial"/>
                <a:cs typeface="Arial"/>
                <a:sym typeface="Arial"/>
              </a:rPr>
              <a:t>modelTo</a:t>
            </a:r>
            <a:r>
              <a:rPr lang="en-US" sz="1100" b="0" i="0" u="none" strike="noStrike" cap="none" dirty="0">
                <a:solidFill>
                  <a:srgbClr val="000000"/>
                </a:solidFill>
                <a:effectLst/>
                <a:latin typeface="Arial"/>
                <a:ea typeface="Arial"/>
                <a:cs typeface="Arial"/>
                <a:sym typeface="Arial"/>
              </a:rPr>
              <a:t> avoid generic sentences </a:t>
            </a:r>
            <a:r>
              <a:rPr lang="en-US" sz="1100" b="0" i="0" u="none" strike="noStrike" cap="none" dirty="0" err="1">
                <a:solidFill>
                  <a:srgbClr val="000000"/>
                </a:solidFill>
                <a:effectLst/>
                <a:latin typeface="Arial"/>
                <a:ea typeface="Arial"/>
                <a:cs typeface="Arial"/>
                <a:sym typeface="Arial"/>
              </a:rPr>
              <a:t>components,we</a:t>
            </a:r>
            <a:r>
              <a:rPr lang="en-US" sz="1100" b="0" i="0" u="none" strike="noStrike" cap="none" dirty="0">
                <a:solidFill>
                  <a:srgbClr val="000000"/>
                </a:solidFill>
                <a:effectLst/>
                <a:latin typeface="Arial"/>
                <a:ea typeface="Arial"/>
                <a:cs typeface="Arial"/>
                <a:sym typeface="Arial"/>
              </a:rPr>
              <a:t> augment the default language </a:t>
            </a:r>
            <a:r>
              <a:rPr lang="en-US" sz="1100" b="0" i="0" u="none" strike="noStrike" cap="none" dirty="0" err="1">
                <a:solidFill>
                  <a:srgbClr val="000000"/>
                </a:solidFill>
                <a:effectLst/>
                <a:latin typeface="Arial"/>
                <a:ea typeface="Arial"/>
                <a:cs typeface="Arial"/>
                <a:sym typeface="Arial"/>
              </a:rPr>
              <a:t>modelp</a:t>
            </a:r>
            <a:r>
              <a:rPr lang="en-US" sz="1100" b="0" i="0" u="none" strike="noStrike" cap="none" dirty="0">
                <a:solidFill>
                  <a:srgbClr val="000000"/>
                </a:solidFill>
                <a:effectLst/>
                <a:latin typeface="Arial"/>
                <a:ea typeface="Arial"/>
                <a:cs typeface="Arial"/>
                <a:sym typeface="Arial"/>
              </a:rPr>
              <a:t>(·) of the decoder by</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Wetried</a:t>
            </a:r>
            <a:r>
              <a:rPr lang="en-US" sz="1100" b="0" i="0" u="none" strike="noStrike" cap="none" dirty="0">
                <a:solidFill>
                  <a:srgbClr val="000000"/>
                </a:solidFill>
                <a:effectLst/>
                <a:latin typeface="Arial"/>
                <a:ea typeface="Arial"/>
                <a:cs typeface="Arial"/>
                <a:sym typeface="Arial"/>
              </a:rPr>
              <a:t> several forms of added randomness, and found that adding constant penal-ties to </a:t>
            </a:r>
            <a:r>
              <a:rPr lang="en-US" sz="1100" b="0" i="0" u="none" strike="noStrike" cap="none" dirty="0" err="1">
                <a:solidFill>
                  <a:srgbClr val="000000"/>
                </a:solidFill>
                <a:effectLst/>
                <a:latin typeface="Arial"/>
                <a:ea typeface="Arial"/>
                <a:cs typeface="Arial"/>
                <a:sym typeface="Arial"/>
              </a:rPr>
              <a:t>arandom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subsetof</a:t>
            </a:r>
            <a:r>
              <a:rPr lang="en-US" sz="1100" b="0" i="0" u="none" strike="noStrike" cap="none" dirty="0">
                <a:solidFill>
                  <a:srgbClr val="000000"/>
                </a:solidFill>
                <a:effectLst/>
                <a:latin typeface="Arial"/>
                <a:ea typeface="Arial"/>
                <a:cs typeface="Arial"/>
                <a:sym typeface="Arial"/>
              </a:rPr>
              <a:t> the target words resulted in the most natural </a:t>
            </a:r>
            <a:r>
              <a:rPr lang="en-US" sz="1100" b="0" i="0" u="none" strike="noStrike" cap="none" dirty="0" err="1">
                <a:solidFill>
                  <a:srgbClr val="000000"/>
                </a:solidFill>
                <a:effectLst/>
                <a:latin typeface="Arial"/>
                <a:ea typeface="Arial"/>
                <a:cs typeface="Arial"/>
                <a:sym typeface="Arial"/>
              </a:rPr>
              <a:t>sentenceflow</a:t>
            </a:r>
            <a:r>
              <a:rPr lang="en-US" sz="1100" b="0" i="0" u="none" strike="noStrike" cap="none" dirty="0">
                <a:solidFill>
                  <a:srgbClr val="000000"/>
                </a:solidFill>
                <a:effectLst/>
                <a:latin typeface="Arial"/>
                <a:ea typeface="Arial"/>
                <a:cs typeface="Arial"/>
                <a:sym typeface="Arial"/>
              </a:rPr>
              <a:t>. We call these </a:t>
            </a:r>
            <a:r>
              <a:rPr lang="en-US" sz="1100" b="0" i="0" u="none" strike="noStrike" cap="none" dirty="0" err="1">
                <a:solidFill>
                  <a:srgbClr val="000000"/>
                </a:solidFill>
                <a:effectLst/>
                <a:latin typeface="Arial"/>
                <a:ea typeface="Arial"/>
                <a:cs typeface="Arial"/>
                <a:sym typeface="Arial"/>
              </a:rPr>
              <a:t>penaltiesBernoulli</a:t>
            </a:r>
            <a:r>
              <a:rPr lang="en-US" sz="1100" b="0" i="0" u="none" strike="noStrike" cap="none" dirty="0">
                <a:solidFill>
                  <a:srgbClr val="000000"/>
                </a:solidFill>
                <a:effectLst/>
                <a:latin typeface="Arial"/>
                <a:ea typeface="Arial"/>
                <a:cs typeface="Arial"/>
                <a:sym typeface="Arial"/>
              </a:rPr>
              <a:t> penalties, since the rando                m variables </a:t>
            </a:r>
            <a:r>
              <a:rPr lang="en-US" sz="1100" b="0" i="0" u="none" strike="noStrike" cap="none" dirty="0" err="1">
                <a:solidFill>
                  <a:srgbClr val="000000"/>
                </a:solidFill>
                <a:effectLst/>
                <a:latin typeface="Arial"/>
                <a:ea typeface="Arial"/>
                <a:cs typeface="Arial"/>
                <a:sym typeface="Arial"/>
              </a:rPr>
              <a:t>arechosen</a:t>
            </a:r>
            <a:r>
              <a:rPr lang="en-US" sz="1100" b="0" i="0" u="none" strike="noStrike" cap="none" dirty="0">
                <a:solidFill>
                  <a:srgbClr val="000000"/>
                </a:solidFill>
                <a:effectLst/>
                <a:latin typeface="Arial"/>
                <a:ea typeface="Arial"/>
                <a:cs typeface="Arial"/>
                <a:sym typeface="Arial"/>
              </a:rPr>
              <a:t> as either 1 or 0 (on or off)   </a:t>
            </a:r>
          </a:p>
          <a:p>
            <a:r>
              <a:rPr lang="en-US" sz="1100" b="0" i="0" u="none" strike="noStrike" cap="none" dirty="0">
                <a:solidFill>
                  <a:srgbClr val="000000"/>
                </a:solidFill>
                <a:effectLst/>
                <a:latin typeface="Arial"/>
                <a:ea typeface="Arial"/>
                <a:cs typeface="Arial"/>
                <a:sym typeface="Arial"/>
              </a:rPr>
              <a:t>with increasing values </a:t>
            </a:r>
            <a:r>
              <a:rPr lang="en-US" sz="1100" b="0" i="0" u="none" strike="noStrike" cap="none" dirty="0" err="1">
                <a:solidFill>
                  <a:srgbClr val="000000"/>
                </a:solidFill>
                <a:effectLst/>
                <a:latin typeface="Arial"/>
                <a:ea typeface="Arial"/>
                <a:cs typeface="Arial"/>
                <a:sym typeface="Arial"/>
              </a:rPr>
              <a:t>ofb</a:t>
            </a:r>
            <a:r>
              <a:rPr lang="en-US" sz="1100" b="0" i="0" u="none" strike="noStrike" cap="none" dirty="0">
                <a:solidFill>
                  <a:srgbClr val="000000"/>
                </a:solidFill>
                <a:effectLst/>
                <a:latin typeface="Arial"/>
                <a:ea typeface="Arial"/>
                <a:cs typeface="Arial"/>
                <a:sym typeface="Arial"/>
              </a:rPr>
              <a:t>: visibly, the restaurant reviews become more </a:t>
            </a:r>
            <a:r>
              <a:rPr lang="en-US" sz="1100" b="0" i="0" u="none" strike="noStrike" cap="none" dirty="0" err="1">
                <a:solidFill>
                  <a:srgbClr val="000000"/>
                </a:solidFill>
                <a:effectLst/>
                <a:latin typeface="Arial"/>
                <a:ea typeface="Arial"/>
                <a:cs typeface="Arial"/>
                <a:sym typeface="Arial"/>
              </a:rPr>
              <a:t>extreme.This</a:t>
            </a:r>
            <a:r>
              <a:rPr lang="en-US" sz="1100" b="0" i="0" u="none" strike="noStrike" cap="none" dirty="0">
                <a:solidFill>
                  <a:srgbClr val="000000"/>
                </a:solidFill>
                <a:effectLst/>
                <a:latin typeface="Arial"/>
                <a:ea typeface="Arial"/>
                <a:cs typeface="Arial"/>
                <a:sym typeface="Arial"/>
              </a:rPr>
              <a:t> occurs because a large portion of vocabulary is “forgotten”. Reviews withb≥0.7 contain more rare word combinations, e.g. “!!!!!” as punctuation, </a:t>
            </a:r>
            <a:r>
              <a:rPr lang="en-US" sz="1100" b="0" i="0" u="none" strike="noStrike" cap="none" dirty="0" err="1">
                <a:solidFill>
                  <a:srgbClr val="000000"/>
                </a:solidFill>
                <a:effectLst/>
                <a:latin typeface="Arial"/>
                <a:ea typeface="Arial"/>
                <a:cs typeface="Arial"/>
                <a:sym typeface="Arial"/>
              </a:rPr>
              <a:t>andthey</a:t>
            </a:r>
            <a:r>
              <a:rPr lang="en-US" sz="1100" b="0" i="0" u="none" strike="noStrike" cap="none" dirty="0">
                <a:solidFill>
                  <a:srgbClr val="000000"/>
                </a:solidFill>
                <a:effectLst/>
                <a:latin typeface="Arial"/>
                <a:ea typeface="Arial"/>
                <a:cs typeface="Arial"/>
                <a:sym typeface="Arial"/>
              </a:rPr>
              <a:t> occasionally break grammaticality (”experience was awesome”). </a:t>
            </a:r>
            <a:r>
              <a:rPr lang="en-US" sz="1100" b="0" i="0" u="none" strike="noStrike" cap="none" dirty="0" err="1">
                <a:solidFill>
                  <a:srgbClr val="000000"/>
                </a:solidFill>
                <a:effectLst/>
                <a:latin typeface="Arial"/>
                <a:ea typeface="Arial"/>
                <a:cs typeface="Arial"/>
                <a:sym typeface="Arial"/>
              </a:rPr>
              <a:t>Reviewswith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lowerbare</a:t>
            </a:r>
            <a:r>
              <a:rPr lang="en-US" sz="1100" b="0" i="0" u="none" strike="noStrike" cap="none" dirty="0">
                <a:solidFill>
                  <a:srgbClr val="000000"/>
                </a:solidFill>
                <a:effectLst/>
                <a:latin typeface="Arial"/>
                <a:ea typeface="Arial"/>
                <a:cs typeface="Arial"/>
                <a:sym typeface="Arial"/>
              </a:rPr>
              <a:t> more generic: they contain safe word combinations like “</a:t>
            </a:r>
            <a:r>
              <a:rPr lang="en-US" sz="1100" b="0" i="0" u="none" strike="noStrike" cap="none" dirty="0" err="1">
                <a:solidFill>
                  <a:srgbClr val="000000"/>
                </a:solidFill>
                <a:effectLst/>
                <a:latin typeface="Arial"/>
                <a:ea typeface="Arial"/>
                <a:cs typeface="Arial"/>
                <a:sym typeface="Arial"/>
              </a:rPr>
              <a:t>Greatplace</a:t>
            </a:r>
            <a:r>
              <a:rPr lang="en-US" sz="1100" b="0" i="0" u="none" strike="noStrike" cap="none" dirty="0">
                <a:solidFill>
                  <a:srgbClr val="000000"/>
                </a:solidFill>
                <a:effectLst/>
                <a:latin typeface="Arial"/>
                <a:ea typeface="Arial"/>
                <a:cs typeface="Arial"/>
                <a:sym typeface="Arial"/>
              </a:rPr>
              <a:t>, good service” that occur in many reviews. </a:t>
            </a:r>
            <a:r>
              <a:rPr lang="en-US" sz="1100" b="0" i="0" u="none" strike="noStrike" cap="none" dirty="0" err="1">
                <a:solidFill>
                  <a:srgbClr val="000000"/>
                </a:solidFill>
                <a:effectLst/>
                <a:latin typeface="Arial"/>
                <a:ea typeface="Arial"/>
                <a:cs typeface="Arial"/>
                <a:sym typeface="Arial"/>
              </a:rPr>
              <a:t>Parameterλ’s</a:t>
            </a:r>
            <a:r>
              <a:rPr lang="en-US" sz="1100" b="0" i="0" u="none" strike="noStrike" cap="none" dirty="0">
                <a:solidFill>
                  <a:srgbClr val="000000"/>
                </a:solidFill>
                <a:effectLst/>
                <a:latin typeface="Arial"/>
                <a:ea typeface="Arial"/>
                <a:cs typeface="Arial"/>
                <a:sym typeface="Arial"/>
              </a:rPr>
              <a:t> is more </a:t>
            </a:r>
            <a:r>
              <a:rPr lang="en-US" sz="1100" b="0" i="0" u="none" strike="noStrike" cap="none" dirty="0" err="1">
                <a:solidFill>
                  <a:srgbClr val="000000"/>
                </a:solidFill>
                <a:effectLst/>
                <a:latin typeface="Arial"/>
                <a:ea typeface="Arial"/>
                <a:cs typeface="Arial"/>
                <a:sym typeface="Arial"/>
              </a:rPr>
              <a:t>subtle:it</a:t>
            </a:r>
            <a:r>
              <a:rPr lang="en-US" sz="1100" b="0" i="0" u="none" strike="noStrike" cap="none" dirty="0">
                <a:solidFill>
                  <a:srgbClr val="000000"/>
                </a:solidFill>
                <a:effectLst/>
                <a:latin typeface="Arial"/>
                <a:ea typeface="Arial"/>
                <a:cs typeface="Arial"/>
                <a:sym typeface="Arial"/>
              </a:rPr>
              <a:t> affects how random review starts are and to a degree, the </a:t>
            </a:r>
            <a:r>
              <a:rPr lang="en-US" sz="1100" b="0" i="0" u="none" strike="noStrike" cap="none" dirty="0" err="1">
                <a:solidFill>
                  <a:srgbClr val="000000"/>
                </a:solidFill>
                <a:effectLst/>
                <a:latin typeface="Arial"/>
                <a:ea typeface="Arial"/>
                <a:cs typeface="Arial"/>
                <a:sym typeface="Arial"/>
              </a:rPr>
              <a:t>discontinuationbetween</a:t>
            </a:r>
            <a:r>
              <a:rPr lang="en-US" sz="1100" b="0" i="0" u="none" strike="noStrike" cap="none" dirty="0">
                <a:solidFill>
                  <a:srgbClr val="000000"/>
                </a:solidFill>
                <a:effectLst/>
                <a:latin typeface="Arial"/>
                <a:ea typeface="Arial"/>
                <a:cs typeface="Arial"/>
                <a:sym typeface="Arial"/>
              </a:rPr>
              <a:t> statements within the review. We conducted an Amazon </a:t>
            </a:r>
            <a:r>
              <a:rPr lang="en-US" sz="1100" b="0" i="0" u="none" strike="noStrike" cap="none" dirty="0" err="1">
                <a:solidFill>
                  <a:srgbClr val="000000"/>
                </a:solidFill>
                <a:effectLst/>
                <a:latin typeface="Arial"/>
                <a:ea typeface="Arial"/>
                <a:cs typeface="Arial"/>
                <a:sym typeface="Arial"/>
              </a:rPr>
              <a:t>MechanicalTurk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MTurk</a:t>
            </a:r>
            <a:r>
              <a:rPr lang="en-US" sz="1100" b="0" i="0" u="none" strike="noStrike" cap="none" dirty="0">
                <a:solidFill>
                  <a:srgbClr val="000000"/>
                </a:solidFill>
                <a:effectLst/>
                <a:latin typeface="Arial"/>
                <a:ea typeface="Arial"/>
                <a:cs typeface="Arial"/>
                <a:sym typeface="Arial"/>
              </a:rPr>
              <a:t>) survey in order to determine what kind of NMT-Fake reviews </a:t>
            </a:r>
            <a:r>
              <a:rPr lang="en-US" sz="1100" b="0" i="0" u="none" strike="noStrike" cap="none" dirty="0" err="1">
                <a:solidFill>
                  <a:srgbClr val="000000"/>
                </a:solidFill>
                <a:effectLst/>
                <a:latin typeface="Arial"/>
                <a:ea typeface="Arial"/>
                <a:cs typeface="Arial"/>
                <a:sym typeface="Arial"/>
              </a:rPr>
              <a:t>areconvincing</a:t>
            </a:r>
            <a:r>
              <a:rPr lang="en-US" sz="1100" b="0" i="0" u="none" strike="noStrike" cap="none" dirty="0">
                <a:solidFill>
                  <a:srgbClr val="000000"/>
                </a:solidFill>
                <a:effectLst/>
                <a:latin typeface="Arial"/>
                <a:ea typeface="Arial"/>
                <a:cs typeface="Arial"/>
                <a:sym typeface="Arial"/>
              </a:rPr>
              <a:t> to native English speakers. We describe the survey and results in </a:t>
            </a:r>
            <a:r>
              <a:rPr lang="en-US" sz="1100" b="0" i="0" u="none" strike="noStrike" cap="none" dirty="0" err="1">
                <a:solidFill>
                  <a:srgbClr val="000000"/>
                </a:solidFill>
                <a:effectLst/>
                <a:latin typeface="Arial"/>
                <a:ea typeface="Arial"/>
                <a:cs typeface="Arial"/>
                <a:sym typeface="Arial"/>
              </a:rPr>
              <a:t>thenext</a:t>
            </a:r>
            <a:r>
              <a:rPr lang="en-US" sz="1100" b="0" i="0" u="none" strike="noStrike" cap="none" dirty="0">
                <a:solidFill>
                  <a:srgbClr val="000000"/>
                </a:solidFill>
                <a:effectLst/>
                <a:latin typeface="Arial"/>
                <a:ea typeface="Arial"/>
                <a:cs typeface="Arial"/>
                <a:sym typeface="Arial"/>
              </a:rPr>
              <a:t> section</a:t>
            </a:r>
            <a:endParaRPr lang="en-US" dirty="0"/>
          </a:p>
        </p:txBody>
      </p:sp>
    </p:spTree>
    <p:extLst>
      <p:ext uri="{BB962C8B-B14F-4D97-AF65-F5344CB8AC3E}">
        <p14:creationId xmlns:p14="http://schemas.microsoft.com/office/powerpoint/2010/main" val="2275203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b671d64d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9b671d64d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29dc9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929dc9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1 — A massive fake review attack has a big impact on small businesses.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Local SEO community was recently the victim of a massive fake review attack that impacted small businesses globally when a collection of 37 profiles left over 3 million fake 4-star ratings. By the time Google removed them all about five days later, the average profile had left over 81,000 ratings for various businesses. Though it’s not clear who initiated the attack, most of the profiles had Vietnamese usernames, but the majority of the ratings were left for American SMBs. (Source:</a:t>
            </a:r>
            <a:r>
              <a:rPr lang="en">
                <a:solidFill>
                  <a:schemeClr val="dk1"/>
                </a:solidFill>
                <a:uFill>
                  <a:noFill/>
                </a:uFill>
                <a:hlinkClick r:id="rId3"/>
              </a:rPr>
              <a:t> </a:t>
            </a:r>
            <a:r>
              <a:rPr lang="en" u="sng">
                <a:solidFill>
                  <a:schemeClr val="hlink"/>
                </a:solidFill>
                <a:hlinkClick r:id="rId3"/>
              </a:rPr>
              <a:t>Search Engine Land</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Type of spams: </a:t>
            </a:r>
            <a:r>
              <a:rPr lang="en" sz="1400"/>
              <a:t>Duplicate (easy, string matching)</a:t>
            </a:r>
            <a:endParaRPr sz="1400"/>
          </a:p>
          <a:p>
            <a:pPr marL="457200" lvl="0" indent="-317500" algn="l" rtl="0">
              <a:lnSpc>
                <a:spcPct val="115000"/>
              </a:lnSpc>
              <a:spcBef>
                <a:spcPts val="2400"/>
              </a:spcBef>
              <a:spcAft>
                <a:spcPts val="0"/>
              </a:spcAft>
              <a:buClr>
                <a:srgbClr val="000000"/>
              </a:buClr>
              <a:buSzPts val="1400"/>
              <a:buFont typeface="Arial"/>
              <a:buChar char="●"/>
            </a:pPr>
            <a:r>
              <a:rPr lang="en" sz="1400"/>
              <a:t>Advertisements</a:t>
            </a:r>
            <a:endParaRPr sz="1400"/>
          </a:p>
          <a:p>
            <a:pPr marL="457200" lvl="0" indent="-317500" algn="l" rtl="0">
              <a:lnSpc>
                <a:spcPct val="115000"/>
              </a:lnSpc>
              <a:spcBef>
                <a:spcPts val="0"/>
              </a:spcBef>
              <a:spcAft>
                <a:spcPts val="0"/>
              </a:spcAft>
              <a:buClr>
                <a:srgbClr val="000000"/>
              </a:buClr>
              <a:buSzPts val="1400"/>
              <a:buFont typeface="Arial"/>
              <a:buChar char="●"/>
            </a:pPr>
            <a:r>
              <a:rPr lang="en" sz="1400"/>
              <a:t>Other easy-to-detect spams (all symbols, numbers, empty, etc.)</a:t>
            </a:r>
            <a:endParaRPr sz="1400"/>
          </a:p>
          <a:p>
            <a:pPr marL="457200" lvl="0" indent="-317500" algn="l" rtl="0">
              <a:lnSpc>
                <a:spcPct val="115000"/>
              </a:lnSpc>
              <a:spcBef>
                <a:spcPts val="0"/>
              </a:spcBef>
              <a:spcAft>
                <a:spcPts val="0"/>
              </a:spcAft>
              <a:buClr>
                <a:srgbClr val="9B2C01"/>
              </a:buClr>
              <a:buSzPts val="1400"/>
              <a:buFont typeface="Arial"/>
              <a:buChar char="●"/>
            </a:pPr>
            <a:r>
              <a:rPr lang="en" sz="1400">
                <a:solidFill>
                  <a:srgbClr val="9B2C01"/>
                </a:solidFill>
              </a:rPr>
              <a:t>Untruthful (very hard, need machines to understand the intentions of the reviews)</a:t>
            </a:r>
            <a:endParaRPr sz="1400">
              <a:solidFill>
                <a:srgbClr val="9B2C01"/>
              </a:solidFill>
            </a:endParaRPr>
          </a:p>
          <a:p>
            <a:pPr marL="0" lvl="0" indent="0" algn="l" rtl="0">
              <a:lnSpc>
                <a:spcPct val="115000"/>
              </a:lnSpc>
              <a:spcBef>
                <a:spcPts val="0"/>
              </a:spcBef>
              <a:spcAft>
                <a:spcPts val="0"/>
              </a:spcAft>
              <a:buNone/>
            </a:pPr>
            <a:endParaRPr sz="1400">
              <a:solidFill>
                <a:schemeClr val="accent1"/>
              </a:solidFill>
              <a:latin typeface="Lato"/>
              <a:ea typeface="Lato"/>
              <a:cs typeface="Lato"/>
              <a:sym typeface="Lato"/>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37328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4604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29dc949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29dc94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29dc9496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29dc949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b671d64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b671d64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9b671d64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9b671d64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Jindal et al. [3] first introduced deceptive opinion spam problem as a widespread phenomenon and showed that it is different from other traditional spam activities. They built their ground truth dataset by considering the duplicate reviews as spam reviews and the rest as nonspam reviews. They extracte features related to review, product and reviewer, and trained a Logistic Regression model on these features to find fraudulent reviews on Amazon. </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Wu et al. [39] claimed that deleting dishonest reviews will distort the popularity significantly. They leveraged this idea to detect deceptive opinion spam in the absence of ground truth data. Both of these heuristic evaluation approaches are not necessarily true and thorough.</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Yoo et al. [19] instructed a group of tourism marketing students to write a hotel review from the perspective of ahotel manager. They gathered 40 truthful and 42 deceptive hotel reviews and found that truthful and deceptive reviews have different lexical complexity.  </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Ott et al. [4] created a much larger dataset of 800 opinions by crowdsourcing 3 the job of writing fraudulent reviews for existing businesses. They combined work from psychology and computational linguistics to develop and compare three approaches for detecting deceptive opinion spam.</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 On a similar dataset, Feng et al. [33] trained Support Vector Machine model based on syntactic stylometry features for deception detection. </a:t>
            </a:r>
            <a:endParaRPr sz="1300">
              <a:solidFill>
                <a:schemeClr val="accent1"/>
              </a:solidFill>
              <a:latin typeface="Lato"/>
              <a:ea typeface="Lato"/>
              <a:cs typeface="Lato"/>
              <a:sym typeface="Lato"/>
            </a:endParaRPr>
          </a:p>
          <a:p>
            <a:pPr marL="0" lvl="0" indent="0" algn="l" rtl="0">
              <a:lnSpc>
                <a:spcPct val="115000"/>
              </a:lnSpc>
              <a:spcBef>
                <a:spcPts val="1600"/>
              </a:spcBef>
              <a:spcAft>
                <a:spcPts val="1600"/>
              </a:spcAft>
              <a:buNone/>
            </a:pPr>
            <a:r>
              <a:rPr lang="en" sz="1300">
                <a:solidFill>
                  <a:schemeClr val="accent1"/>
                </a:solidFill>
                <a:latin typeface="Lato"/>
                <a:ea typeface="Lato"/>
                <a:cs typeface="Lato"/>
                <a:sym typeface="Lato"/>
              </a:rPr>
              <a:t>Li et al. [18] also combined ground truth dataset created by Ott et al. [4] with their employee (domain-expert) generated deceptive reviews to build a feature-based additive model for exploring the general rule for deceptive opinion spam detection.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b671d64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b671d64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b671d64d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b671d64d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29dc949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929dc949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dirty="0">
                <a:solidFill>
                  <a:schemeClr val="accent1"/>
                </a:solidFill>
                <a:latin typeface="Lato"/>
                <a:ea typeface="Lato"/>
                <a:cs typeface="Lato"/>
                <a:sym typeface="Lato"/>
              </a:rPr>
              <a:t>[1] Mukherjee et al : http://delivery.acm.org/10.1145/2490000/2487580/p632-mukherjee.pdf</a:t>
            </a:r>
            <a:endParaRPr sz="1300" dirty="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dirty="0">
                <a:solidFill>
                  <a:schemeClr val="accent1"/>
                </a:solidFill>
                <a:latin typeface="Lato"/>
                <a:ea typeface="Lato"/>
                <a:cs typeface="Lato"/>
                <a:sym typeface="Lato"/>
              </a:rPr>
              <a:t>[2] Mukherjee, A., Liu, B. and Glance, N. 2012. Spotting Fake Reviewer Groups in Consumer Reviews. WWW (2012).</a:t>
            </a:r>
            <a:endParaRPr sz="1300" dirty="0">
              <a:solidFill>
                <a:schemeClr val="accent1"/>
              </a:solidFill>
              <a:latin typeface="Lato"/>
              <a:ea typeface="Lato"/>
              <a:cs typeface="Lato"/>
              <a:sym typeface="Lato"/>
            </a:endParaRPr>
          </a:p>
          <a:p>
            <a:pPr marL="457200" lvl="0" indent="-317500" algn="l" rtl="0">
              <a:lnSpc>
                <a:spcPct val="115000"/>
              </a:lnSpc>
              <a:spcBef>
                <a:spcPts val="1600"/>
              </a:spcBef>
              <a:spcAft>
                <a:spcPts val="0"/>
              </a:spcAft>
              <a:buClr>
                <a:schemeClr val="accent1"/>
              </a:buClr>
              <a:buSzPts val="1400"/>
              <a:buFont typeface="Lato"/>
              <a:buChar char="●"/>
            </a:pPr>
            <a:r>
              <a:rPr lang="en" sz="1400" dirty="0">
                <a:solidFill>
                  <a:schemeClr val="accent1"/>
                </a:solidFill>
                <a:latin typeface="Lato"/>
                <a:ea typeface="Lato"/>
                <a:cs typeface="Lato"/>
                <a:sym typeface="Lato"/>
              </a:rPr>
              <a:t>Using only Bigram features : accuracy of 89.6% on AMT data. [1]</a:t>
            </a:r>
            <a:endParaRPr sz="1400" dirty="0">
              <a:solidFill>
                <a:schemeClr val="accent1"/>
              </a:solidFill>
              <a:latin typeface="Lato"/>
              <a:ea typeface="Lato"/>
              <a:cs typeface="Lato"/>
              <a:sym typeface="Lato"/>
            </a:endParaRPr>
          </a:p>
          <a:p>
            <a:pPr marL="457200" lvl="0" indent="-317500" algn="l" rtl="0">
              <a:lnSpc>
                <a:spcPct val="115000"/>
              </a:lnSpc>
              <a:spcBef>
                <a:spcPts val="0"/>
              </a:spcBef>
              <a:spcAft>
                <a:spcPts val="0"/>
              </a:spcAft>
              <a:buClr>
                <a:schemeClr val="accent1"/>
              </a:buClr>
              <a:buSzPts val="1400"/>
              <a:buFont typeface="Lato"/>
              <a:buChar char="●"/>
            </a:pPr>
            <a:r>
              <a:rPr lang="en" sz="1400" dirty="0">
                <a:solidFill>
                  <a:schemeClr val="accent1"/>
                </a:solidFill>
                <a:latin typeface="Lato"/>
                <a:ea typeface="Lato"/>
                <a:cs typeface="Lato"/>
                <a:sym typeface="Lato"/>
              </a:rPr>
              <a:t>Using same n-gram features : accuracy of 67.8% on Yelp Data.[2]</a:t>
            </a:r>
            <a:endParaRPr sz="1400" dirty="0">
              <a:solidFill>
                <a:schemeClr val="accent1"/>
              </a:solidFill>
              <a:latin typeface="Lato"/>
              <a:ea typeface="Lato"/>
              <a:cs typeface="Lato"/>
              <a:sym typeface="Lato"/>
            </a:endParaRPr>
          </a:p>
          <a:p>
            <a:pPr marL="457200" lvl="0" indent="-317500" algn="l" rtl="0">
              <a:lnSpc>
                <a:spcPct val="115000"/>
              </a:lnSpc>
              <a:spcBef>
                <a:spcPts val="0"/>
              </a:spcBef>
              <a:spcAft>
                <a:spcPts val="0"/>
              </a:spcAft>
              <a:buClr>
                <a:schemeClr val="accent1"/>
              </a:buClr>
              <a:buSzPts val="1400"/>
              <a:buFont typeface="Lato"/>
              <a:buChar char="●"/>
            </a:pPr>
            <a:r>
              <a:rPr lang="en" sz="1400" dirty="0">
                <a:solidFill>
                  <a:schemeClr val="accent1"/>
                </a:solidFill>
                <a:latin typeface="Lato"/>
                <a:ea typeface="Lato"/>
                <a:cs typeface="Lato"/>
                <a:sym typeface="Lato"/>
              </a:rPr>
              <a:t> Class distribution of Yelp data is skewed – imbalanced data produces poor model.(Chawla et al, 2004)</a:t>
            </a:r>
            <a:endParaRPr sz="1400" dirty="0">
              <a:solidFill>
                <a:schemeClr val="accent1"/>
              </a:solidFill>
              <a:latin typeface="Lato"/>
              <a:ea typeface="Lato"/>
              <a:cs typeface="Lato"/>
              <a:sym typeface="Lato"/>
            </a:endParaRPr>
          </a:p>
          <a:p>
            <a:pPr marL="457200" lvl="0" indent="-317500" algn="l" rtl="0">
              <a:lnSpc>
                <a:spcPct val="115000"/>
              </a:lnSpc>
              <a:spcBef>
                <a:spcPts val="0"/>
              </a:spcBef>
              <a:spcAft>
                <a:spcPts val="0"/>
              </a:spcAft>
              <a:buClr>
                <a:schemeClr val="accent1"/>
              </a:buClr>
              <a:buSzPts val="1400"/>
              <a:buFont typeface="Lato"/>
              <a:buChar char="●"/>
            </a:pPr>
            <a:r>
              <a:rPr lang="en" sz="1400" dirty="0">
                <a:solidFill>
                  <a:schemeClr val="accent1"/>
                </a:solidFill>
                <a:latin typeface="Lato"/>
                <a:ea typeface="Lato"/>
                <a:cs typeface="Lato"/>
                <a:sym typeface="Lato"/>
              </a:rPr>
              <a:t>Good model for imbalanced data – under sampling. (Drummond and Holte, 2003)</a:t>
            </a:r>
          </a:p>
          <a:p>
            <a:pPr marL="457200" lvl="0" indent="-317500" algn="l" rtl="0">
              <a:lnSpc>
                <a:spcPct val="115000"/>
              </a:lnSpc>
              <a:spcBef>
                <a:spcPts val="0"/>
              </a:spcBef>
              <a:spcAft>
                <a:spcPts val="0"/>
              </a:spcAft>
              <a:buClr>
                <a:schemeClr val="accent1"/>
              </a:buClr>
              <a:buSzPts val="1400"/>
              <a:buFont typeface="Lato"/>
              <a:buChar char="●"/>
            </a:pPr>
            <a:endParaRPr lang="en" sz="1400" dirty="0">
              <a:solidFill>
                <a:schemeClr val="accent1"/>
              </a:solidFill>
              <a:latin typeface="Lato"/>
              <a:ea typeface="Lato"/>
              <a:cs typeface="Lato"/>
              <a:sym typeface="Lato"/>
            </a:endParaRPr>
          </a:p>
          <a:p>
            <a:pPr marL="0" lvl="0" indent="0" algn="l" rtl="0">
              <a:spcBef>
                <a:spcPts val="1600"/>
              </a:spcBef>
              <a:spcAft>
                <a:spcPts val="0"/>
              </a:spcAft>
              <a:buNone/>
            </a:pPr>
            <a:r>
              <a:rPr lang="en-US" sz="1400" dirty="0"/>
              <a:t>KL(F||N) Definition implies that words having higher probability in F and very low</a:t>
            </a:r>
          </a:p>
          <a:p>
            <a:pPr marL="0" lvl="0" indent="0" algn="l" rtl="0">
              <a:spcBef>
                <a:spcPts val="1600"/>
              </a:spcBef>
              <a:spcAft>
                <a:spcPts val="0"/>
              </a:spcAft>
              <a:buNone/>
            </a:pPr>
            <a:r>
              <a:rPr lang="en-US" sz="1400" dirty="0"/>
              <a:t>probability in N contribute most to KL-Divergence.</a:t>
            </a:r>
          </a:p>
          <a:p>
            <a:pPr marL="0" lvl="0" indent="0" algn="l" rtl="0">
              <a:spcBef>
                <a:spcPts val="1600"/>
              </a:spcBef>
              <a:spcAft>
                <a:spcPts val="0"/>
              </a:spcAft>
              <a:buNone/>
            </a:pPr>
            <a:r>
              <a:rPr lang="en-US" sz="1400" dirty="0"/>
              <a:t> Yelp fake review data shows KL(F||N) is much larger than KL(N||F) and ΔKL&gt;1.</a:t>
            </a:r>
          </a:p>
          <a:p>
            <a:pPr marL="457200" lvl="0" indent="-317500" algn="l" rtl="0">
              <a:lnSpc>
                <a:spcPct val="115000"/>
              </a:lnSpc>
              <a:spcBef>
                <a:spcPts val="0"/>
              </a:spcBef>
              <a:spcAft>
                <a:spcPts val="0"/>
              </a:spcAft>
              <a:buClr>
                <a:schemeClr val="accent1"/>
              </a:buClr>
              <a:buSzPts val="1400"/>
              <a:buFont typeface="Lato"/>
              <a:buChar char="●"/>
            </a:pPr>
            <a:endParaRPr sz="1400" dirty="0">
              <a:solidFill>
                <a:schemeClr val="accent1"/>
              </a:solidFill>
              <a:latin typeface="Lato"/>
              <a:ea typeface="Lato"/>
              <a:cs typeface="Lato"/>
              <a:sym typeface="Lato"/>
            </a:endParaRPr>
          </a:p>
          <a:p>
            <a:pPr marL="0" lvl="0" indent="0" algn="l" rtl="0">
              <a:lnSpc>
                <a:spcPct val="115000"/>
              </a:lnSpc>
              <a:spcBef>
                <a:spcPts val="1600"/>
              </a:spcBef>
              <a:spcAft>
                <a:spcPts val="0"/>
              </a:spcAft>
              <a:buNone/>
            </a:pPr>
            <a:endParaRPr sz="1300" dirty="0">
              <a:solidFill>
                <a:schemeClr val="accent1"/>
              </a:solidFill>
              <a:latin typeface="Lato"/>
              <a:ea typeface="Lato"/>
              <a:cs typeface="Lato"/>
              <a:sym typeface="Lato"/>
            </a:endParaRPr>
          </a:p>
          <a:p>
            <a:pPr marL="0" lvl="0" indent="0" algn="l" rtl="0">
              <a:spcBef>
                <a:spcPts val="160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686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80" y="686710"/>
            <a:ext cx="1715490" cy="52555"/>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04800">
              <a:spcBef>
                <a:spcPts val="1600"/>
              </a:spcBef>
              <a:spcAft>
                <a:spcPts val="0"/>
              </a:spcAft>
              <a:buClr>
                <a:schemeClr val="lt1"/>
              </a:buClr>
              <a:buSzPts val="12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304800">
              <a:spcBef>
                <a:spcPts val="1600"/>
              </a:spcBef>
              <a:spcAft>
                <a:spcPts val="0"/>
              </a:spcAft>
              <a:buClr>
                <a:schemeClr val="lt1"/>
              </a:buClr>
              <a:buSzPts val="12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701-AB2D-41AC-8CDA-825434CA9825}" type="datetimeFigureOut">
              <a:rPr lang="en-SG" smtClean="0"/>
              <a:t>17/10/2019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40680E-851F-4AFC-9CF3-F4D5C328B43D}" type="slidenum">
              <a:rPr lang="en-SG" smtClean="0"/>
              <a:t>‹#›</a:t>
            </a:fld>
            <a:endParaRPr lang="en-SG"/>
          </a:p>
        </p:txBody>
      </p:sp>
    </p:spTree>
    <p:extLst>
      <p:ext uri="{BB962C8B-B14F-4D97-AF65-F5344CB8AC3E}">
        <p14:creationId xmlns:p14="http://schemas.microsoft.com/office/powerpoint/2010/main" val="365463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5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101" y="597390"/>
            <a:ext cx="1460231" cy="60420"/>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304800">
              <a:spcBef>
                <a:spcPts val="1600"/>
              </a:spcBef>
              <a:spcAft>
                <a:spcPts val="0"/>
              </a:spcAft>
              <a:buSzPts val="12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69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28" y="694077"/>
            <a:ext cx="1268734" cy="6842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290600" y="7950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304800">
              <a:spcBef>
                <a:spcPts val="1600"/>
              </a:spcBef>
              <a:spcAft>
                <a:spcPts val="0"/>
              </a:spcAft>
              <a:buSzPts val="12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304800">
              <a:spcBef>
                <a:spcPts val="1600"/>
              </a:spcBef>
              <a:spcAft>
                <a:spcPts val="0"/>
              </a:spcAft>
              <a:buSzPts val="12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159" y="622894"/>
            <a:ext cx="1204866" cy="6828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386350" y="43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304800">
              <a:spcBef>
                <a:spcPts val="1600"/>
              </a:spcBef>
              <a:spcAft>
                <a:spcPts val="0"/>
              </a:spcAft>
              <a:buSzPts val="12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304800">
              <a:spcBef>
                <a:spcPts val="1600"/>
              </a:spcBef>
              <a:spcAft>
                <a:spcPts val="0"/>
              </a:spcAft>
              <a:buSzPts val="12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73763"/>
              </a:buClr>
              <a:buSzPts val="3000"/>
              <a:buFont typeface="Raleway"/>
              <a:buNone/>
              <a:defRPr sz="3000" b="1">
                <a:solidFill>
                  <a:srgbClr val="073763"/>
                </a:solidFill>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1"/>
              </a:buClr>
              <a:buSzPts val="1800"/>
              <a:buFont typeface="Lato"/>
              <a:buChar char="●"/>
              <a:defRPr sz="1800">
                <a:solidFill>
                  <a:schemeClr val="accent1"/>
                </a:solidFill>
                <a:latin typeface="Lato"/>
                <a:ea typeface="Lato"/>
                <a:cs typeface="Lato"/>
                <a:sym typeface="Lato"/>
              </a:defRPr>
            </a:lvl1pPr>
            <a:lvl2pPr marL="914400" lvl="1" indent="-317500">
              <a:lnSpc>
                <a:spcPct val="115000"/>
              </a:lnSpc>
              <a:spcBef>
                <a:spcPts val="1600"/>
              </a:spcBef>
              <a:spcAft>
                <a:spcPts val="0"/>
              </a:spcAft>
              <a:buClr>
                <a:schemeClr val="accent1"/>
              </a:buClr>
              <a:buSzPts val="1400"/>
              <a:buFont typeface="Lato"/>
              <a:buChar char="○"/>
              <a:defRPr>
                <a:solidFill>
                  <a:schemeClr val="accent1"/>
                </a:solidFill>
                <a:latin typeface="Lato"/>
                <a:ea typeface="Lato"/>
                <a:cs typeface="Lato"/>
                <a:sym typeface="Lato"/>
              </a:defRPr>
            </a:lvl2pPr>
            <a:lvl3pPr marL="1371600" lvl="2" indent="-304800">
              <a:lnSpc>
                <a:spcPct val="115000"/>
              </a:lnSpc>
              <a:spcBef>
                <a:spcPts val="1600"/>
              </a:spcBef>
              <a:spcAft>
                <a:spcPts val="0"/>
              </a:spcAft>
              <a:buClr>
                <a:schemeClr val="accent1"/>
              </a:buClr>
              <a:buSzPts val="1200"/>
              <a:buFont typeface="Lato"/>
              <a:buChar char="■"/>
              <a:defRPr sz="12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304800">
              <a:lnSpc>
                <a:spcPct val="115000"/>
              </a:lnSpc>
              <a:spcBef>
                <a:spcPts val="1600"/>
              </a:spcBef>
              <a:spcAft>
                <a:spcPts val="0"/>
              </a:spcAft>
              <a:buClr>
                <a:schemeClr val="accent1"/>
              </a:buClr>
              <a:buSzPts val="1200"/>
              <a:buFont typeface="Lato"/>
              <a:buChar char="○"/>
              <a:defRPr sz="12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fakespot.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thereviewindex.com/" TargetMode="External"/><Relationship Id="rId4" Type="http://schemas.openxmlformats.org/officeDocument/2006/relationships/hyperlink" Target="http://www.reviewmeta.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20.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23.png"/><Relationship Id="rId2" Type="http://schemas.openxmlformats.org/officeDocument/2006/relationships/notesSlide" Target="../notesSlides/notesSlide21.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hackernoon.com/the-fake-news-arms-race-448675592803"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652550" y="690175"/>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Fake Reviews Method</a:t>
            </a:r>
            <a:endParaRPr/>
          </a:p>
        </p:txBody>
      </p:sp>
      <p:sp>
        <p:nvSpPr>
          <p:cNvPr id="132" name="Google Shape;132;p25"/>
          <p:cNvSpPr txBox="1">
            <a:spLocks noGrp="1"/>
          </p:cNvSpPr>
          <p:nvPr>
            <p:ph type="subTitle" idx="1"/>
          </p:nvPr>
        </p:nvSpPr>
        <p:spPr>
          <a:xfrm>
            <a:off x="727952" y="2805525"/>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Farnaz Tahmasebian</a:t>
            </a:r>
            <a:endParaRPr/>
          </a:p>
        </p:txBody>
      </p:sp>
      <p:pic>
        <p:nvPicPr>
          <p:cNvPr id="133" name="Google Shape;133;p25"/>
          <p:cNvPicPr preferRelativeResize="0"/>
          <p:nvPr/>
        </p:nvPicPr>
        <p:blipFill>
          <a:blip r:embed="rId3">
            <a:alphaModFix/>
          </a:blip>
          <a:stretch>
            <a:fillRect/>
          </a:stretch>
        </p:blipFill>
        <p:spPr>
          <a:xfrm>
            <a:off x="3278050" y="2089425"/>
            <a:ext cx="6145025" cy="305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b="1"/>
              <a:t>FAKE Review Detection                 </a:t>
            </a:r>
            <a:endParaRPr sz="2300" b="1"/>
          </a:p>
          <a:p>
            <a:pPr marL="0" lvl="0" indent="0" algn="l" rtl="0">
              <a:spcBef>
                <a:spcPts val="0"/>
              </a:spcBef>
              <a:spcAft>
                <a:spcPts val="0"/>
              </a:spcAft>
              <a:buNone/>
            </a:pPr>
            <a:endParaRPr/>
          </a:p>
        </p:txBody>
      </p:sp>
      <p:sp>
        <p:nvSpPr>
          <p:cNvPr id="217" name="Google Shape;217;p36"/>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Linguistic n-gram features and supervised learning</a:t>
            </a:r>
            <a:endParaRPr sz="1400" dirty="0"/>
          </a:p>
          <a:p>
            <a:pPr marL="914400" lvl="1" indent="-317500" algn="l" rtl="0">
              <a:spcBef>
                <a:spcPts val="0"/>
              </a:spcBef>
              <a:spcAft>
                <a:spcPts val="0"/>
              </a:spcAft>
              <a:buSzPts val="1400"/>
              <a:buChar char="○"/>
            </a:pPr>
            <a:r>
              <a:rPr lang="en" sz="1400" dirty="0"/>
              <a:t>Poor performance of n-grams for Yelp data because spammers according to Yelp filter used very similar language in fake review as non-fake review : linguistically very similar</a:t>
            </a:r>
            <a:endParaRPr sz="1400" dirty="0"/>
          </a:p>
          <a:p>
            <a:pPr marL="914400" lvl="1" indent="-317500" algn="l" rtl="0">
              <a:spcBef>
                <a:spcPts val="0"/>
              </a:spcBef>
              <a:spcAft>
                <a:spcPts val="0"/>
              </a:spcAft>
              <a:buSzPts val="1400"/>
              <a:buChar char="○"/>
            </a:pPr>
            <a:r>
              <a:rPr lang="en" sz="1400" dirty="0"/>
              <a:t>For AMT data, word distribution of fake and non-fake reviews are very different, which explains the high accuracy using n-gram.</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242" name="Google Shape;242;p40"/>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06666"/>
                </a:solidFill>
              </a:rPr>
              <a:t>“(a) Deceptive reviews contain more words.</a:t>
            </a:r>
            <a:endParaRPr>
              <a:solidFill>
                <a:srgbClr val="E06666"/>
              </a:solidFill>
            </a:endParaRPr>
          </a:p>
          <a:p>
            <a:pPr marL="0" lvl="0" indent="0" algn="l" rtl="0">
              <a:spcBef>
                <a:spcPts val="1600"/>
              </a:spcBef>
              <a:spcAft>
                <a:spcPts val="0"/>
              </a:spcAft>
              <a:buNone/>
            </a:pPr>
            <a:r>
              <a:rPr lang="en">
                <a:solidFill>
                  <a:srgbClr val="E06666"/>
                </a:solidFill>
              </a:rPr>
              <a:t>(b) Deceptive reviews are less complex.</a:t>
            </a:r>
            <a:endParaRPr>
              <a:solidFill>
                <a:srgbClr val="E06666"/>
              </a:solidFill>
            </a:endParaRPr>
          </a:p>
          <a:p>
            <a:pPr marL="0" lvl="0" indent="0" algn="l" rtl="0">
              <a:spcBef>
                <a:spcPts val="1600"/>
              </a:spcBef>
              <a:spcAft>
                <a:spcPts val="0"/>
              </a:spcAft>
              <a:buNone/>
            </a:pPr>
            <a:r>
              <a:rPr lang="en">
                <a:solidFill>
                  <a:srgbClr val="E06666"/>
                </a:solidFill>
              </a:rPr>
              <a:t>(c) Deceptive reviews are less diverse.</a:t>
            </a:r>
            <a:endParaRPr>
              <a:solidFill>
                <a:srgbClr val="E06666"/>
              </a:solidFill>
            </a:endParaRPr>
          </a:p>
          <a:p>
            <a:pPr marL="0" lvl="0" indent="0" algn="l" rtl="0">
              <a:spcBef>
                <a:spcPts val="1600"/>
              </a:spcBef>
              <a:spcAft>
                <a:spcPts val="0"/>
              </a:spcAft>
              <a:buNone/>
            </a:pPr>
            <a:r>
              <a:rPr lang="en">
                <a:solidFill>
                  <a:srgbClr val="E06666"/>
                </a:solidFill>
              </a:rPr>
              <a:t>(d) Deceptive reviews contain less self-references.</a:t>
            </a:r>
            <a:endParaRPr>
              <a:solidFill>
                <a:srgbClr val="E06666"/>
              </a:solidFill>
            </a:endParaRPr>
          </a:p>
          <a:p>
            <a:pPr marL="0" lvl="0" indent="0" algn="l" rtl="0">
              <a:spcBef>
                <a:spcPts val="1600"/>
              </a:spcBef>
              <a:spcAft>
                <a:spcPts val="0"/>
              </a:spcAft>
              <a:buNone/>
            </a:pPr>
            <a:r>
              <a:rPr lang="en">
                <a:solidFill>
                  <a:schemeClr val="dk1"/>
                </a:solidFill>
              </a:rPr>
              <a:t>(e) Deceptive reviews contain a greater number of references to the hotel brand.</a:t>
            </a:r>
            <a:endParaRPr>
              <a:solidFill>
                <a:schemeClr val="dk1"/>
              </a:solidFill>
            </a:endParaRPr>
          </a:p>
          <a:p>
            <a:pPr marL="0" lvl="0" indent="0" algn="l" rtl="0">
              <a:spcBef>
                <a:spcPts val="1600"/>
              </a:spcBef>
              <a:spcAft>
                <a:spcPts val="0"/>
              </a:spcAft>
              <a:buNone/>
            </a:pPr>
            <a:r>
              <a:rPr lang="en">
                <a:solidFill>
                  <a:schemeClr val="dk1"/>
                </a:solidFill>
              </a:rPr>
              <a:t>(f) Deceptive reviews contain a greater percentage of positive words.</a:t>
            </a:r>
            <a:endParaRPr>
              <a:solidFill>
                <a:schemeClr val="dk1"/>
              </a:solidFill>
            </a:endParaRPr>
          </a:p>
          <a:p>
            <a:pPr marL="0" lvl="0" indent="0" algn="l" rtl="0">
              <a:spcBef>
                <a:spcPts val="1600"/>
              </a:spcBef>
              <a:spcAft>
                <a:spcPts val="0"/>
              </a:spcAft>
              <a:buNone/>
            </a:pPr>
            <a:r>
              <a:rPr lang="en">
                <a:solidFill>
                  <a:schemeClr val="dk1"/>
                </a:solidFill>
              </a:rPr>
              <a:t>(g) Deceptive reviews contain a smaller percentage of negative words.”</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 in DataSet</a:t>
            </a:r>
            <a:endParaRPr/>
          </a:p>
        </p:txBody>
      </p:sp>
      <p:sp>
        <p:nvSpPr>
          <p:cNvPr id="230" name="Google Shape;230;p38"/>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largest corpus of elicited fake reviews has been compiled by Ott et al. and contains 400 fake and 400 truthful reviews of both the positive and negative kind.</a:t>
            </a:r>
            <a:endParaRPr/>
          </a:p>
          <a:p>
            <a:pPr marL="457200" lvl="0" indent="-342900" algn="l" rtl="0">
              <a:spcBef>
                <a:spcPts val="0"/>
              </a:spcBef>
              <a:spcAft>
                <a:spcPts val="0"/>
              </a:spcAft>
              <a:buSzPts val="1800"/>
              <a:buChar char="●"/>
            </a:pPr>
            <a:r>
              <a:rPr lang="en"/>
              <a:t>The Yelp provides a corpus of filtered reviews suspected to be fake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IBM Watson</a:t>
            </a:r>
            <a:endParaRPr/>
          </a:p>
        </p:txBody>
      </p:sp>
      <p:sp>
        <p:nvSpPr>
          <p:cNvPr id="292" name="Google Shape;292;p48"/>
          <p:cNvSpPr txBox="1">
            <a:spLocks noGrp="1"/>
          </p:cNvSpPr>
          <p:nvPr>
            <p:ph type="body" idx="1"/>
          </p:nvPr>
        </p:nvSpPr>
        <p:spPr>
          <a:xfrm>
            <a:off x="434225" y="720000"/>
            <a:ext cx="5612100" cy="41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1155CC"/>
                </a:solidFill>
              </a:rPr>
              <a:t>Tone analyzer feature</a:t>
            </a:r>
            <a:r>
              <a:rPr lang="en" dirty="0"/>
              <a:t> of IBM Watson, is able to automatically determine an </a:t>
            </a:r>
            <a:r>
              <a:rPr lang="en" b="1" dirty="0">
                <a:solidFill>
                  <a:srgbClr val="1155CC"/>
                </a:solidFill>
              </a:rPr>
              <a:t>emotional component</a:t>
            </a:r>
            <a:r>
              <a:rPr lang="en" dirty="0"/>
              <a:t> of reviews.</a:t>
            </a:r>
            <a:endParaRPr dirty="0"/>
          </a:p>
          <a:p>
            <a:pPr marL="0" lvl="0" indent="0" algn="l" rtl="0">
              <a:spcBef>
                <a:spcPts val="1600"/>
              </a:spcBef>
              <a:spcAft>
                <a:spcPts val="0"/>
              </a:spcAft>
              <a:buNone/>
            </a:pPr>
            <a:r>
              <a:rPr lang="en" dirty="0"/>
              <a:t> ‘Oh, this place sucks, such a bullshit, never ever again shall I be back here!!’</a:t>
            </a:r>
            <a:endParaRPr dirty="0"/>
          </a:p>
          <a:p>
            <a:pPr marL="0" lvl="0" indent="0" algn="l" rtl="0">
              <a:spcBef>
                <a:spcPts val="1600"/>
              </a:spcBef>
              <a:spcAft>
                <a:spcPts val="0"/>
              </a:spcAft>
              <a:buNone/>
            </a:pPr>
            <a:r>
              <a:rPr lang="en" dirty="0"/>
              <a:t> Tone Analyzer will instantly be able to detect suspicious features and suggest this review to be fake, using such criteria as:</a:t>
            </a:r>
            <a:endParaRPr dirty="0"/>
          </a:p>
          <a:p>
            <a:pPr marL="0" lvl="0" indent="0" algn="l" rtl="0">
              <a:spcBef>
                <a:spcPts val="1600"/>
              </a:spcBef>
              <a:spcAft>
                <a:spcPts val="0"/>
              </a:spcAft>
              <a:buNone/>
            </a:pPr>
            <a:r>
              <a:rPr lang="en" b="1" i="1" dirty="0">
                <a:solidFill>
                  <a:srgbClr val="741B47"/>
                </a:solidFill>
              </a:rPr>
              <a:t> Anger, Disgust, Sadness levels, Language Style and Social tendencies.</a:t>
            </a:r>
            <a:endParaRPr dirty="0"/>
          </a:p>
        </p:txBody>
      </p:sp>
      <p:pic>
        <p:nvPicPr>
          <p:cNvPr id="293" name="Google Shape;293;p48"/>
          <p:cNvPicPr preferRelativeResize="0"/>
          <p:nvPr/>
        </p:nvPicPr>
        <p:blipFill>
          <a:blip r:embed="rId3">
            <a:alphaModFix/>
          </a:blip>
          <a:stretch>
            <a:fillRect/>
          </a:stretch>
        </p:blipFill>
        <p:spPr>
          <a:xfrm>
            <a:off x="6046325" y="1299778"/>
            <a:ext cx="3212126" cy="2208352"/>
          </a:xfrm>
          <a:prstGeom prst="rect">
            <a:avLst/>
          </a:prstGeom>
          <a:noFill/>
          <a:ln>
            <a:noFill/>
          </a:ln>
        </p:spPr>
      </p:pic>
    </p:spTree>
    <p:extLst>
      <p:ext uri="{BB962C8B-B14F-4D97-AF65-F5344CB8AC3E}">
        <p14:creationId xmlns:p14="http://schemas.microsoft.com/office/powerpoint/2010/main" val="351663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None/>
            </a:pPr>
            <a:r>
              <a:rPr lang="en" sz="2400"/>
              <a:t>Fake review detectors </a:t>
            </a:r>
            <a:endParaRPr/>
          </a:p>
        </p:txBody>
      </p:sp>
      <p:sp>
        <p:nvSpPr>
          <p:cNvPr id="305" name="Google Shape;305;p50"/>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0" lvl="0" indent="0" algn="l" rtl="0">
              <a:lnSpc>
                <a:spcPct val="100000"/>
              </a:lnSpc>
              <a:spcAft>
                <a:spcPts val="0"/>
              </a:spcAft>
              <a:buClr>
                <a:schemeClr val="dk1"/>
              </a:buClr>
              <a:buSzPts val="1100"/>
              <a:buFont typeface="Arial"/>
              <a:buNone/>
            </a:pPr>
            <a:r>
              <a:rPr lang="en" sz="1600" b="1" u="sng" dirty="0">
                <a:solidFill>
                  <a:schemeClr val="hlink"/>
                </a:solidFill>
                <a:hlinkClick r:id="rId3"/>
              </a:rPr>
              <a:t>Fakespot</a:t>
            </a:r>
            <a:endParaRPr sz="1600" b="1" u="sng" dirty="0">
              <a:solidFill>
                <a:schemeClr val="hlink"/>
              </a:solidFill>
              <a:hlinkClick r:id="rId3"/>
            </a:endParaRPr>
          </a:p>
          <a:p>
            <a:pPr marL="0" lvl="0" indent="0" algn="l" rtl="0">
              <a:lnSpc>
                <a:spcPct val="100000"/>
              </a:lnSpc>
              <a:spcBef>
                <a:spcPts val="400"/>
              </a:spcBef>
              <a:spcAft>
                <a:spcPts val="0"/>
              </a:spcAft>
              <a:buClr>
                <a:schemeClr val="dk1"/>
              </a:buClr>
              <a:buSzPts val="1100"/>
              <a:buFont typeface="Arial"/>
              <a:buNone/>
            </a:pPr>
            <a:r>
              <a:rPr lang="en" sz="1400" dirty="0">
                <a:solidFill>
                  <a:schemeClr val="dk1"/>
                </a:solidFill>
              </a:rPr>
              <a:t>Analyse and sort product reviews on Amazon, Ebay </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rPr>
              <a:t>Analyzes the reviews in order to identify repeated words and phrases, frequency, dates, purchasing patterns and verified purchases to produce a list of reviews which are likely to be fakes.  </a:t>
            </a:r>
            <a:endParaRPr sz="1400" dirty="0">
              <a:solidFill>
                <a:schemeClr val="dk1"/>
              </a:solidFill>
            </a:endParaRPr>
          </a:p>
          <a:p>
            <a:pPr marL="0" lvl="0" indent="0" algn="l" rtl="0">
              <a:lnSpc>
                <a:spcPct val="100000"/>
              </a:lnSpc>
              <a:spcBef>
                <a:spcPts val="1400"/>
              </a:spcBef>
              <a:spcAft>
                <a:spcPts val="0"/>
              </a:spcAft>
              <a:buClr>
                <a:schemeClr val="dk1"/>
              </a:buClr>
              <a:buSzPts val="1100"/>
              <a:buFont typeface="Arial"/>
              <a:buNone/>
            </a:pPr>
            <a:r>
              <a:rPr lang="en" sz="1600" b="1" u="sng" dirty="0">
                <a:solidFill>
                  <a:schemeClr val="hlink"/>
                </a:solidFill>
                <a:hlinkClick r:id="rId4"/>
              </a:rPr>
              <a:t>ReviewMeta</a:t>
            </a:r>
            <a:endParaRPr sz="1600" b="1" u="sng" dirty="0">
              <a:solidFill>
                <a:schemeClr val="hlink"/>
              </a:solidFill>
              <a:hlinkClick r:id="rId4"/>
            </a:endParaRPr>
          </a:p>
          <a:p>
            <a:pPr marL="0" lvl="0" indent="0" algn="l" rtl="0">
              <a:lnSpc>
                <a:spcPct val="100000"/>
              </a:lnSpc>
              <a:spcBef>
                <a:spcPts val="400"/>
              </a:spcBef>
              <a:spcAft>
                <a:spcPts val="0"/>
              </a:spcAft>
              <a:buClr>
                <a:schemeClr val="dk1"/>
              </a:buClr>
              <a:buSzPts val="1100"/>
              <a:buFont typeface="Arial"/>
              <a:buNone/>
            </a:pPr>
            <a:r>
              <a:rPr lang="en" sz="1400" dirty="0">
                <a:solidFill>
                  <a:schemeClr val="dk1"/>
                </a:solidFill>
              </a:rPr>
              <a:t>Analyze millions of reviews in order to help you choose which ones to trust.  </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400" dirty="0">
                <a:solidFill>
                  <a:schemeClr val="dk1"/>
                </a:solidFill>
              </a:rPr>
              <a:t>System </a:t>
            </a:r>
            <a:r>
              <a:rPr lang="en" sz="1400" dirty="0">
                <a:solidFill>
                  <a:schemeClr val="dk1"/>
                </a:solidFill>
              </a:rPr>
              <a:t>will produce a result of ‘Pass’, ‘Warn’ or fail to help guide a buyer’s decision.</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400" dirty="0">
                <a:solidFill>
                  <a:schemeClr val="dk1"/>
                </a:solidFill>
              </a:rPr>
              <a:t>Analyze reviews based </a:t>
            </a:r>
            <a:r>
              <a:rPr lang="en" sz="1400" dirty="0">
                <a:solidFill>
                  <a:schemeClr val="dk1"/>
                </a:solidFill>
              </a:rPr>
              <a:t>on language used within reviews, frequency of reviews, how soon after listing reviews are received and the number of reviews which are unverified. </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b="1" u="sng" dirty="0">
                <a:solidFill>
                  <a:schemeClr val="hlink"/>
                </a:solidFill>
                <a:hlinkClick r:id="rId5"/>
              </a:rPr>
              <a:t>The Review Index</a:t>
            </a:r>
            <a:endParaRPr sz="1600" b="1" u="sng" dirty="0">
              <a:solidFill>
                <a:schemeClr val="hlink"/>
              </a:solidFill>
              <a:hlinkClick r:id="rId5"/>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rPr>
              <a:t>Analyses a product’s link to produce an educated guess as to the authenticity of the product’s reviews.  </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rPr>
              <a:t>The system will then produce a summary of the number of reviews, the number which are unverified and will also include a written summary noting whether or not recurring patterns have been detected which may suggest fake reviews.  </a:t>
            </a:r>
            <a:endParaRPr sz="14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rPr>
              <a:t>Although a little more basic than Fakespot.com and Reviewmeta.com</a:t>
            </a:r>
            <a:endParaRPr sz="2400" dirty="0"/>
          </a:p>
        </p:txBody>
      </p:sp>
    </p:spTree>
    <p:extLst>
      <p:ext uri="{BB962C8B-B14F-4D97-AF65-F5344CB8AC3E}">
        <p14:creationId xmlns:p14="http://schemas.microsoft.com/office/powerpoint/2010/main" val="75811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652550" y="690175"/>
            <a:ext cx="7688100" cy="1664700"/>
          </a:xfrm>
          <a:prstGeom prst="rect">
            <a:avLst/>
          </a:prstGeom>
        </p:spPr>
        <p:txBody>
          <a:bodyPr spcFirstLastPara="1" wrap="square" lIns="91425" tIns="91425" rIns="91425" bIns="91425" anchor="t" anchorCtr="0">
            <a:noAutofit/>
          </a:bodyPr>
          <a:lstStyle/>
          <a:p>
            <a:pPr lvl="0"/>
            <a:r>
              <a:rPr lang="en" dirty="0"/>
              <a:t>AI </a:t>
            </a:r>
            <a:r>
              <a:rPr lang="en-US" dirty="0"/>
              <a:t>G</a:t>
            </a:r>
            <a:r>
              <a:rPr lang="en" dirty="0"/>
              <a:t>enerated Fake Reviews</a:t>
            </a:r>
            <a:endParaRPr dirty="0"/>
          </a:p>
        </p:txBody>
      </p:sp>
    </p:spTree>
    <p:extLst>
      <p:ext uri="{BB962C8B-B14F-4D97-AF65-F5344CB8AC3E}">
        <p14:creationId xmlns:p14="http://schemas.microsoft.com/office/powerpoint/2010/main" val="115232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lvl="0"/>
            <a:r>
              <a:rPr lang="en" dirty="0"/>
              <a:t>AI generated fake reviews (Hovy)</a:t>
            </a:r>
            <a:endParaRPr dirty="0"/>
          </a:p>
        </p:txBody>
      </p:sp>
      <p:sp>
        <p:nvSpPr>
          <p:cNvPr id="248" name="Google Shape;248;p41"/>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6">
                    <a:lumMod val="50000"/>
                  </a:schemeClr>
                </a:solidFill>
              </a:rPr>
              <a:t>Generator:</a:t>
            </a:r>
            <a:r>
              <a:rPr lang="en-US" b="1" dirty="0"/>
              <a:t> </a:t>
            </a:r>
            <a:r>
              <a:rPr lang="en" dirty="0"/>
              <a:t>Hovy automatically generated fake reviews using a </a:t>
            </a:r>
            <a:r>
              <a:rPr lang="en-US" dirty="0"/>
              <a:t>7</a:t>
            </a:r>
            <a:r>
              <a:rPr lang="en" dirty="0"/>
              <a:t>-gram Markov chain trained with data from the review site Trustpilot. </a:t>
            </a:r>
            <a:endParaRPr dirty="0"/>
          </a:p>
          <a:p>
            <a:pPr marL="0" lvl="0" indent="0" algn="l" rtl="0">
              <a:spcBef>
                <a:spcPts val="1600"/>
              </a:spcBef>
              <a:spcAft>
                <a:spcPts val="0"/>
              </a:spcAft>
              <a:buNone/>
            </a:pPr>
            <a:endParaRPr lang="en" dirty="0"/>
          </a:p>
          <a:p>
            <a:pPr marL="0" lvl="0" indent="0" algn="l" rtl="0">
              <a:spcBef>
                <a:spcPts val="1600"/>
              </a:spcBef>
              <a:spcAft>
                <a:spcPts val="0"/>
              </a:spcAft>
              <a:buNone/>
            </a:pPr>
            <a:endParaRPr lang="en" dirty="0"/>
          </a:p>
          <a:p>
            <a:pPr marL="0" lvl="0" indent="0" algn="l" rtl="0">
              <a:spcBef>
                <a:spcPts val="1600"/>
              </a:spcBef>
              <a:spcAft>
                <a:spcPts val="0"/>
              </a:spcAft>
              <a:buNone/>
            </a:pPr>
            <a:endParaRPr lang="en" dirty="0"/>
          </a:p>
          <a:p>
            <a:pPr marL="0" lvl="0" indent="0" algn="l" rtl="0">
              <a:spcBef>
                <a:spcPts val="1600"/>
              </a:spcBef>
              <a:spcAft>
                <a:spcPts val="0"/>
              </a:spcAft>
              <a:buNone/>
            </a:pPr>
            <a:endParaRPr lang="en" dirty="0"/>
          </a:p>
          <a:p>
            <a:pPr marL="0" lvl="0" indent="0" algn="l" rtl="0">
              <a:spcBef>
                <a:spcPts val="1600"/>
              </a:spcBef>
              <a:spcAft>
                <a:spcPts val="0"/>
              </a:spcAft>
              <a:buNone/>
            </a:pPr>
            <a:r>
              <a:rPr lang="en-US" b="1" dirty="0">
                <a:solidFill>
                  <a:schemeClr val="accent4">
                    <a:lumMod val="25000"/>
                  </a:schemeClr>
                </a:solidFill>
              </a:rPr>
              <a:t>Detector:</a:t>
            </a:r>
            <a:r>
              <a:rPr lang="en-US" dirty="0"/>
              <a:t> </a:t>
            </a:r>
            <a:r>
              <a:rPr lang="en" dirty="0"/>
              <a:t>For classification, he used logistic regression with word n-grams (1  -  4) as features. </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49" name="Google Shape;249;p41"/>
          <p:cNvPicPr preferRelativeResize="0"/>
          <p:nvPr/>
        </p:nvPicPr>
        <p:blipFill>
          <a:blip r:embed="rId3">
            <a:alphaModFix/>
          </a:blip>
          <a:stretch>
            <a:fillRect/>
          </a:stretch>
        </p:blipFill>
        <p:spPr>
          <a:xfrm>
            <a:off x="522000" y="1852150"/>
            <a:ext cx="2039250" cy="1276766"/>
          </a:xfrm>
          <a:prstGeom prst="rect">
            <a:avLst/>
          </a:prstGeom>
          <a:noFill/>
          <a:ln>
            <a:noFill/>
          </a:ln>
        </p:spPr>
      </p:pic>
      <p:pic>
        <p:nvPicPr>
          <p:cNvPr id="250" name="Google Shape;250;p41"/>
          <p:cNvPicPr preferRelativeResize="0"/>
          <p:nvPr/>
        </p:nvPicPr>
        <p:blipFill>
          <a:blip r:embed="rId4">
            <a:alphaModFix/>
          </a:blip>
          <a:stretch>
            <a:fillRect/>
          </a:stretch>
        </p:blipFill>
        <p:spPr>
          <a:xfrm>
            <a:off x="3193262" y="1757108"/>
            <a:ext cx="4895850" cy="146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lvl="0"/>
            <a:r>
              <a:rPr lang="en" dirty="0"/>
              <a:t>AI generated fake reviews (Yao et al. )</a:t>
            </a:r>
            <a:endParaRPr dirty="0"/>
          </a:p>
        </p:txBody>
      </p:sp>
      <p:sp>
        <p:nvSpPr>
          <p:cNvPr id="262" name="Google Shape;262;p43"/>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400" dirty="0"/>
              <a:t>Yao et al.  </a:t>
            </a:r>
            <a:r>
              <a:rPr lang="en" sz="2400" dirty="0">
                <a:solidFill>
                  <a:srgbClr val="FF0000"/>
                </a:solidFill>
              </a:rPr>
              <a:t>generated</a:t>
            </a:r>
            <a:r>
              <a:rPr lang="en" sz="2400" dirty="0"/>
              <a:t> fake reviews with a character-level Recurrent Neural Network (RNN) trained with restaurant reviews from Yelp.</a:t>
            </a:r>
            <a:endParaRPr sz="2400" dirty="0"/>
          </a:p>
          <a:p>
            <a:pPr marL="457200" lvl="0" indent="-342900" algn="l" rtl="0">
              <a:spcBef>
                <a:spcPts val="0"/>
              </a:spcBef>
              <a:spcAft>
                <a:spcPts val="0"/>
              </a:spcAft>
              <a:buSzPts val="1800"/>
              <a:buChar char="●"/>
            </a:pPr>
            <a:r>
              <a:rPr lang="en" sz="2400" dirty="0"/>
              <a:t>Were unable to distinguish RNN-generated reviews reliably from those in the Yelp corpus,using:</a:t>
            </a:r>
          </a:p>
          <a:p>
            <a:pPr lvl="1" indent="-342900">
              <a:spcBef>
                <a:spcPts val="0"/>
              </a:spcBef>
              <a:buSzPts val="1800"/>
              <a:buChar char="●"/>
            </a:pPr>
            <a:r>
              <a:rPr lang="en" sz="1800" dirty="0"/>
              <a:t>Linear SVMs with various linguistic features,</a:t>
            </a:r>
          </a:p>
          <a:p>
            <a:pPr lvl="1" indent="-342900">
              <a:spcBef>
                <a:spcPts val="0"/>
              </a:spcBef>
              <a:buSzPts val="1800"/>
              <a:buChar char="●"/>
            </a:pPr>
            <a:r>
              <a:rPr lang="en" sz="1800" dirty="0"/>
              <a:t> Plagiarism detection method Winnowing , </a:t>
            </a:r>
          </a:p>
          <a:p>
            <a:pPr lvl="1" indent="-342900">
              <a:spcBef>
                <a:spcPts val="0"/>
              </a:spcBef>
              <a:buSzPts val="1800"/>
              <a:buChar char="●"/>
            </a:pPr>
            <a:r>
              <a:rPr lang="en" sz="1800" dirty="0"/>
              <a:t>Human evaluators from Amazon Mechanical Turk </a:t>
            </a:r>
            <a:endParaRPr sz="1800" dirty="0"/>
          </a:p>
          <a:p>
            <a:pPr marL="457200" lvl="0" indent="-342900" algn="l" rtl="0">
              <a:spcBef>
                <a:spcPts val="0"/>
              </a:spcBef>
              <a:spcAft>
                <a:spcPts val="0"/>
              </a:spcAft>
              <a:buSzPts val="1800"/>
              <a:buChar char="●"/>
            </a:pPr>
            <a:r>
              <a:rPr lang="en-US" sz="2400" dirty="0">
                <a:solidFill>
                  <a:schemeClr val="tx1">
                    <a:lumMod val="60000"/>
                    <a:lumOff val="40000"/>
                  </a:schemeClr>
                </a:solidFill>
              </a:rPr>
              <a:t>D</a:t>
            </a:r>
            <a:r>
              <a:rPr lang="en" sz="2400" dirty="0">
                <a:solidFill>
                  <a:schemeClr val="tx1">
                    <a:lumMod val="60000"/>
                    <a:lumOff val="40000"/>
                  </a:schemeClr>
                </a:solidFill>
              </a:rPr>
              <a:t>efence</a:t>
            </a:r>
            <a:r>
              <a:rPr lang="en" sz="2400" dirty="0"/>
              <a:t> against their RNN-generated fake reviews:</a:t>
            </a:r>
          </a:p>
          <a:p>
            <a:pPr lvl="1" indent="-342900">
              <a:spcBef>
                <a:spcPts val="0"/>
              </a:spcBef>
              <a:buSzPts val="1800"/>
              <a:buChar char="●"/>
            </a:pPr>
            <a:r>
              <a:rPr lang="en" sz="1800" dirty="0"/>
              <a:t>Statistical differences in character distributions between generated reviews and the training corpus.</a:t>
            </a: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0510-4E74-4299-B8BB-A3A81BE85F32}"/>
              </a:ext>
            </a:extLst>
          </p:cNvPr>
          <p:cNvSpPr>
            <a:spLocks noGrp="1"/>
          </p:cNvSpPr>
          <p:nvPr>
            <p:ph type="title"/>
          </p:nvPr>
        </p:nvSpPr>
        <p:spPr/>
        <p:txBody>
          <a:bodyPr/>
          <a:lstStyle/>
          <a:p>
            <a:r>
              <a:rPr lang="en-SG" dirty="0"/>
              <a:t>RNN- as a Text Generative Model</a:t>
            </a:r>
          </a:p>
        </p:txBody>
      </p:sp>
      <p:sp>
        <p:nvSpPr>
          <p:cNvPr id="3" name="Content Placeholder 2">
            <a:extLst>
              <a:ext uri="{FF2B5EF4-FFF2-40B4-BE49-F238E27FC236}">
                <a16:creationId xmlns:a16="http://schemas.microsoft.com/office/drawing/2014/main" id="{AD9CA2B6-07D6-416F-AB08-2966EB7E168F}"/>
              </a:ext>
            </a:extLst>
          </p:cNvPr>
          <p:cNvSpPr>
            <a:spLocks noGrp="1"/>
          </p:cNvSpPr>
          <p:nvPr>
            <p:ph idx="1"/>
          </p:nvPr>
        </p:nvSpPr>
        <p:spPr>
          <a:xfrm>
            <a:off x="713023" y="1017725"/>
            <a:ext cx="7543800" cy="2128084"/>
          </a:xfrm>
        </p:spPr>
        <p:txBody>
          <a:bodyPr>
            <a:normAutofit fontScale="62500" lnSpcReduction="20000"/>
          </a:bodyPr>
          <a:lstStyle/>
          <a:p>
            <a:pPr>
              <a:buSzPct val="65000"/>
              <a:buFont typeface="Wingdings" panose="05000000000000000000" pitchFamily="2" charset="2"/>
              <a:buChar char="q"/>
            </a:pPr>
            <a:r>
              <a:rPr lang="en-SG" sz="2900" dirty="0"/>
              <a:t>Focus on character level</a:t>
            </a:r>
          </a:p>
          <a:p>
            <a:pPr>
              <a:buSzPct val="65000"/>
              <a:buFont typeface="Wingdings" panose="05000000000000000000" pitchFamily="2" charset="2"/>
              <a:buChar char="q"/>
            </a:pPr>
            <a:r>
              <a:rPr lang="en-SG" sz="2900" dirty="0"/>
              <a:t>The hidden layer to capture the relationship between each input and characters prior to it</a:t>
            </a:r>
          </a:p>
          <a:p>
            <a:pPr defTabSz="685800">
              <a:buSzPct val="65000"/>
              <a:buFont typeface="Wingdings" panose="05000000000000000000" pitchFamily="2" charset="2"/>
              <a:buChar char="q"/>
            </a:pPr>
            <a:r>
              <a:rPr lang="en-SG" sz="2900" dirty="0"/>
              <a:t>Conditional probability P (xt+1|(x1, . . . , </a:t>
            </a:r>
            <a:r>
              <a:rPr lang="en-SG" sz="2900" dirty="0" err="1"/>
              <a:t>xt</a:t>
            </a:r>
            <a:r>
              <a:rPr lang="en-SG" sz="2900" dirty="0"/>
              <a:t>))</a:t>
            </a:r>
          </a:p>
          <a:p>
            <a:pPr defTabSz="685800">
              <a:buSzPct val="65000"/>
              <a:buFont typeface="Wingdings" panose="05000000000000000000" pitchFamily="2" charset="2"/>
              <a:buChar char="q"/>
            </a:pPr>
            <a:r>
              <a:rPr lang="en-SG" sz="2900" dirty="0"/>
              <a:t>Temperature controls the novelty of generated text (0 to 1)</a:t>
            </a:r>
          </a:p>
          <a:p>
            <a:pPr marL="914400" lvl="2" indent="-342900" defTabSz="685800">
              <a:spcBef>
                <a:spcPts val="0"/>
              </a:spcBef>
              <a:buSzPct val="65000"/>
              <a:buFont typeface="Wingdings" panose="05000000000000000000" pitchFamily="2" charset="2"/>
              <a:buChar char="q"/>
            </a:pPr>
            <a:r>
              <a:rPr lang="en-SG" sz="2900" dirty="0"/>
              <a:t>Lower temperatures – less diverse text</a:t>
            </a:r>
          </a:p>
          <a:p>
            <a:pPr marL="914400" lvl="2" indent="-342900" defTabSz="685800">
              <a:spcBef>
                <a:spcPts val="0"/>
              </a:spcBef>
              <a:buSzPct val="65000"/>
              <a:buFont typeface="Wingdings" panose="05000000000000000000" pitchFamily="2" charset="2"/>
              <a:buChar char="q"/>
            </a:pPr>
            <a:r>
              <a:rPr lang="en-SG" sz="2900" dirty="0"/>
              <a:t>Higher temperatures- novel text</a:t>
            </a:r>
          </a:p>
          <a:p>
            <a:pPr>
              <a:buSzPct val="65000"/>
              <a:buFont typeface="Wingdings" panose="05000000000000000000" pitchFamily="2" charset="2"/>
              <a:buChar char="q"/>
            </a:pPr>
            <a:endParaRPr lang="en-SG" sz="2400" dirty="0"/>
          </a:p>
        </p:txBody>
      </p:sp>
      <p:pic>
        <p:nvPicPr>
          <p:cNvPr id="4" name="Picture 3">
            <a:extLst>
              <a:ext uri="{FF2B5EF4-FFF2-40B4-BE49-F238E27FC236}">
                <a16:creationId xmlns:a16="http://schemas.microsoft.com/office/drawing/2014/main" id="{6E88DBE5-0818-4D15-8E42-01D3E30CD667}"/>
              </a:ext>
            </a:extLst>
          </p:cNvPr>
          <p:cNvPicPr>
            <a:picLocks noChangeAspect="1"/>
          </p:cNvPicPr>
          <p:nvPr/>
        </p:nvPicPr>
        <p:blipFill>
          <a:blip r:embed="rId2"/>
          <a:stretch>
            <a:fillRect/>
          </a:stretch>
        </p:blipFill>
        <p:spPr>
          <a:xfrm>
            <a:off x="5018629" y="3261300"/>
            <a:ext cx="4125371" cy="1882200"/>
          </a:xfrm>
          <a:prstGeom prst="rect">
            <a:avLst/>
          </a:prstGeom>
        </p:spPr>
      </p:pic>
    </p:spTree>
    <p:extLst>
      <p:ext uri="{BB962C8B-B14F-4D97-AF65-F5344CB8AC3E}">
        <p14:creationId xmlns:p14="http://schemas.microsoft.com/office/powerpoint/2010/main" val="35082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3181-51C1-4C1A-9792-BB4FE0696BFB}"/>
              </a:ext>
            </a:extLst>
          </p:cNvPr>
          <p:cNvSpPr>
            <a:spLocks noGrp="1"/>
          </p:cNvSpPr>
          <p:nvPr>
            <p:ph type="title"/>
          </p:nvPr>
        </p:nvSpPr>
        <p:spPr>
          <a:xfrm>
            <a:off x="800100" y="207397"/>
            <a:ext cx="7543800" cy="1207008"/>
          </a:xfrm>
        </p:spPr>
        <p:txBody>
          <a:bodyPr/>
          <a:lstStyle/>
          <a:p>
            <a:r>
              <a:rPr lang="en-SG" dirty="0"/>
              <a:t>Problem – Attack Methodology</a:t>
            </a:r>
          </a:p>
        </p:txBody>
      </p:sp>
      <p:sp>
        <p:nvSpPr>
          <p:cNvPr id="3" name="Content Placeholder 2">
            <a:extLst>
              <a:ext uri="{FF2B5EF4-FFF2-40B4-BE49-F238E27FC236}">
                <a16:creationId xmlns:a16="http://schemas.microsoft.com/office/drawing/2014/main" id="{311DDFAA-91F7-44B7-BAF5-D86C6BE16019}"/>
              </a:ext>
            </a:extLst>
          </p:cNvPr>
          <p:cNvSpPr>
            <a:spLocks noGrp="1"/>
          </p:cNvSpPr>
          <p:nvPr>
            <p:ph idx="1"/>
          </p:nvPr>
        </p:nvSpPr>
        <p:spPr>
          <a:xfrm>
            <a:off x="693668" y="1162661"/>
            <a:ext cx="4567170" cy="3263504"/>
          </a:xfrm>
        </p:spPr>
        <p:txBody>
          <a:bodyPr>
            <a:normAutofit/>
          </a:bodyPr>
          <a:lstStyle/>
          <a:p>
            <a:pPr>
              <a:buSzPct val="65000"/>
              <a:buFont typeface="Wingdings" panose="05000000000000000000" pitchFamily="2" charset="2"/>
              <a:buChar char="q"/>
            </a:pPr>
            <a:r>
              <a:rPr lang="en-SG" sz="1350" dirty="0"/>
              <a:t>Training RNN on a review corpus</a:t>
            </a:r>
          </a:p>
          <a:p>
            <a:pPr>
              <a:buSzPct val="65000"/>
              <a:buFont typeface="Wingdings" panose="05000000000000000000" pitchFamily="2" charset="2"/>
              <a:buChar char="q"/>
            </a:pPr>
            <a:r>
              <a:rPr lang="en-SG" sz="1350" dirty="0"/>
              <a:t>Generate initial reviews</a:t>
            </a:r>
          </a:p>
          <a:p>
            <a:pPr>
              <a:buSzPct val="65000"/>
              <a:buFont typeface="Wingdings" panose="05000000000000000000" pitchFamily="2" charset="2"/>
              <a:buChar char="q"/>
            </a:pPr>
            <a:r>
              <a:rPr lang="en-SG" sz="1350" dirty="0"/>
              <a:t>Review customisation</a:t>
            </a:r>
          </a:p>
          <a:p>
            <a:pPr lvl="1">
              <a:buSzPct val="65000"/>
              <a:buFont typeface="Wingdings" panose="05000000000000000000" pitchFamily="2" charset="2"/>
              <a:buChar char="q"/>
            </a:pPr>
            <a:r>
              <a:rPr lang="en-SG" dirty="0"/>
              <a:t>Capture context, and change words</a:t>
            </a:r>
          </a:p>
        </p:txBody>
      </p:sp>
      <p:pic>
        <p:nvPicPr>
          <p:cNvPr id="4" name="Picture 3">
            <a:extLst>
              <a:ext uri="{FF2B5EF4-FFF2-40B4-BE49-F238E27FC236}">
                <a16:creationId xmlns:a16="http://schemas.microsoft.com/office/drawing/2014/main" id="{E87147AC-6749-426C-B175-F5A9B6B2F55E}"/>
              </a:ext>
            </a:extLst>
          </p:cNvPr>
          <p:cNvPicPr>
            <a:picLocks noChangeAspect="1"/>
          </p:cNvPicPr>
          <p:nvPr/>
        </p:nvPicPr>
        <p:blipFill>
          <a:blip r:embed="rId2"/>
          <a:stretch>
            <a:fillRect/>
          </a:stretch>
        </p:blipFill>
        <p:spPr>
          <a:xfrm>
            <a:off x="184125" y="2176176"/>
            <a:ext cx="5189086" cy="1317964"/>
          </a:xfrm>
          <a:prstGeom prst="rect">
            <a:avLst/>
          </a:prstGeom>
        </p:spPr>
      </p:pic>
      <p:pic>
        <p:nvPicPr>
          <p:cNvPr id="5" name="Picture 4">
            <a:extLst>
              <a:ext uri="{FF2B5EF4-FFF2-40B4-BE49-F238E27FC236}">
                <a16:creationId xmlns:a16="http://schemas.microsoft.com/office/drawing/2014/main" id="{E7D983A9-B6CE-422E-8448-EDEBDF9A49E1}"/>
              </a:ext>
            </a:extLst>
          </p:cNvPr>
          <p:cNvPicPr>
            <a:picLocks noChangeAspect="1"/>
          </p:cNvPicPr>
          <p:nvPr/>
        </p:nvPicPr>
        <p:blipFill>
          <a:blip r:embed="rId3"/>
          <a:stretch>
            <a:fillRect/>
          </a:stretch>
        </p:blipFill>
        <p:spPr>
          <a:xfrm>
            <a:off x="1311675" y="3494140"/>
            <a:ext cx="3102910" cy="1612429"/>
          </a:xfrm>
          <a:prstGeom prst="rect">
            <a:avLst/>
          </a:prstGeom>
        </p:spPr>
      </p:pic>
      <p:cxnSp>
        <p:nvCxnSpPr>
          <p:cNvPr id="7" name="Straight Connector 6">
            <a:extLst>
              <a:ext uri="{FF2B5EF4-FFF2-40B4-BE49-F238E27FC236}">
                <a16:creationId xmlns:a16="http://schemas.microsoft.com/office/drawing/2014/main" id="{FF653C7B-DBA4-47B5-8023-7C8F56BBCD73}"/>
              </a:ext>
            </a:extLst>
          </p:cNvPr>
          <p:cNvCxnSpPr>
            <a:cxnSpLocks/>
          </p:cNvCxnSpPr>
          <p:nvPr/>
        </p:nvCxnSpPr>
        <p:spPr>
          <a:xfrm>
            <a:off x="5373210" y="1105506"/>
            <a:ext cx="0" cy="379496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91F683E-9250-4910-9006-1FB533851777}"/>
              </a:ext>
            </a:extLst>
          </p:cNvPr>
          <p:cNvSpPr txBox="1">
            <a:spLocks/>
          </p:cNvSpPr>
          <p:nvPr/>
        </p:nvSpPr>
        <p:spPr>
          <a:xfrm>
            <a:off x="5567886" y="1178932"/>
            <a:ext cx="3255328"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5000"/>
              <a:buFont typeface="Wingdings" panose="05000000000000000000" pitchFamily="2" charset="2"/>
              <a:buChar char="q"/>
            </a:pPr>
            <a:r>
              <a:rPr lang="en-SG" sz="1350" dirty="0"/>
              <a:t>Datasets – focussed on Yelp</a:t>
            </a:r>
          </a:p>
          <a:p>
            <a:pPr>
              <a:buSzPct val="65000"/>
              <a:buFont typeface="Wingdings" panose="05000000000000000000" pitchFamily="2" charset="2"/>
              <a:buChar char="q"/>
            </a:pPr>
            <a:r>
              <a:rPr lang="en-SG" sz="1350" dirty="0"/>
              <a:t>Text of review, identity of restaurant and the score</a:t>
            </a:r>
          </a:p>
          <a:p>
            <a:pPr>
              <a:buSzPct val="65000"/>
              <a:buFont typeface="Wingdings" panose="05000000000000000000" pitchFamily="2" charset="2"/>
              <a:buChar char="q"/>
            </a:pPr>
            <a:r>
              <a:rPr lang="en-SG" sz="1350" dirty="0"/>
              <a:t>Three datasets</a:t>
            </a:r>
          </a:p>
          <a:p>
            <a:pPr lvl="1">
              <a:buSzPct val="65000"/>
              <a:buFont typeface="Wingdings" panose="05000000000000000000" pitchFamily="2" charset="2"/>
              <a:buChar char="q"/>
            </a:pPr>
            <a:r>
              <a:rPr lang="en-SG" sz="1350" dirty="0"/>
              <a:t>Training </a:t>
            </a:r>
            <a:r>
              <a:rPr lang="en-SG" sz="1050" dirty="0"/>
              <a:t>(57M Words, 304 characters)</a:t>
            </a:r>
          </a:p>
          <a:p>
            <a:pPr lvl="1">
              <a:buSzPct val="65000"/>
              <a:buFont typeface="Wingdings" panose="05000000000000000000" pitchFamily="2" charset="2"/>
              <a:buChar char="q"/>
            </a:pPr>
            <a:r>
              <a:rPr lang="en-SG" sz="1350" dirty="0"/>
              <a:t>Ground-Truth ( </a:t>
            </a:r>
            <a:r>
              <a:rPr lang="en-SG" sz="1200" dirty="0"/>
              <a:t>table below</a:t>
            </a:r>
            <a:r>
              <a:rPr lang="en-SG" sz="1350" dirty="0"/>
              <a:t>)</a:t>
            </a:r>
          </a:p>
          <a:p>
            <a:pPr lvl="1">
              <a:buSzPct val="65000"/>
              <a:buFont typeface="Wingdings" panose="05000000000000000000" pitchFamily="2" charset="2"/>
              <a:buChar char="q"/>
            </a:pPr>
            <a:r>
              <a:rPr lang="en-SG" sz="1350" dirty="0"/>
              <a:t>Attack (</a:t>
            </a:r>
            <a:r>
              <a:rPr lang="en-SG" sz="1200" dirty="0"/>
              <a:t>aligned with ground-truth</a:t>
            </a:r>
            <a:r>
              <a:rPr lang="en-SG" sz="1350" dirty="0"/>
              <a:t>)</a:t>
            </a:r>
          </a:p>
          <a:p>
            <a:pPr marL="0" indent="0">
              <a:buSzPct val="65000"/>
              <a:buNone/>
            </a:pPr>
            <a:endParaRPr lang="en-SG" sz="1350" dirty="0"/>
          </a:p>
          <a:p>
            <a:pPr lvl="1">
              <a:buSzPct val="65000"/>
              <a:buFont typeface="Wingdings" panose="05000000000000000000" pitchFamily="2" charset="2"/>
              <a:buChar char="q"/>
            </a:pPr>
            <a:endParaRPr lang="en-SG" sz="1350" dirty="0"/>
          </a:p>
        </p:txBody>
      </p:sp>
      <p:sp>
        <p:nvSpPr>
          <p:cNvPr id="12" name="TextBox 11">
            <a:extLst>
              <a:ext uri="{FF2B5EF4-FFF2-40B4-BE49-F238E27FC236}">
                <a16:creationId xmlns:a16="http://schemas.microsoft.com/office/drawing/2014/main" id="{0C5ACCA7-818D-49F4-AD04-40F835CFBA51}"/>
              </a:ext>
            </a:extLst>
          </p:cNvPr>
          <p:cNvSpPr txBox="1"/>
          <p:nvPr/>
        </p:nvSpPr>
        <p:spPr>
          <a:xfrm>
            <a:off x="693669" y="2933816"/>
            <a:ext cx="601447" cy="230832"/>
          </a:xfrm>
          <a:prstGeom prst="rect">
            <a:avLst/>
          </a:prstGeom>
          <a:solidFill>
            <a:schemeClr val="accent1">
              <a:lumMod val="60000"/>
              <a:lumOff val="40000"/>
            </a:schemeClr>
          </a:solidFill>
        </p:spPr>
        <p:txBody>
          <a:bodyPr wrap="none" rtlCol="0">
            <a:spAutoFit/>
          </a:bodyPr>
          <a:lstStyle/>
          <a:p>
            <a:r>
              <a:rPr lang="en-SG" sz="900" dirty="0"/>
              <a:t>Training</a:t>
            </a:r>
          </a:p>
        </p:txBody>
      </p:sp>
      <p:sp>
        <p:nvSpPr>
          <p:cNvPr id="13" name="TextBox 12">
            <a:extLst>
              <a:ext uri="{FF2B5EF4-FFF2-40B4-BE49-F238E27FC236}">
                <a16:creationId xmlns:a16="http://schemas.microsoft.com/office/drawing/2014/main" id="{C071C05D-5C91-467E-96D1-28C6F5C33D61}"/>
              </a:ext>
            </a:extLst>
          </p:cNvPr>
          <p:cNvSpPr txBox="1"/>
          <p:nvPr/>
        </p:nvSpPr>
        <p:spPr>
          <a:xfrm>
            <a:off x="3632614" y="2795240"/>
            <a:ext cx="870751" cy="230832"/>
          </a:xfrm>
          <a:prstGeom prst="rect">
            <a:avLst/>
          </a:prstGeom>
          <a:solidFill>
            <a:schemeClr val="accent1">
              <a:lumMod val="60000"/>
              <a:lumOff val="40000"/>
            </a:schemeClr>
          </a:solidFill>
        </p:spPr>
        <p:txBody>
          <a:bodyPr wrap="none" rtlCol="0">
            <a:spAutoFit/>
          </a:bodyPr>
          <a:lstStyle/>
          <a:p>
            <a:r>
              <a:rPr lang="en-SG" sz="900" dirty="0"/>
              <a:t>Ground Truth</a:t>
            </a:r>
          </a:p>
        </p:txBody>
      </p:sp>
      <p:sp>
        <p:nvSpPr>
          <p:cNvPr id="16" name="TextBox 15">
            <a:extLst>
              <a:ext uri="{FF2B5EF4-FFF2-40B4-BE49-F238E27FC236}">
                <a16:creationId xmlns:a16="http://schemas.microsoft.com/office/drawing/2014/main" id="{27F821D8-8200-4C8F-8470-6F9A711C48DD}"/>
              </a:ext>
            </a:extLst>
          </p:cNvPr>
          <p:cNvSpPr txBox="1"/>
          <p:nvPr/>
        </p:nvSpPr>
        <p:spPr>
          <a:xfrm>
            <a:off x="3996805" y="2450444"/>
            <a:ext cx="505267" cy="230832"/>
          </a:xfrm>
          <a:prstGeom prst="rect">
            <a:avLst/>
          </a:prstGeom>
          <a:solidFill>
            <a:schemeClr val="accent1">
              <a:lumMod val="60000"/>
              <a:lumOff val="40000"/>
            </a:schemeClr>
          </a:solidFill>
        </p:spPr>
        <p:txBody>
          <a:bodyPr wrap="none" rtlCol="0">
            <a:spAutoFit/>
          </a:bodyPr>
          <a:lstStyle/>
          <a:p>
            <a:r>
              <a:rPr lang="en-SG" sz="900" dirty="0"/>
              <a:t>Attack</a:t>
            </a:r>
          </a:p>
        </p:txBody>
      </p:sp>
      <p:sp>
        <p:nvSpPr>
          <p:cNvPr id="17" name="TextBox 16">
            <a:extLst>
              <a:ext uri="{FF2B5EF4-FFF2-40B4-BE49-F238E27FC236}">
                <a16:creationId xmlns:a16="http://schemas.microsoft.com/office/drawing/2014/main" id="{7E3F0278-4656-4040-BEE3-DB6EB714707E}"/>
              </a:ext>
            </a:extLst>
          </p:cNvPr>
          <p:cNvSpPr txBox="1"/>
          <p:nvPr/>
        </p:nvSpPr>
        <p:spPr>
          <a:xfrm>
            <a:off x="1654209" y="4426165"/>
            <a:ext cx="505267" cy="230832"/>
          </a:xfrm>
          <a:prstGeom prst="rect">
            <a:avLst/>
          </a:prstGeom>
          <a:solidFill>
            <a:schemeClr val="accent1">
              <a:lumMod val="60000"/>
              <a:lumOff val="40000"/>
            </a:schemeClr>
          </a:solidFill>
          <a:ln>
            <a:solidFill>
              <a:schemeClr val="accent1">
                <a:lumMod val="40000"/>
                <a:lumOff val="60000"/>
              </a:schemeClr>
            </a:solidFill>
          </a:ln>
        </p:spPr>
        <p:txBody>
          <a:bodyPr wrap="none" rtlCol="0">
            <a:spAutoFit/>
          </a:bodyPr>
          <a:lstStyle/>
          <a:p>
            <a:r>
              <a:rPr lang="en-SG" sz="900" dirty="0"/>
              <a:t>Attack</a:t>
            </a:r>
          </a:p>
        </p:txBody>
      </p:sp>
      <p:pic>
        <p:nvPicPr>
          <p:cNvPr id="20" name="Picture 19">
            <a:extLst>
              <a:ext uri="{FF2B5EF4-FFF2-40B4-BE49-F238E27FC236}">
                <a16:creationId xmlns:a16="http://schemas.microsoft.com/office/drawing/2014/main" id="{2442DD46-C6C7-45BC-B664-FF85B4D45A2D}"/>
              </a:ext>
            </a:extLst>
          </p:cNvPr>
          <p:cNvPicPr>
            <a:picLocks noChangeAspect="1"/>
          </p:cNvPicPr>
          <p:nvPr/>
        </p:nvPicPr>
        <p:blipFill>
          <a:blip r:embed="rId4"/>
          <a:stretch>
            <a:fillRect/>
          </a:stretch>
        </p:blipFill>
        <p:spPr>
          <a:xfrm>
            <a:off x="5477477" y="3002990"/>
            <a:ext cx="3436144" cy="1393031"/>
          </a:xfrm>
          <a:prstGeom prst="rect">
            <a:avLst/>
          </a:prstGeom>
        </p:spPr>
      </p:pic>
    </p:spTree>
    <p:extLst>
      <p:ext uri="{BB962C8B-B14F-4D97-AF65-F5344CB8AC3E}">
        <p14:creationId xmlns:p14="http://schemas.microsoft.com/office/powerpoint/2010/main" val="342708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pic>
        <p:nvPicPr>
          <p:cNvPr id="139" name="Google Shape;139;p26"/>
          <p:cNvPicPr preferRelativeResize="0"/>
          <p:nvPr/>
        </p:nvPicPr>
        <p:blipFill>
          <a:blip r:embed="rId3">
            <a:alphaModFix/>
          </a:blip>
          <a:stretch>
            <a:fillRect/>
          </a:stretch>
        </p:blipFill>
        <p:spPr>
          <a:xfrm>
            <a:off x="2805824" y="2224587"/>
            <a:ext cx="2417275" cy="935602"/>
          </a:xfrm>
          <a:prstGeom prst="rect">
            <a:avLst/>
          </a:prstGeom>
          <a:noFill/>
          <a:ln>
            <a:noFill/>
          </a:ln>
        </p:spPr>
      </p:pic>
      <p:pic>
        <p:nvPicPr>
          <p:cNvPr id="140" name="Google Shape;140;p26"/>
          <p:cNvPicPr preferRelativeResize="0"/>
          <p:nvPr/>
        </p:nvPicPr>
        <p:blipFill>
          <a:blip r:embed="rId4">
            <a:alphaModFix/>
          </a:blip>
          <a:stretch>
            <a:fillRect/>
          </a:stretch>
        </p:blipFill>
        <p:spPr>
          <a:xfrm>
            <a:off x="4102300" y="3336125"/>
            <a:ext cx="5100276" cy="1036650"/>
          </a:xfrm>
          <a:prstGeom prst="rect">
            <a:avLst/>
          </a:prstGeom>
          <a:noFill/>
          <a:ln>
            <a:noFill/>
          </a:ln>
          <a:effectLst>
            <a:reflection endPos="30000" dist="38100" dir="5400000" fadeDir="5400012" sy="-100000" algn="bl" rotWithShape="0"/>
          </a:effectLst>
        </p:spPr>
      </p:pic>
      <p:sp>
        <p:nvSpPr>
          <p:cNvPr id="141" name="Google Shape;141;p26"/>
          <p:cNvSpPr txBox="1">
            <a:spLocks noGrp="1"/>
          </p:cNvSpPr>
          <p:nvPr>
            <p:ph type="body" idx="1"/>
          </p:nvPr>
        </p:nvSpPr>
        <p:spPr>
          <a:xfrm>
            <a:off x="434225" y="720000"/>
            <a:ext cx="8351700" cy="140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dirty="0">
                <a:solidFill>
                  <a:srgbClr val="1C4587"/>
                </a:solidFill>
                <a:latin typeface="Times New Roman"/>
                <a:ea typeface="Times New Roman"/>
                <a:cs typeface="Times New Roman"/>
                <a:sym typeface="Times New Roman"/>
              </a:rPr>
              <a:t>Reviews present a new way to learn about product quality</a:t>
            </a:r>
            <a:endParaRPr dirty="0">
              <a:solidFill>
                <a:srgbClr val="1C4587"/>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dirty="0">
                <a:solidFill>
                  <a:srgbClr val="1C4587"/>
                </a:solidFill>
                <a:latin typeface="Times New Roman"/>
                <a:ea typeface="Times New Roman"/>
                <a:cs typeface="Times New Roman"/>
                <a:sym typeface="Times New Roman"/>
              </a:rPr>
              <a:t>Around </a:t>
            </a:r>
            <a:r>
              <a:rPr lang="en" b="1" i="1" dirty="0">
                <a:solidFill>
                  <a:srgbClr val="FF0000"/>
                </a:solidFill>
                <a:latin typeface="Times New Roman"/>
                <a:ea typeface="Times New Roman"/>
                <a:cs typeface="Times New Roman"/>
                <a:sym typeface="Times New Roman"/>
              </a:rPr>
              <a:t>20%</a:t>
            </a:r>
            <a:r>
              <a:rPr lang="en" dirty="0">
                <a:solidFill>
                  <a:srgbClr val="1C4587"/>
                </a:solidFill>
                <a:latin typeface="Times New Roman"/>
                <a:ea typeface="Times New Roman"/>
                <a:cs typeface="Times New Roman"/>
                <a:sym typeface="Times New Roman"/>
              </a:rPr>
              <a:t> reviews on Yelp are estimated to be </a:t>
            </a:r>
            <a:r>
              <a:rPr lang="en" b="1" i="1" dirty="0">
                <a:solidFill>
                  <a:srgbClr val="FF0000"/>
                </a:solidFill>
                <a:latin typeface="Times New Roman"/>
                <a:ea typeface="Times New Roman"/>
                <a:cs typeface="Times New Roman"/>
                <a:sym typeface="Times New Roman"/>
              </a:rPr>
              <a:t>faked</a:t>
            </a:r>
            <a:r>
              <a:rPr lang="en" dirty="0">
                <a:solidFill>
                  <a:srgbClr val="1C4587"/>
                </a:solidFill>
                <a:latin typeface="Times New Roman"/>
                <a:ea typeface="Times New Roman"/>
                <a:cs typeface="Times New Roman"/>
                <a:sym typeface="Times New Roman"/>
              </a:rPr>
              <a:t> by paid human writers, which is misleading when consumers are making decisions.</a:t>
            </a:r>
            <a:endParaRPr dirty="0">
              <a:solidFill>
                <a:srgbClr val="1C4587"/>
              </a:solidFill>
              <a:latin typeface="Times New Roman"/>
              <a:ea typeface="Times New Roman"/>
              <a:cs typeface="Times New Roman"/>
              <a:sym typeface="Times New Roman"/>
            </a:endParaRPr>
          </a:p>
          <a:p>
            <a:pPr marL="457200" lvl="0" indent="-342900" algn="l" rtl="0">
              <a:spcBef>
                <a:spcPts val="0"/>
              </a:spcBef>
              <a:spcAft>
                <a:spcPts val="0"/>
              </a:spcAft>
              <a:buClr>
                <a:srgbClr val="1C4587"/>
              </a:buClr>
              <a:buSzPts val="1800"/>
              <a:buFont typeface="Times New Roman"/>
              <a:buChar char="➢"/>
            </a:pPr>
            <a:r>
              <a:rPr lang="en" dirty="0">
                <a:solidFill>
                  <a:srgbClr val="1C4587"/>
                </a:solidFill>
                <a:latin typeface="Times New Roman"/>
                <a:ea typeface="Times New Roman"/>
                <a:cs typeface="Times New Roman"/>
                <a:sym typeface="Times New Roman"/>
              </a:rPr>
              <a:t>Impact of review: 1 star increase leads to a 5% increase in revenue for independent restaurants*</a:t>
            </a:r>
            <a:endParaRPr dirty="0">
              <a:solidFill>
                <a:srgbClr val="1C4587"/>
              </a:solidFill>
              <a:latin typeface="Times New Roman"/>
              <a:ea typeface="Times New Roman"/>
              <a:cs typeface="Times New Roman"/>
              <a:sym typeface="Times New Roman"/>
            </a:endParaRPr>
          </a:p>
          <a:p>
            <a:pPr marL="0" lvl="0" indent="0" algn="l" rtl="0">
              <a:spcBef>
                <a:spcPts val="1600"/>
              </a:spcBef>
              <a:spcAft>
                <a:spcPts val="1600"/>
              </a:spcAft>
              <a:buNone/>
            </a:pPr>
            <a:endParaRPr dirty="0"/>
          </a:p>
        </p:txBody>
      </p:sp>
      <p:pic>
        <p:nvPicPr>
          <p:cNvPr id="142" name="Google Shape;142;p26"/>
          <p:cNvPicPr preferRelativeResize="0"/>
          <p:nvPr/>
        </p:nvPicPr>
        <p:blipFill>
          <a:blip r:embed="rId5">
            <a:alphaModFix/>
          </a:blip>
          <a:stretch>
            <a:fillRect/>
          </a:stretch>
        </p:blipFill>
        <p:spPr>
          <a:xfrm>
            <a:off x="5792187" y="2362824"/>
            <a:ext cx="724122" cy="666311"/>
          </a:xfrm>
          <a:prstGeom prst="rect">
            <a:avLst/>
          </a:prstGeom>
          <a:noFill/>
          <a:ln>
            <a:noFill/>
          </a:ln>
        </p:spPr>
      </p:pic>
      <p:sp>
        <p:nvSpPr>
          <p:cNvPr id="144" name="Google Shape;144;p26"/>
          <p:cNvSpPr txBox="1"/>
          <p:nvPr/>
        </p:nvSpPr>
        <p:spPr>
          <a:xfrm>
            <a:off x="146950" y="4849575"/>
            <a:ext cx="6511200" cy="75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1C4587"/>
                </a:solidFill>
                <a:latin typeface="Times New Roman"/>
                <a:ea typeface="Times New Roman"/>
                <a:cs typeface="Times New Roman"/>
                <a:sym typeface="Times New Roman"/>
              </a:rPr>
              <a:t>*Reviews, Reputation, andRevenue: The Case ofYelp.com, Harvard Study by M. Luca</a:t>
            </a:r>
            <a:endParaRPr sz="1100">
              <a:latin typeface="Lato"/>
              <a:ea typeface="Lato"/>
              <a:cs typeface="Lato"/>
              <a:sym typeface="Lato"/>
            </a:endParaRPr>
          </a:p>
        </p:txBody>
      </p:sp>
      <p:pic>
        <p:nvPicPr>
          <p:cNvPr id="145" name="Google Shape;145;p26"/>
          <p:cNvPicPr preferRelativeResize="0"/>
          <p:nvPr/>
        </p:nvPicPr>
        <p:blipFill>
          <a:blip r:embed="rId6">
            <a:alphaModFix/>
          </a:blip>
          <a:stretch>
            <a:fillRect/>
          </a:stretch>
        </p:blipFill>
        <p:spPr>
          <a:xfrm>
            <a:off x="0" y="3259275"/>
            <a:ext cx="2725903" cy="1405500"/>
          </a:xfrm>
          <a:prstGeom prst="rect">
            <a:avLst/>
          </a:prstGeom>
          <a:noFill/>
          <a:ln>
            <a:noFill/>
          </a:ln>
        </p:spPr>
      </p:pic>
      <p:sp>
        <p:nvSpPr>
          <p:cNvPr id="2" name="Arrow: Right 1">
            <a:extLst>
              <a:ext uri="{FF2B5EF4-FFF2-40B4-BE49-F238E27FC236}">
                <a16:creationId xmlns:a16="http://schemas.microsoft.com/office/drawing/2014/main" id="{C2C2645E-3F1E-4D42-96F8-4AA91FF99357}"/>
              </a:ext>
            </a:extLst>
          </p:cNvPr>
          <p:cNvSpPr/>
          <p:nvPr/>
        </p:nvSpPr>
        <p:spPr>
          <a:xfrm>
            <a:off x="6590449" y="2480114"/>
            <a:ext cx="772518" cy="38299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pic>
        <p:nvPicPr>
          <p:cNvPr id="12" name="Picture 2" descr="Image result for money png free">
            <a:extLst>
              <a:ext uri="{FF2B5EF4-FFF2-40B4-BE49-F238E27FC236}">
                <a16:creationId xmlns:a16="http://schemas.microsoft.com/office/drawing/2014/main" id="{A848D98A-6E14-4065-A019-9E639E0B1382}"/>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8762" b="79940" l="18284" r="85900"/>
                    </a14:imgEffect>
                  </a14:imgLayer>
                </a14:imgProps>
              </a:ext>
              <a:ext uri="{28A0092B-C50C-407E-A947-70E740481C1C}">
                <a14:useLocalDpi xmlns:a14="http://schemas.microsoft.com/office/drawing/2010/main" val="0"/>
              </a:ext>
            </a:extLst>
          </a:blip>
          <a:srcRect l="9832" t="11114" r="5648" b="12413"/>
          <a:stretch/>
        </p:blipFill>
        <p:spPr bwMode="auto">
          <a:xfrm>
            <a:off x="7437107" y="2339334"/>
            <a:ext cx="724122" cy="655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lvl="0"/>
            <a:r>
              <a:rPr lang="en" dirty="0"/>
              <a:t>AI generated fake reviews (Juuti et al. )</a:t>
            </a:r>
            <a:endParaRPr dirty="0"/>
          </a:p>
          <a:p>
            <a:pPr marL="0" lvl="0" indent="0" algn="l" rtl="0">
              <a:spcBef>
                <a:spcPts val="0"/>
              </a:spcBef>
              <a:spcAft>
                <a:spcPts val="0"/>
              </a:spcAft>
              <a:buNone/>
            </a:pPr>
            <a:endParaRPr dirty="0"/>
          </a:p>
        </p:txBody>
      </p:sp>
      <p:sp>
        <p:nvSpPr>
          <p:cNvPr id="268" name="Google Shape;268;p44"/>
          <p:cNvSpPr txBox="1">
            <a:spLocks noGrp="1"/>
          </p:cNvSpPr>
          <p:nvPr>
            <p:ph type="body" idx="1"/>
          </p:nvPr>
        </p:nvSpPr>
        <p:spPr>
          <a:xfrm>
            <a:off x="355424" y="628500"/>
            <a:ext cx="8918229" cy="416868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Juuti et al.  utilized Neural Machine Translation (NMT) to generate context-appropriate restaurant reviews.</a:t>
            </a:r>
          </a:p>
          <a:p>
            <a:pPr lvl="0"/>
            <a:r>
              <a:rPr lang="en-US" dirty="0"/>
              <a:t>They include an encoder network and a decoder network, which are jointly optimized to produce a translation of one sequence to another. </a:t>
            </a:r>
          </a:p>
          <a:p>
            <a:pPr lvl="1"/>
            <a:r>
              <a:rPr lang="en-US" sz="1600" dirty="0"/>
              <a:t>The </a:t>
            </a:r>
            <a:r>
              <a:rPr lang="en-US" sz="1600" b="1" dirty="0">
                <a:solidFill>
                  <a:schemeClr val="accent5"/>
                </a:solidFill>
              </a:rPr>
              <a:t>encoder</a:t>
            </a:r>
            <a:r>
              <a:rPr lang="en-US" sz="1600" dirty="0"/>
              <a:t> rolls over the input data in sequence and produces one n-dimensional context vector representation for the sentence. </a:t>
            </a:r>
          </a:p>
          <a:p>
            <a:pPr lvl="1"/>
            <a:r>
              <a:rPr lang="en-US" sz="1600" dirty="0"/>
              <a:t>The decoder then generates output sequences based on the embedding vector and an attention module, which is taught to associate output words with certain input words. </a:t>
            </a:r>
          </a:p>
          <a:p>
            <a:pPr lvl="1"/>
            <a:r>
              <a:rPr lang="en-US" sz="1600" dirty="0"/>
              <a:t>The generation typically continues until a specific EOS (end of sentence) token is encountered. The review length can be controlled in many ways, e.g. by setting the probability of generating the EOS token to zero until the required length is reached.</a:t>
            </a:r>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endParaRPr lang="e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C4B-725D-47FA-AC1D-96C55301A490}"/>
              </a:ext>
            </a:extLst>
          </p:cNvPr>
          <p:cNvSpPr>
            <a:spLocks noGrp="1"/>
          </p:cNvSpPr>
          <p:nvPr>
            <p:ph type="title"/>
          </p:nvPr>
        </p:nvSpPr>
        <p:spPr/>
        <p:txBody>
          <a:bodyPr/>
          <a:lstStyle/>
          <a:p>
            <a:r>
              <a:rPr lang="en" dirty="0"/>
              <a:t>AI generated fake reviews (Juuti et al. )</a:t>
            </a:r>
            <a:endParaRPr lang="en-US" dirty="0"/>
          </a:p>
        </p:txBody>
      </p:sp>
      <p:sp>
        <p:nvSpPr>
          <p:cNvPr id="3" name="Text Placeholder 2">
            <a:extLst>
              <a:ext uri="{FF2B5EF4-FFF2-40B4-BE49-F238E27FC236}">
                <a16:creationId xmlns:a16="http://schemas.microsoft.com/office/drawing/2014/main" id="{2161FE7E-E295-4F16-B062-42CADECEFBF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CDFD647E-B89F-432C-8DA7-49F5F44553DF}"/>
              </a:ext>
            </a:extLst>
          </p:cNvPr>
          <p:cNvPicPr>
            <a:picLocks noChangeAspect="1"/>
          </p:cNvPicPr>
          <p:nvPr/>
        </p:nvPicPr>
        <p:blipFill>
          <a:blip r:embed="rId3"/>
          <a:stretch>
            <a:fillRect/>
          </a:stretch>
        </p:blipFill>
        <p:spPr>
          <a:xfrm>
            <a:off x="68239" y="720000"/>
            <a:ext cx="9144000" cy="3783761"/>
          </a:xfrm>
          <a:prstGeom prst="rect">
            <a:avLst/>
          </a:prstGeom>
        </p:spPr>
      </p:pic>
      <p:sp>
        <p:nvSpPr>
          <p:cNvPr id="5" name="TextBox 4">
            <a:extLst>
              <a:ext uri="{FF2B5EF4-FFF2-40B4-BE49-F238E27FC236}">
                <a16:creationId xmlns:a16="http://schemas.microsoft.com/office/drawing/2014/main" id="{EC904002-B5F0-455A-A150-E05112574F12}"/>
              </a:ext>
            </a:extLst>
          </p:cNvPr>
          <p:cNvSpPr txBox="1"/>
          <p:nvPr/>
        </p:nvSpPr>
        <p:spPr>
          <a:xfrm>
            <a:off x="150125" y="4606500"/>
            <a:ext cx="5604419" cy="584775"/>
          </a:xfrm>
          <a:prstGeom prst="rect">
            <a:avLst/>
          </a:prstGeom>
          <a:noFill/>
        </p:spPr>
        <p:txBody>
          <a:bodyPr wrap="none" rtlCol="0">
            <a:spAutoFit/>
          </a:bodyPr>
          <a:lstStyle/>
          <a:p>
            <a:r>
              <a:rPr lang="en-US" sz="1600" i="1" dirty="0">
                <a:solidFill>
                  <a:schemeClr val="accent2">
                    <a:lumMod val="50000"/>
                  </a:schemeClr>
                </a:solidFill>
              </a:rPr>
              <a:t>B: controls how much of the vocabulary is forgotten </a:t>
            </a:r>
          </a:p>
          <a:p>
            <a:r>
              <a:rPr lang="el-GR" sz="1600" i="1" dirty="0">
                <a:solidFill>
                  <a:schemeClr val="accent2">
                    <a:lumMod val="50000"/>
                  </a:schemeClr>
                </a:solidFill>
              </a:rPr>
              <a:t>Λ</a:t>
            </a:r>
            <a:r>
              <a:rPr lang="en-US" sz="1600" i="1" dirty="0">
                <a:solidFill>
                  <a:schemeClr val="accent2">
                    <a:lumMod val="50000"/>
                  </a:schemeClr>
                </a:solidFill>
              </a:rPr>
              <a:t>: is a soft penalty of including “forgotten” words in a review</a:t>
            </a:r>
          </a:p>
        </p:txBody>
      </p:sp>
    </p:spTree>
    <p:extLst>
      <p:ext uri="{BB962C8B-B14F-4D97-AF65-F5344CB8AC3E}">
        <p14:creationId xmlns:p14="http://schemas.microsoft.com/office/powerpoint/2010/main" val="2517900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8485-8656-4A14-B53F-80371F1F8351}"/>
              </a:ext>
            </a:extLst>
          </p:cNvPr>
          <p:cNvSpPr>
            <a:spLocks noGrp="1"/>
          </p:cNvSpPr>
          <p:nvPr>
            <p:ph type="title"/>
          </p:nvPr>
        </p:nvSpPr>
        <p:spPr/>
        <p:txBody>
          <a:bodyPr/>
          <a:lstStyle/>
          <a:p>
            <a:r>
              <a:rPr lang="en-US" dirty="0"/>
              <a:t>Sample of Data</a:t>
            </a:r>
          </a:p>
        </p:txBody>
      </p:sp>
      <p:sp>
        <p:nvSpPr>
          <p:cNvPr id="3" name="Text Placeholder 2">
            <a:extLst>
              <a:ext uri="{FF2B5EF4-FFF2-40B4-BE49-F238E27FC236}">
                <a16:creationId xmlns:a16="http://schemas.microsoft.com/office/drawing/2014/main" id="{11273C35-BF68-4381-98EF-D1E451A70880}"/>
              </a:ext>
            </a:extLst>
          </p:cNvPr>
          <p:cNvSpPr>
            <a:spLocks noGrp="1"/>
          </p:cNvSpPr>
          <p:nvPr>
            <p:ph type="body" idx="1"/>
          </p:nvPr>
        </p:nvSpPr>
        <p:spPr/>
        <p:txBody>
          <a:bodyPr/>
          <a:lstStyle/>
          <a:p>
            <a:r>
              <a:rPr lang="en-US" b="1" dirty="0"/>
              <a:t>5 Public House Las Vegas NV Gastropubs Restaurants </a:t>
            </a:r>
            <a:r>
              <a:rPr lang="en-US" dirty="0"/>
              <a:t>&gt; </a:t>
            </a:r>
            <a:r>
              <a:rPr lang="en-US" i="1" dirty="0" err="1">
                <a:solidFill>
                  <a:schemeClr val="accent5"/>
                </a:solidFill>
              </a:rPr>
              <a:t>Excellentfood</a:t>
            </a:r>
            <a:r>
              <a:rPr lang="en-US" i="1" dirty="0">
                <a:solidFill>
                  <a:schemeClr val="accent5"/>
                </a:solidFill>
              </a:rPr>
              <a:t> and service . Pricey , but well worth it . I would </a:t>
            </a:r>
            <a:r>
              <a:rPr lang="en-US" i="1" dirty="0" err="1">
                <a:solidFill>
                  <a:schemeClr val="accent5"/>
                </a:solidFill>
              </a:rPr>
              <a:t>recommendthe</a:t>
            </a:r>
            <a:r>
              <a:rPr lang="en-US" i="1" dirty="0">
                <a:solidFill>
                  <a:schemeClr val="accent5"/>
                </a:solidFill>
              </a:rPr>
              <a:t> bone marrow and sampler platter for appetizers .</a:t>
            </a:r>
          </a:p>
          <a:p>
            <a:endParaRPr lang="en-US" i="1" dirty="0">
              <a:solidFill>
                <a:schemeClr val="accent5"/>
              </a:solidFill>
            </a:endParaRPr>
          </a:p>
          <a:p>
            <a:r>
              <a:rPr lang="en-US" dirty="0"/>
              <a:t>The order[rating name city state tags]is kept constant. Training the model conditions it to associate certain sequences of words in the input sentence with others in the output.</a:t>
            </a:r>
          </a:p>
        </p:txBody>
      </p:sp>
    </p:spTree>
    <p:extLst>
      <p:ext uri="{BB962C8B-B14F-4D97-AF65-F5344CB8AC3E}">
        <p14:creationId xmlns:p14="http://schemas.microsoft.com/office/powerpoint/2010/main" val="169341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lvl="0"/>
            <a:r>
              <a:rPr lang="en" dirty="0">
                <a:solidFill>
                  <a:srgbClr val="1A1A1A"/>
                </a:solidFill>
              </a:rPr>
              <a:t>AI generated fake reviews (Juuti et al. )</a:t>
            </a:r>
            <a:endParaRPr dirty="0"/>
          </a:p>
        </p:txBody>
      </p:sp>
      <p:sp>
        <p:nvSpPr>
          <p:cNvPr id="280" name="Google Shape;280;p46"/>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Despite successfully deceiving human readers, they were able to detect generated reviews with a very high F1-score of 97%, using an </a:t>
            </a:r>
            <a:r>
              <a:rPr lang="en" dirty="0">
                <a:solidFill>
                  <a:schemeClr val="accent4">
                    <a:lumMod val="25000"/>
                  </a:schemeClr>
                </a:solidFill>
              </a:rPr>
              <a:t>AdaBoost classifier </a:t>
            </a:r>
            <a:r>
              <a:rPr lang="en" dirty="0"/>
              <a:t>trained on </a:t>
            </a:r>
            <a:r>
              <a:rPr lang="en" dirty="0">
                <a:solidFill>
                  <a:schemeClr val="accent4">
                    <a:lumMod val="25000"/>
                  </a:schemeClr>
                </a:solidFill>
              </a:rPr>
              <a:t>words, POS n-grams, dependency tag n-grams, and NLTK’s readability features.</a:t>
            </a:r>
            <a:endParaRPr dirty="0">
              <a:solidFill>
                <a:schemeClr val="accent4">
                  <a:lumMod val="25000"/>
                </a:schemeClr>
              </a:solidFill>
            </a:endParaRPr>
          </a:p>
          <a:p>
            <a:pPr marL="0" lvl="0" indent="0" algn="l" rtl="0">
              <a:spcBef>
                <a:spcPts val="160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0C11-AAB4-49A0-8D39-E3D43CAA7D83}"/>
              </a:ext>
            </a:extLst>
          </p:cNvPr>
          <p:cNvSpPr>
            <a:spLocks noGrp="1"/>
          </p:cNvSpPr>
          <p:nvPr>
            <p:ph type="title"/>
          </p:nvPr>
        </p:nvSpPr>
        <p:spPr>
          <a:xfrm>
            <a:off x="522000" y="0"/>
            <a:ext cx="8062442" cy="535200"/>
          </a:xfrm>
        </p:spPr>
        <p:txBody>
          <a:bodyPr/>
          <a:lstStyle/>
          <a:p>
            <a:r>
              <a:rPr lang="en-US" dirty="0"/>
              <a:t>Detecting Deceptive Reviews using GAN</a:t>
            </a:r>
          </a:p>
        </p:txBody>
      </p:sp>
      <p:sp>
        <p:nvSpPr>
          <p:cNvPr id="3" name="Text Placeholder 2">
            <a:extLst>
              <a:ext uri="{FF2B5EF4-FFF2-40B4-BE49-F238E27FC236}">
                <a16:creationId xmlns:a16="http://schemas.microsoft.com/office/drawing/2014/main" id="{D425A909-EF22-4D73-A678-331736A79247}"/>
              </a:ext>
            </a:extLst>
          </p:cNvPr>
          <p:cNvSpPr>
            <a:spLocks noGrp="1"/>
          </p:cNvSpPr>
          <p:nvPr>
            <p:ph type="body" idx="1"/>
          </p:nvPr>
        </p:nvSpPr>
        <p:spPr>
          <a:xfrm>
            <a:off x="4572000" y="720000"/>
            <a:ext cx="4149125" cy="3886500"/>
          </a:xfrm>
        </p:spPr>
        <p:txBody>
          <a:bodyPr/>
          <a:lstStyle/>
          <a:p>
            <a:r>
              <a:rPr lang="en-US" dirty="0"/>
              <a:t>D : </a:t>
            </a:r>
          </a:p>
          <a:p>
            <a:pPr marL="457200" lvl="1">
              <a:lnSpc>
                <a:spcPct val="100000"/>
              </a:lnSpc>
              <a:spcBef>
                <a:spcPts val="0"/>
              </a:spcBef>
            </a:pPr>
            <a:r>
              <a:rPr lang="en-US" sz="1800" dirty="0"/>
              <a:t>Distinguish between X</a:t>
            </a:r>
            <a:r>
              <a:rPr lang="en-US" sz="1800" b="1" baseline="-25000" dirty="0"/>
              <a:t>T</a:t>
            </a:r>
            <a:r>
              <a:rPr lang="en-US" sz="1800" dirty="0"/>
              <a:t> or  (X</a:t>
            </a:r>
            <a:r>
              <a:rPr lang="en-US" sz="1800" baseline="-25000" dirty="0"/>
              <a:t>D</a:t>
            </a:r>
            <a:r>
              <a:rPr lang="en-US" sz="1800" dirty="0"/>
              <a:t> U Z</a:t>
            </a:r>
            <a:r>
              <a:rPr lang="en-US" sz="1800" baseline="-25000" dirty="0"/>
              <a:t>G</a:t>
            </a:r>
            <a:r>
              <a:rPr lang="en-US" sz="1800" dirty="0"/>
              <a:t>)</a:t>
            </a:r>
          </a:p>
          <a:p>
            <a:pPr marL="457200" lvl="1">
              <a:lnSpc>
                <a:spcPct val="100000"/>
              </a:lnSpc>
              <a:spcBef>
                <a:spcPts val="0"/>
              </a:spcBef>
            </a:pPr>
            <a:r>
              <a:rPr lang="en-US" sz="1800" dirty="0"/>
              <a:t>Guide generator to produce sample similar to X</a:t>
            </a:r>
            <a:r>
              <a:rPr lang="en-US" sz="1800" baseline="-25000" dirty="0"/>
              <a:t>T</a:t>
            </a:r>
          </a:p>
          <a:p>
            <a:pPr marL="114300" indent="0">
              <a:buNone/>
            </a:pPr>
            <a:endParaRPr lang="en-US" dirty="0"/>
          </a:p>
          <a:p>
            <a:r>
              <a:rPr lang="en-US" dirty="0"/>
              <a:t>D’: </a:t>
            </a:r>
          </a:p>
          <a:p>
            <a:pPr marL="457200" lvl="1">
              <a:lnSpc>
                <a:spcPct val="100000"/>
              </a:lnSpc>
              <a:spcBef>
                <a:spcPts val="0"/>
              </a:spcBef>
            </a:pPr>
            <a:r>
              <a:rPr lang="en-US" sz="1800" dirty="0"/>
              <a:t>Distinguish between X</a:t>
            </a:r>
            <a:r>
              <a:rPr lang="en-US" sz="1800" baseline="-25000" dirty="0"/>
              <a:t>D</a:t>
            </a:r>
            <a:r>
              <a:rPr lang="en-US" sz="1800" dirty="0"/>
              <a:t> or  Z</a:t>
            </a:r>
            <a:r>
              <a:rPr lang="en-US" sz="1800" baseline="-25000" dirty="0"/>
              <a:t>G</a:t>
            </a:r>
          </a:p>
          <a:p>
            <a:pPr marL="457200" lvl="1">
              <a:lnSpc>
                <a:spcPct val="100000"/>
              </a:lnSpc>
              <a:spcBef>
                <a:spcPts val="0"/>
              </a:spcBef>
            </a:pPr>
            <a:r>
              <a:rPr lang="en-US" sz="1800" dirty="0"/>
              <a:t>Guide generator to produce sample similar to X</a:t>
            </a:r>
            <a:r>
              <a:rPr lang="en-US" sz="1800" baseline="-25000" dirty="0"/>
              <a:t>D</a:t>
            </a:r>
          </a:p>
          <a:p>
            <a:pPr marL="114300" indent="0">
              <a:buNone/>
            </a:pPr>
            <a:endParaRPr lang="en-US" dirty="0"/>
          </a:p>
        </p:txBody>
      </p:sp>
      <p:pic>
        <p:nvPicPr>
          <p:cNvPr id="4" name="Picture 3">
            <a:extLst>
              <a:ext uri="{FF2B5EF4-FFF2-40B4-BE49-F238E27FC236}">
                <a16:creationId xmlns:a16="http://schemas.microsoft.com/office/drawing/2014/main" id="{CE0FC52F-E02F-443C-BA5F-98CA5F5E42CB}"/>
              </a:ext>
            </a:extLst>
          </p:cNvPr>
          <p:cNvPicPr>
            <a:picLocks noChangeAspect="1"/>
          </p:cNvPicPr>
          <p:nvPr/>
        </p:nvPicPr>
        <p:blipFill>
          <a:blip r:embed="rId2"/>
          <a:stretch>
            <a:fillRect/>
          </a:stretch>
        </p:blipFill>
        <p:spPr>
          <a:xfrm>
            <a:off x="348674" y="720000"/>
            <a:ext cx="4223326" cy="4181333"/>
          </a:xfrm>
          <a:prstGeom prst="rect">
            <a:avLst/>
          </a:prstGeom>
        </p:spPr>
      </p:pic>
    </p:spTree>
    <p:extLst>
      <p:ext uri="{BB962C8B-B14F-4D97-AF65-F5344CB8AC3E}">
        <p14:creationId xmlns:p14="http://schemas.microsoft.com/office/powerpoint/2010/main" val="4261335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21A0-E1DF-4AAD-97C1-2D4FEE8AA94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25C5090-61EB-466F-B33D-58685C57527A}"/>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Recent developments in automatic text generation demonstrate that automating the task of fake reviewing is an increasing threat.</a:t>
            </a:r>
          </a:p>
          <a:p>
            <a:pPr marL="114300" indent="0">
              <a:buNone/>
            </a:pPr>
            <a:endParaRPr lang="en-US" dirty="0"/>
          </a:p>
        </p:txBody>
      </p:sp>
    </p:spTree>
    <p:extLst>
      <p:ext uri="{BB962C8B-B14F-4D97-AF65-F5344CB8AC3E}">
        <p14:creationId xmlns:p14="http://schemas.microsoft.com/office/powerpoint/2010/main" val="3152534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000D-ABE8-4B9B-BBDA-B6E1B59775C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CBCCAC-47D0-4FEE-8B52-5424BC3518E8}"/>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070A360-7433-4DE6-BD38-A3B6B3E52E45}"/>
              </a:ext>
            </a:extLst>
          </p:cNvPr>
          <p:cNvPicPr>
            <a:picLocks noChangeAspect="1"/>
          </p:cNvPicPr>
          <p:nvPr/>
        </p:nvPicPr>
        <p:blipFill>
          <a:blip r:embed="rId2"/>
          <a:stretch>
            <a:fillRect/>
          </a:stretch>
        </p:blipFill>
        <p:spPr>
          <a:xfrm>
            <a:off x="603810" y="692935"/>
            <a:ext cx="7936379" cy="4464213"/>
          </a:xfrm>
          <a:prstGeom prst="rect">
            <a:avLst/>
          </a:prstGeom>
        </p:spPr>
      </p:pic>
    </p:spTree>
    <p:extLst>
      <p:ext uri="{BB962C8B-B14F-4D97-AF65-F5344CB8AC3E}">
        <p14:creationId xmlns:p14="http://schemas.microsoft.com/office/powerpoint/2010/main" val="192267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CE35-917E-4BBD-A8C6-A73C02B38154}"/>
              </a:ext>
            </a:extLst>
          </p:cNvPr>
          <p:cNvSpPr>
            <a:spLocks noGrp="1"/>
          </p:cNvSpPr>
          <p:nvPr>
            <p:ph type="title"/>
          </p:nvPr>
        </p:nvSpPr>
        <p:spPr/>
        <p:txBody>
          <a:bodyPr/>
          <a:lstStyle/>
          <a:p>
            <a:r>
              <a:rPr lang="en-US" i="1" dirty="0"/>
              <a:t>Preliminary Idea</a:t>
            </a:r>
            <a:r>
              <a:rPr lang="en-US" dirty="0"/>
              <a:t>.</a:t>
            </a:r>
          </a:p>
        </p:txBody>
      </p:sp>
      <p:sp>
        <p:nvSpPr>
          <p:cNvPr id="4" name="Rectangle 3">
            <a:extLst>
              <a:ext uri="{FF2B5EF4-FFF2-40B4-BE49-F238E27FC236}">
                <a16:creationId xmlns:a16="http://schemas.microsoft.com/office/drawing/2014/main" id="{E0F97F2E-D49F-4795-9611-A4EB0302AB20}"/>
              </a:ext>
            </a:extLst>
          </p:cNvPr>
          <p:cNvSpPr>
            <a:spLocks noChangeAspect="1"/>
          </p:cNvSpPr>
          <p:nvPr/>
        </p:nvSpPr>
        <p:spPr>
          <a:xfrm>
            <a:off x="1499121" y="1873935"/>
            <a:ext cx="266255" cy="8221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A9C6A031-BA05-4D45-8A6F-8FD314376110}"/>
              </a:ext>
            </a:extLst>
          </p:cNvPr>
          <p:cNvSpPr>
            <a:spLocks noChangeAspect="1"/>
          </p:cNvSpPr>
          <p:nvPr/>
        </p:nvSpPr>
        <p:spPr>
          <a:xfrm>
            <a:off x="565399" y="1545035"/>
            <a:ext cx="279847" cy="162841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82383A-221E-4A71-99CC-2CF6349FA5FE}"/>
                  </a:ext>
                </a:extLst>
              </p:cNvPr>
              <p:cNvSpPr txBox="1">
                <a:spLocks noChangeAspect="1"/>
              </p:cNvSpPr>
              <p:nvPr/>
            </p:nvSpPr>
            <p:spPr>
              <a:xfrm>
                <a:off x="2259042" y="1881453"/>
                <a:ext cx="408948" cy="408623"/>
              </a:xfrm>
              <a:prstGeom prst="roundRect">
                <a:avLst/>
              </a:prstGeom>
              <a:noFill/>
              <a:ln w="19050">
                <a:solidFill>
                  <a:schemeClr val="tx1"/>
                </a:solidFill>
              </a:ln>
            </p:spPr>
            <p:txBody>
              <a:bodyPr wrap="square" rtlCol="0">
                <a:spAutoFit/>
              </a:bodyPr>
              <a:lstStyle/>
              <a:p>
                <a14:m>
                  <m:oMath xmlns:m="http://schemas.openxmlformats.org/officeDocument/2006/math">
                    <m:r>
                      <a:rPr lang="el-GR" i="1" dirty="0" smtClean="0">
                        <a:solidFill>
                          <a:schemeClr val="tx1"/>
                        </a:solidFill>
                        <a:latin typeface="Cambria Math" panose="02040503050406030204" pitchFamily="18" charset="0"/>
                      </a:rPr>
                      <m:t>𝜇</m:t>
                    </m:r>
                  </m:oMath>
                </a14:m>
                <a:r>
                  <a:rPr lang="el-GR" dirty="0">
                    <a:solidFill>
                      <a:schemeClr val="tx1"/>
                    </a:solidFill>
                  </a:rPr>
                  <a:t> </a:t>
                </a:r>
                <a:endParaRPr lang="en-US" dirty="0"/>
              </a:p>
            </p:txBody>
          </p:sp>
        </mc:Choice>
        <mc:Fallback xmlns="">
          <p:sp>
            <p:nvSpPr>
              <p:cNvPr id="6" name="TextBox 5">
                <a:extLst>
                  <a:ext uri="{FF2B5EF4-FFF2-40B4-BE49-F238E27FC236}">
                    <a16:creationId xmlns:a16="http://schemas.microsoft.com/office/drawing/2014/main" id="{D082383A-221E-4A71-99CC-2CF6349FA5FE}"/>
                  </a:ext>
                </a:extLst>
              </p:cNvPr>
              <p:cNvSpPr txBox="1">
                <a:spLocks noRot="1" noChangeAspect="1" noMove="1" noResize="1" noEditPoints="1" noAdjustHandles="1" noChangeArrowheads="1" noChangeShapeType="1" noTextEdit="1"/>
              </p:cNvSpPr>
              <p:nvPr/>
            </p:nvSpPr>
            <p:spPr>
              <a:xfrm>
                <a:off x="2259042" y="1881453"/>
                <a:ext cx="408948" cy="408623"/>
              </a:xfrm>
              <a:prstGeom prst="roundRect">
                <a:avLst/>
              </a:prstGeom>
              <a:blipFill>
                <a:blip r:embed="rId3"/>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3DEC1CA-C7EE-4518-9013-1EAC838FD26D}"/>
                  </a:ext>
                </a:extLst>
              </p:cNvPr>
              <p:cNvSpPr txBox="1">
                <a:spLocks noChangeAspect="1"/>
              </p:cNvSpPr>
              <p:nvPr/>
            </p:nvSpPr>
            <p:spPr>
              <a:xfrm>
                <a:off x="2262568" y="2370508"/>
                <a:ext cx="428578" cy="408623"/>
              </a:xfrm>
              <a:prstGeom prst="round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0" dirty="0" smtClean="0">
                          <a:latin typeface="Cambria Math" panose="02040503050406030204" pitchFamily="18" charset="0"/>
                        </a:rPr>
                        <m:t>Σ</m:t>
                      </m:r>
                    </m:oMath>
                  </m:oMathPara>
                </a14:m>
                <a:endParaRPr lang="en-US" dirty="0"/>
              </a:p>
            </p:txBody>
          </p:sp>
        </mc:Choice>
        <mc:Fallback xmlns="">
          <p:sp>
            <p:nvSpPr>
              <p:cNvPr id="7" name="TextBox 6">
                <a:extLst>
                  <a:ext uri="{FF2B5EF4-FFF2-40B4-BE49-F238E27FC236}">
                    <a16:creationId xmlns:a16="http://schemas.microsoft.com/office/drawing/2014/main" id="{13DEC1CA-C7EE-4518-9013-1EAC838FD26D}"/>
                  </a:ext>
                </a:extLst>
              </p:cNvPr>
              <p:cNvSpPr txBox="1">
                <a:spLocks noRot="1" noChangeAspect="1" noMove="1" noResize="1" noEditPoints="1" noAdjustHandles="1" noChangeArrowheads="1" noChangeShapeType="1" noTextEdit="1"/>
              </p:cNvSpPr>
              <p:nvPr/>
            </p:nvSpPr>
            <p:spPr>
              <a:xfrm>
                <a:off x="2262568" y="2370508"/>
                <a:ext cx="428578" cy="408623"/>
              </a:xfrm>
              <a:prstGeom prst="roundRect">
                <a:avLst/>
              </a:prstGeom>
              <a:blipFill>
                <a:blip r:embed="rId4"/>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76D4D14-C79D-4274-B8FD-F1362515C53C}"/>
                  </a:ext>
                </a:extLst>
              </p:cNvPr>
              <p:cNvSpPr>
                <a:spLocks noChangeAspect="1"/>
              </p:cNvSpPr>
              <p:nvPr/>
            </p:nvSpPr>
            <p:spPr>
              <a:xfrm>
                <a:off x="3185274" y="1865669"/>
                <a:ext cx="266255" cy="8221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8" name="Rectangle 7">
                <a:extLst>
                  <a:ext uri="{FF2B5EF4-FFF2-40B4-BE49-F238E27FC236}">
                    <a16:creationId xmlns:a16="http://schemas.microsoft.com/office/drawing/2014/main" id="{976D4D14-C79D-4274-B8FD-F1362515C53C}"/>
                  </a:ext>
                </a:extLst>
              </p:cNvPr>
              <p:cNvSpPr>
                <a:spLocks noRot="1" noChangeAspect="1" noMove="1" noResize="1" noEditPoints="1" noAdjustHandles="1" noChangeArrowheads="1" noChangeShapeType="1" noTextEdit="1"/>
              </p:cNvSpPr>
              <p:nvPr/>
            </p:nvSpPr>
            <p:spPr>
              <a:xfrm>
                <a:off x="3185274" y="1865669"/>
                <a:ext cx="266255" cy="822163"/>
              </a:xfrm>
              <a:prstGeom prst="rect">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21F330E6-4DC0-494A-995B-BFBCFFAC4AA0}"/>
              </a:ext>
            </a:extLst>
          </p:cNvPr>
          <p:cNvSpPr txBox="1"/>
          <p:nvPr/>
        </p:nvSpPr>
        <p:spPr>
          <a:xfrm>
            <a:off x="254020" y="3344227"/>
            <a:ext cx="134315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Encoder </a:t>
            </a:r>
          </a:p>
        </p:txBody>
      </p:sp>
      <p:sp>
        <p:nvSpPr>
          <p:cNvPr id="10" name="Rectangle 9">
            <a:extLst>
              <a:ext uri="{FF2B5EF4-FFF2-40B4-BE49-F238E27FC236}">
                <a16:creationId xmlns:a16="http://schemas.microsoft.com/office/drawing/2014/main" id="{519EB7F7-C21E-486E-9FA5-78669377EC65}"/>
              </a:ext>
            </a:extLst>
          </p:cNvPr>
          <p:cNvSpPr/>
          <p:nvPr/>
        </p:nvSpPr>
        <p:spPr>
          <a:xfrm>
            <a:off x="2341319" y="2870887"/>
            <a:ext cx="1795684" cy="107721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Decoder(generator)</a:t>
            </a:r>
          </a:p>
          <a:p>
            <a:r>
              <a:rPr lang="en-US" sz="1600" dirty="0">
                <a:latin typeface="Times New Roman" panose="02020603050405020304" pitchFamily="18" charset="0"/>
                <a:cs typeface="Times New Roman" panose="02020603050405020304" pitchFamily="18" charset="0"/>
              </a:rPr>
              <a:t>Generate using </a:t>
            </a:r>
          </a:p>
          <a:p>
            <a:r>
              <a:rPr lang="en-US" sz="1600" dirty="0" err="1">
                <a:latin typeface="Times New Roman" panose="02020603050405020304" pitchFamily="18" charset="0"/>
                <a:cs typeface="Times New Roman" panose="02020603050405020304" pitchFamily="18" charset="0"/>
              </a:rPr>
              <a:t>SeqGAN</a:t>
            </a:r>
            <a:r>
              <a:rPr lang="en-US" sz="1600" dirty="0">
                <a:latin typeface="Times New Roman" panose="02020603050405020304" pitchFamily="18" charset="0"/>
                <a:cs typeface="Times New Roman" panose="02020603050405020304" pitchFamily="18" charset="0"/>
              </a:rPr>
              <a:t> based on </a:t>
            </a:r>
          </a:p>
          <a:p>
            <a:r>
              <a:rPr lang="en-US" sz="1600" dirty="0">
                <a:latin typeface="Times New Roman" panose="02020603050405020304" pitchFamily="18" charset="0"/>
                <a:cs typeface="Times New Roman" panose="02020603050405020304" pitchFamily="18" charset="0"/>
              </a:rPr>
              <a:t>RL</a:t>
            </a: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148D489C-F221-4751-8512-0EA9F2A93C87}"/>
              </a:ext>
            </a:extLst>
          </p:cNvPr>
          <p:cNvSpPr/>
          <p:nvPr/>
        </p:nvSpPr>
        <p:spPr>
          <a:xfrm>
            <a:off x="1527290" y="2342144"/>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3931495D-0A65-4C95-AAC1-9DD3B5EC6821}"/>
              </a:ext>
            </a:extLst>
          </p:cNvPr>
          <p:cNvSpPr/>
          <p:nvPr/>
        </p:nvSpPr>
        <p:spPr>
          <a:xfrm>
            <a:off x="600365" y="1556502"/>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F9BCF810-8AC2-4547-9900-0C9EB421C5A3}"/>
              </a:ext>
            </a:extLst>
          </p:cNvPr>
          <p:cNvSpPr/>
          <p:nvPr/>
        </p:nvSpPr>
        <p:spPr>
          <a:xfrm>
            <a:off x="601643" y="177477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D50FE23-2C3C-4528-B1D4-E38409DF0811}"/>
              </a:ext>
            </a:extLst>
          </p:cNvPr>
          <p:cNvSpPr/>
          <p:nvPr/>
        </p:nvSpPr>
        <p:spPr>
          <a:xfrm>
            <a:off x="606253" y="2007010"/>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8F17E802-E09A-4682-96F2-E048107CDDF7}"/>
              </a:ext>
            </a:extLst>
          </p:cNvPr>
          <p:cNvSpPr/>
          <p:nvPr/>
        </p:nvSpPr>
        <p:spPr>
          <a:xfrm>
            <a:off x="601186" y="2237897"/>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6DC7D531-30E8-439D-8809-1AFE41CC791B}"/>
              </a:ext>
            </a:extLst>
          </p:cNvPr>
          <p:cNvSpPr/>
          <p:nvPr/>
        </p:nvSpPr>
        <p:spPr>
          <a:xfrm>
            <a:off x="600365" y="245617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DDFA6666-12A0-4612-A252-8C6C341F6024}"/>
              </a:ext>
            </a:extLst>
          </p:cNvPr>
          <p:cNvSpPr/>
          <p:nvPr/>
        </p:nvSpPr>
        <p:spPr>
          <a:xfrm>
            <a:off x="600404" y="270662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082C9F2B-759C-43FB-AEFF-F3158DBBCDA4}"/>
              </a:ext>
            </a:extLst>
          </p:cNvPr>
          <p:cNvSpPr/>
          <p:nvPr/>
        </p:nvSpPr>
        <p:spPr>
          <a:xfrm>
            <a:off x="601186" y="295313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8FF98884-7B0E-43BE-8F93-0667FE551D73}"/>
              </a:ext>
            </a:extLst>
          </p:cNvPr>
          <p:cNvSpPr txBox="1"/>
          <p:nvPr/>
        </p:nvSpPr>
        <p:spPr>
          <a:xfrm>
            <a:off x="33747" y="685539"/>
            <a:ext cx="1343150"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POS tags associated with reviews</a:t>
            </a:r>
          </a:p>
        </p:txBody>
      </p:sp>
      <p:sp>
        <p:nvSpPr>
          <p:cNvPr id="23" name="Rectangle 22">
            <a:extLst>
              <a:ext uri="{FF2B5EF4-FFF2-40B4-BE49-F238E27FC236}">
                <a16:creationId xmlns:a16="http://schemas.microsoft.com/office/drawing/2014/main" id="{4E6863A9-5670-4B42-9351-FEDD75DDC409}"/>
              </a:ext>
            </a:extLst>
          </p:cNvPr>
          <p:cNvSpPr>
            <a:spLocks noChangeAspect="1"/>
          </p:cNvSpPr>
          <p:nvPr/>
        </p:nvSpPr>
        <p:spPr>
          <a:xfrm>
            <a:off x="4137004" y="1286650"/>
            <a:ext cx="279847" cy="243207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chemeClr val="tx1"/>
              </a:solidFill>
            </a:endParaRPr>
          </a:p>
        </p:txBody>
      </p:sp>
      <p:sp>
        <p:nvSpPr>
          <p:cNvPr id="24" name="Oval 23">
            <a:extLst>
              <a:ext uri="{FF2B5EF4-FFF2-40B4-BE49-F238E27FC236}">
                <a16:creationId xmlns:a16="http://schemas.microsoft.com/office/drawing/2014/main" id="{1FCBFE97-B178-450A-BA7D-57E80668C7B6}"/>
              </a:ext>
            </a:extLst>
          </p:cNvPr>
          <p:cNvSpPr/>
          <p:nvPr/>
        </p:nvSpPr>
        <p:spPr>
          <a:xfrm>
            <a:off x="4171970" y="139037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29A6485-2288-4CD1-AF6B-C53EAED7340B}"/>
              </a:ext>
            </a:extLst>
          </p:cNvPr>
          <p:cNvSpPr/>
          <p:nvPr/>
        </p:nvSpPr>
        <p:spPr>
          <a:xfrm>
            <a:off x="4171970" y="161216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623018F0-EEFC-4676-A398-C37D98EC6366}"/>
              </a:ext>
            </a:extLst>
          </p:cNvPr>
          <p:cNvSpPr/>
          <p:nvPr/>
        </p:nvSpPr>
        <p:spPr>
          <a:xfrm>
            <a:off x="4173248" y="183044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31C1F0D5-1FCF-490A-9D1A-52DF1438D445}"/>
              </a:ext>
            </a:extLst>
          </p:cNvPr>
          <p:cNvSpPr/>
          <p:nvPr/>
        </p:nvSpPr>
        <p:spPr>
          <a:xfrm>
            <a:off x="4177858" y="2062672"/>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223EB1B6-2C00-4AC7-8272-E7778F1F5891}"/>
              </a:ext>
            </a:extLst>
          </p:cNvPr>
          <p:cNvSpPr/>
          <p:nvPr/>
        </p:nvSpPr>
        <p:spPr>
          <a:xfrm>
            <a:off x="4172791" y="229355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875090F3-1076-4D98-BEB1-7F2FAB4337CB}"/>
              </a:ext>
            </a:extLst>
          </p:cNvPr>
          <p:cNvSpPr/>
          <p:nvPr/>
        </p:nvSpPr>
        <p:spPr>
          <a:xfrm>
            <a:off x="4171970" y="2511836"/>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91C75DE8-BEC5-44C4-9990-D54118EE6EB5}"/>
              </a:ext>
            </a:extLst>
          </p:cNvPr>
          <p:cNvSpPr/>
          <p:nvPr/>
        </p:nvSpPr>
        <p:spPr>
          <a:xfrm>
            <a:off x="4172009" y="2762283"/>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8CFA186B-23F3-4546-9678-FBAC250DE174}"/>
              </a:ext>
            </a:extLst>
          </p:cNvPr>
          <p:cNvSpPr/>
          <p:nvPr/>
        </p:nvSpPr>
        <p:spPr>
          <a:xfrm>
            <a:off x="4172791" y="3008800"/>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D5A37F9C-2C91-47D6-A2CE-6531DA623790}"/>
              </a:ext>
            </a:extLst>
          </p:cNvPr>
          <p:cNvSpPr/>
          <p:nvPr/>
        </p:nvSpPr>
        <p:spPr>
          <a:xfrm>
            <a:off x="4171970" y="3227077"/>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F36A7B4B-F899-4769-91D4-9310F3E4A893}"/>
              </a:ext>
            </a:extLst>
          </p:cNvPr>
          <p:cNvSpPr/>
          <p:nvPr/>
        </p:nvSpPr>
        <p:spPr>
          <a:xfrm>
            <a:off x="4171970" y="344535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BECB2D9-99A8-4D3A-93EE-48698A0AF4D9}"/>
              </a:ext>
            </a:extLst>
          </p:cNvPr>
          <p:cNvCxnSpPr>
            <a:cxnSpLocks noChangeAspect="1"/>
            <a:stCxn id="4" idx="3"/>
          </p:cNvCxnSpPr>
          <p:nvPr/>
        </p:nvCxnSpPr>
        <p:spPr>
          <a:xfrm flipV="1">
            <a:off x="1765376" y="2087667"/>
            <a:ext cx="501750" cy="197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C4651E0-2D90-4ABC-8EC3-54E2A91E52E5}"/>
              </a:ext>
            </a:extLst>
          </p:cNvPr>
          <p:cNvCxnSpPr>
            <a:cxnSpLocks noChangeAspect="1"/>
            <a:stCxn id="4" idx="3"/>
          </p:cNvCxnSpPr>
          <p:nvPr/>
        </p:nvCxnSpPr>
        <p:spPr>
          <a:xfrm>
            <a:off x="1765376" y="2285017"/>
            <a:ext cx="478201" cy="2505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71DAB62-70D1-470C-B87C-DCF0B02F0310}"/>
              </a:ext>
            </a:extLst>
          </p:cNvPr>
          <p:cNvCxnSpPr>
            <a:cxnSpLocks noChangeAspect="1"/>
            <a:endCxn id="8" idx="1"/>
          </p:cNvCxnSpPr>
          <p:nvPr/>
        </p:nvCxnSpPr>
        <p:spPr>
          <a:xfrm>
            <a:off x="2671631" y="2071206"/>
            <a:ext cx="513643" cy="2055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C56AFBC5-2CF7-43C8-B682-062762841201}"/>
              </a:ext>
            </a:extLst>
          </p:cNvPr>
          <p:cNvCxnSpPr>
            <a:cxnSpLocks noChangeAspect="1"/>
            <a:endCxn id="8" idx="1"/>
          </p:cNvCxnSpPr>
          <p:nvPr/>
        </p:nvCxnSpPr>
        <p:spPr>
          <a:xfrm flipV="1">
            <a:off x="2671631" y="2276751"/>
            <a:ext cx="513643" cy="2246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A88CF4E-C74D-43CD-BEDB-94D28B7B6598}"/>
                  </a:ext>
                </a:extLst>
              </p:cNvPr>
              <p:cNvSpPr txBox="1"/>
              <p:nvPr/>
            </p:nvSpPr>
            <p:spPr>
              <a:xfrm>
                <a:off x="52095" y="1683699"/>
                <a:ext cx="5018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1</m:t>
                          </m:r>
                        </m:sub>
                      </m:sSub>
                    </m:oMath>
                  </m:oMathPara>
                </a14:m>
                <a:endParaRPr lang="en-US" dirty="0"/>
              </a:p>
            </p:txBody>
          </p:sp>
        </mc:Choice>
        <mc:Fallback xmlns="">
          <p:sp>
            <p:nvSpPr>
              <p:cNvPr id="43" name="TextBox 42">
                <a:extLst>
                  <a:ext uri="{FF2B5EF4-FFF2-40B4-BE49-F238E27FC236}">
                    <a16:creationId xmlns:a16="http://schemas.microsoft.com/office/drawing/2014/main" id="{BA88CF4E-C74D-43CD-BEDB-94D28B7B6598}"/>
                  </a:ext>
                </a:extLst>
              </p:cNvPr>
              <p:cNvSpPr txBox="1">
                <a:spLocks noRot="1" noChangeAspect="1" noMove="1" noResize="1" noEditPoints="1" noAdjustHandles="1" noChangeArrowheads="1" noChangeShapeType="1" noTextEdit="1"/>
              </p:cNvSpPr>
              <p:nvPr/>
            </p:nvSpPr>
            <p:spPr>
              <a:xfrm>
                <a:off x="52095" y="1683699"/>
                <a:ext cx="501804" cy="369332"/>
              </a:xfrm>
              <a:prstGeom prst="rect">
                <a:avLst/>
              </a:prstGeom>
              <a:blipFill>
                <a:blip r:embed="rId6"/>
                <a:stretch>
                  <a:fillRect/>
                </a:stretch>
              </a:blipFill>
            </p:spPr>
            <p:txBody>
              <a:bodyPr/>
              <a:lstStyle/>
              <a:p>
                <a:r>
                  <a:rPr lang="en-US">
                    <a:noFill/>
                  </a:rPr>
                  <a:t> </a:t>
                </a:r>
              </a:p>
            </p:txBody>
          </p:sp>
        </mc:Fallback>
      </mc:AlternateContent>
      <p:sp>
        <p:nvSpPr>
          <p:cNvPr id="48" name="Oval 47">
            <a:extLst>
              <a:ext uri="{FF2B5EF4-FFF2-40B4-BE49-F238E27FC236}">
                <a16:creationId xmlns:a16="http://schemas.microsoft.com/office/drawing/2014/main" id="{CD85AAB0-6587-45D8-AB67-4EA50AF46F98}"/>
              </a:ext>
            </a:extLst>
          </p:cNvPr>
          <p:cNvSpPr/>
          <p:nvPr/>
        </p:nvSpPr>
        <p:spPr>
          <a:xfrm>
            <a:off x="1521368" y="2018072"/>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a:extLst>
              <a:ext uri="{FF2B5EF4-FFF2-40B4-BE49-F238E27FC236}">
                <a16:creationId xmlns:a16="http://schemas.microsoft.com/office/drawing/2014/main" id="{CDD1DFB2-E17C-48B3-9916-004EFFE203E2}"/>
              </a:ext>
            </a:extLst>
          </p:cNvPr>
          <p:cNvSpPr/>
          <p:nvPr/>
        </p:nvSpPr>
        <p:spPr>
          <a:xfrm>
            <a:off x="3212361" y="2357191"/>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a:extLst>
              <a:ext uri="{FF2B5EF4-FFF2-40B4-BE49-F238E27FC236}">
                <a16:creationId xmlns:a16="http://schemas.microsoft.com/office/drawing/2014/main" id="{87DC0E22-F048-4857-A208-FF8E9B73DC62}"/>
              </a:ext>
            </a:extLst>
          </p:cNvPr>
          <p:cNvSpPr/>
          <p:nvPr/>
        </p:nvSpPr>
        <p:spPr>
          <a:xfrm>
            <a:off x="3212742" y="2000851"/>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953F0799-4D9F-47C5-BB40-E8278FB1B544}"/>
              </a:ext>
            </a:extLst>
          </p:cNvPr>
          <p:cNvCxnSpPr>
            <a:cxnSpLocks/>
          </p:cNvCxnSpPr>
          <p:nvPr/>
        </p:nvCxnSpPr>
        <p:spPr>
          <a:xfrm>
            <a:off x="845246" y="1563349"/>
            <a:ext cx="653875" cy="317901"/>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0C0EB1B5-AD72-482E-A3BA-63C05F831C60}"/>
              </a:ext>
            </a:extLst>
          </p:cNvPr>
          <p:cNvCxnSpPr>
            <a:cxnSpLocks/>
          </p:cNvCxnSpPr>
          <p:nvPr/>
        </p:nvCxnSpPr>
        <p:spPr>
          <a:xfrm flipV="1">
            <a:off x="845246" y="2699121"/>
            <a:ext cx="653875" cy="494505"/>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7B5FBBE-6E47-4038-B87D-2E44E665FF8D}"/>
              </a:ext>
            </a:extLst>
          </p:cNvPr>
          <p:cNvCxnSpPr>
            <a:cxnSpLocks/>
          </p:cNvCxnSpPr>
          <p:nvPr/>
        </p:nvCxnSpPr>
        <p:spPr>
          <a:xfrm flipV="1">
            <a:off x="3467329" y="1302922"/>
            <a:ext cx="654024" cy="562747"/>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67B8D9B-ECC3-418F-8E1D-E46F2684EF4C}"/>
              </a:ext>
            </a:extLst>
          </p:cNvPr>
          <p:cNvCxnSpPr>
            <a:cxnSpLocks/>
          </p:cNvCxnSpPr>
          <p:nvPr/>
        </p:nvCxnSpPr>
        <p:spPr>
          <a:xfrm flipH="1" flipV="1">
            <a:off x="3454594" y="2694051"/>
            <a:ext cx="682409" cy="1024676"/>
          </a:xfrm>
          <a:prstGeom prst="line">
            <a:avLst/>
          </a:prstGeom>
          <a:ln w="19050"/>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066DF4C1-4BB7-4CE2-8C7D-E574CA53CD15}"/>
              </a:ext>
            </a:extLst>
          </p:cNvPr>
          <p:cNvSpPr txBox="1"/>
          <p:nvPr/>
        </p:nvSpPr>
        <p:spPr>
          <a:xfrm rot="16200000">
            <a:off x="2911055" y="1042757"/>
            <a:ext cx="677108" cy="1119990"/>
          </a:xfrm>
          <a:prstGeom prst="rect">
            <a:avLst/>
          </a:prstGeom>
          <a:noFill/>
          <a:ln w="19050">
            <a:noFill/>
          </a:ln>
        </p:spPr>
        <p:txBody>
          <a:bodyPr vert="vert" wrap="square" rtlCol="0">
            <a:spAutoFit/>
          </a:bodyPr>
          <a:lstStyle/>
          <a:p>
            <a:r>
              <a:rPr lang="en-US" sz="1400" dirty="0">
                <a:latin typeface="Times New Roman" panose="02020603050405020304" pitchFamily="18" charset="0"/>
                <a:cs typeface="Times New Roman" panose="02020603050405020304" pitchFamily="18" charset="0"/>
              </a:rPr>
              <a:t>Sample of  </a:t>
            </a:r>
          </a:p>
          <a:p>
            <a:pPr algn="ctr"/>
            <a:r>
              <a:rPr lang="en-US" dirty="0">
                <a:latin typeface="Times New Roman" panose="02020603050405020304" pitchFamily="18" charset="0"/>
                <a:cs typeface="Times New Roman" panose="02020603050405020304" pitchFamily="18" charset="0"/>
              </a:rPr>
              <a:t>(y)</a:t>
            </a:r>
          </a:p>
        </p:txBody>
      </p:sp>
      <p:sp>
        <p:nvSpPr>
          <p:cNvPr id="56" name="TextBox 55">
            <a:extLst>
              <a:ext uri="{FF2B5EF4-FFF2-40B4-BE49-F238E27FC236}">
                <a16:creationId xmlns:a16="http://schemas.microsoft.com/office/drawing/2014/main" id="{7892BC6A-EAC0-48EC-90BC-0CDCD3020E9B}"/>
              </a:ext>
            </a:extLst>
          </p:cNvPr>
          <p:cNvSpPr txBox="1"/>
          <p:nvPr/>
        </p:nvSpPr>
        <p:spPr>
          <a:xfrm>
            <a:off x="3690204" y="679286"/>
            <a:ext cx="1451038" cy="5232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Reconstruct</a:t>
            </a:r>
          </a:p>
          <a:p>
            <a:r>
              <a:rPr lang="en-US" dirty="0">
                <a:latin typeface="Times New Roman" panose="02020603050405020304" pitchFamily="18" charset="0"/>
                <a:cs typeface="Times New Roman" panose="02020603050405020304" pitchFamily="18" charset="0"/>
              </a:rPr>
              <a:t> reviews (</a:t>
            </a:r>
            <a:r>
              <a:rPr lang="en-US" dirty="0" err="1">
                <a:latin typeface="Times New Roman" panose="02020603050405020304" pitchFamily="18" charset="0"/>
                <a:cs typeface="Times New Roman" panose="02020603050405020304" pitchFamily="18" charset="0"/>
              </a:rPr>
              <a:t>x_tilde</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2B1C113-DCCF-4BF5-BBD1-A1EACC31F8A0}"/>
                  </a:ext>
                </a:extLst>
              </p:cNvPr>
              <p:cNvSpPr txBox="1"/>
              <p:nvPr/>
            </p:nvSpPr>
            <p:spPr>
              <a:xfrm>
                <a:off x="1515299" y="154503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57" name="TextBox 56">
                <a:extLst>
                  <a:ext uri="{FF2B5EF4-FFF2-40B4-BE49-F238E27FC236}">
                    <a16:creationId xmlns:a16="http://schemas.microsoft.com/office/drawing/2014/main" id="{E2B1C113-DCCF-4BF5-BBD1-A1EACC31F8A0}"/>
                  </a:ext>
                </a:extLst>
              </p:cNvPr>
              <p:cNvSpPr txBox="1">
                <a:spLocks noRot="1" noChangeAspect="1" noMove="1" noResize="1" noEditPoints="1" noAdjustHandles="1" noChangeArrowheads="1" noChangeShapeType="1" noTextEdit="1"/>
              </p:cNvSpPr>
              <p:nvPr/>
            </p:nvSpPr>
            <p:spPr>
              <a:xfrm>
                <a:off x="1515299" y="1545035"/>
                <a:ext cx="186718" cy="276999"/>
              </a:xfrm>
              <a:prstGeom prst="rect">
                <a:avLst/>
              </a:prstGeom>
              <a:blipFill>
                <a:blip r:embed="rId7"/>
                <a:stretch>
                  <a:fillRect l="-13333" r="-4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4520A80-83EC-4ACF-999A-63089DD0ED48}"/>
                  </a:ext>
                </a:extLst>
              </p:cNvPr>
              <p:cNvSpPr txBox="1"/>
              <p:nvPr/>
            </p:nvSpPr>
            <p:spPr>
              <a:xfrm>
                <a:off x="3503486" y="1344284"/>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58" name="TextBox 57">
                <a:extLst>
                  <a:ext uri="{FF2B5EF4-FFF2-40B4-BE49-F238E27FC236}">
                    <a16:creationId xmlns:a16="http://schemas.microsoft.com/office/drawing/2014/main" id="{84520A80-83EC-4ACF-999A-63089DD0ED48}"/>
                  </a:ext>
                </a:extLst>
              </p:cNvPr>
              <p:cNvSpPr txBox="1">
                <a:spLocks noRot="1" noChangeAspect="1" noMove="1" noResize="1" noEditPoints="1" noAdjustHandles="1" noChangeArrowheads="1" noChangeShapeType="1" noTextEdit="1"/>
              </p:cNvSpPr>
              <p:nvPr/>
            </p:nvSpPr>
            <p:spPr>
              <a:xfrm>
                <a:off x="3503486" y="1344284"/>
                <a:ext cx="186718" cy="276999"/>
              </a:xfrm>
              <a:prstGeom prst="rect">
                <a:avLst/>
              </a:prstGeom>
              <a:blipFill>
                <a:blip r:embed="rId8"/>
                <a:stretch>
                  <a:fillRect l="-13333" r="-4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DFF5F48-75C6-44F1-B1DB-D7698F7CA2DD}"/>
                  </a:ext>
                </a:extLst>
              </p:cNvPr>
              <p:cNvSpPr txBox="1"/>
              <p:nvPr/>
            </p:nvSpPr>
            <p:spPr>
              <a:xfrm>
                <a:off x="2481272" y="201658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59" name="TextBox 58">
                <a:extLst>
                  <a:ext uri="{FF2B5EF4-FFF2-40B4-BE49-F238E27FC236}">
                    <a16:creationId xmlns:a16="http://schemas.microsoft.com/office/drawing/2014/main" id="{7DFF5F48-75C6-44F1-B1DB-D7698F7CA2DD}"/>
                  </a:ext>
                </a:extLst>
              </p:cNvPr>
              <p:cNvSpPr txBox="1">
                <a:spLocks noRot="1" noChangeAspect="1" noMove="1" noResize="1" noEditPoints="1" noAdjustHandles="1" noChangeArrowheads="1" noChangeShapeType="1" noTextEdit="1"/>
              </p:cNvSpPr>
              <p:nvPr/>
            </p:nvSpPr>
            <p:spPr>
              <a:xfrm>
                <a:off x="2481272" y="2016585"/>
                <a:ext cx="186718" cy="276999"/>
              </a:xfrm>
              <a:prstGeom prst="rect">
                <a:avLst/>
              </a:prstGeom>
              <a:blipFill>
                <a:blip r:embed="rId9"/>
                <a:stretch>
                  <a:fillRect l="-9677" r="-41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DAD7FBD-4739-46F7-AF95-7DD0F6B75F71}"/>
                  </a:ext>
                </a:extLst>
              </p:cNvPr>
              <p:cNvSpPr txBox="1"/>
              <p:nvPr/>
            </p:nvSpPr>
            <p:spPr>
              <a:xfrm>
                <a:off x="2507900" y="2495621"/>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60" name="TextBox 59">
                <a:extLst>
                  <a:ext uri="{FF2B5EF4-FFF2-40B4-BE49-F238E27FC236}">
                    <a16:creationId xmlns:a16="http://schemas.microsoft.com/office/drawing/2014/main" id="{9DAD7FBD-4739-46F7-AF95-7DD0F6B75F71}"/>
                  </a:ext>
                </a:extLst>
              </p:cNvPr>
              <p:cNvSpPr txBox="1">
                <a:spLocks noRot="1" noChangeAspect="1" noMove="1" noResize="1" noEditPoints="1" noAdjustHandles="1" noChangeArrowheads="1" noChangeShapeType="1" noTextEdit="1"/>
              </p:cNvSpPr>
              <p:nvPr/>
            </p:nvSpPr>
            <p:spPr>
              <a:xfrm>
                <a:off x="2507900" y="2495621"/>
                <a:ext cx="186718" cy="276999"/>
              </a:xfrm>
              <a:prstGeom prst="rect">
                <a:avLst/>
              </a:prstGeom>
              <a:blipFill>
                <a:blip r:embed="rId10"/>
                <a:stretch>
                  <a:fillRect l="-9677" r="-41935"/>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E480ABF0-4C02-4224-A9C5-926F54174556}"/>
              </a:ext>
            </a:extLst>
          </p:cNvPr>
          <p:cNvGrpSpPr/>
          <p:nvPr/>
        </p:nvGrpSpPr>
        <p:grpSpPr>
          <a:xfrm rot="5400000">
            <a:off x="1095062" y="3369946"/>
            <a:ext cx="279847" cy="2432077"/>
            <a:chOff x="6510582" y="1454856"/>
            <a:chExt cx="279847" cy="2432077"/>
          </a:xfrm>
        </p:grpSpPr>
        <p:sp>
          <p:nvSpPr>
            <p:cNvPr id="73" name="Rectangle 72">
              <a:extLst>
                <a:ext uri="{FF2B5EF4-FFF2-40B4-BE49-F238E27FC236}">
                  <a16:creationId xmlns:a16="http://schemas.microsoft.com/office/drawing/2014/main" id="{D5DB0E47-A42B-4AEE-8255-5DF078021894}"/>
                </a:ext>
              </a:extLst>
            </p:cNvPr>
            <p:cNvSpPr>
              <a:spLocks noChangeAspect="1"/>
            </p:cNvSpPr>
            <p:nvPr/>
          </p:nvSpPr>
          <p:spPr>
            <a:xfrm>
              <a:off x="6510582" y="1454856"/>
              <a:ext cx="279847" cy="243207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chemeClr val="tx1"/>
                </a:solidFill>
              </a:endParaRPr>
            </a:p>
          </p:txBody>
        </p:sp>
        <p:sp>
          <p:nvSpPr>
            <p:cNvPr id="63" name="Oval 62">
              <a:extLst>
                <a:ext uri="{FF2B5EF4-FFF2-40B4-BE49-F238E27FC236}">
                  <a16:creationId xmlns:a16="http://schemas.microsoft.com/office/drawing/2014/main" id="{D427F9AF-EA74-4DBD-8D9A-3BD2F36BB22D}"/>
                </a:ext>
              </a:extLst>
            </p:cNvPr>
            <p:cNvSpPr/>
            <p:nvPr/>
          </p:nvSpPr>
          <p:spPr>
            <a:xfrm>
              <a:off x="6545549" y="154052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a:extLst>
                <a:ext uri="{FF2B5EF4-FFF2-40B4-BE49-F238E27FC236}">
                  <a16:creationId xmlns:a16="http://schemas.microsoft.com/office/drawing/2014/main" id="{A345467D-5202-4B1C-9A4D-8B01C1427068}"/>
                </a:ext>
              </a:extLst>
            </p:cNvPr>
            <p:cNvSpPr/>
            <p:nvPr/>
          </p:nvSpPr>
          <p:spPr>
            <a:xfrm>
              <a:off x="6545549" y="176232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a:extLst>
                <a:ext uri="{FF2B5EF4-FFF2-40B4-BE49-F238E27FC236}">
                  <a16:creationId xmlns:a16="http://schemas.microsoft.com/office/drawing/2014/main" id="{2B8ED9A6-C199-4021-B2C9-82741D8A9E38}"/>
                </a:ext>
              </a:extLst>
            </p:cNvPr>
            <p:cNvSpPr/>
            <p:nvPr/>
          </p:nvSpPr>
          <p:spPr>
            <a:xfrm>
              <a:off x="6546827" y="198059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a:extLst>
                <a:ext uri="{FF2B5EF4-FFF2-40B4-BE49-F238E27FC236}">
                  <a16:creationId xmlns:a16="http://schemas.microsoft.com/office/drawing/2014/main" id="{79A50690-AA0B-47E1-A92B-917CA00E9949}"/>
                </a:ext>
              </a:extLst>
            </p:cNvPr>
            <p:cNvSpPr/>
            <p:nvPr/>
          </p:nvSpPr>
          <p:spPr>
            <a:xfrm>
              <a:off x="6551437" y="221282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a:extLst>
                <a:ext uri="{FF2B5EF4-FFF2-40B4-BE49-F238E27FC236}">
                  <a16:creationId xmlns:a16="http://schemas.microsoft.com/office/drawing/2014/main" id="{9C576F29-63B6-4F28-B0AE-A42D5778A774}"/>
                </a:ext>
              </a:extLst>
            </p:cNvPr>
            <p:cNvSpPr/>
            <p:nvPr/>
          </p:nvSpPr>
          <p:spPr>
            <a:xfrm>
              <a:off x="6546370" y="2443716"/>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FBDB2F0E-F87F-4F86-81D4-4955C6C40D97}"/>
                </a:ext>
              </a:extLst>
            </p:cNvPr>
            <p:cNvSpPr/>
            <p:nvPr/>
          </p:nvSpPr>
          <p:spPr>
            <a:xfrm>
              <a:off x="6545549" y="2661993"/>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val 68">
              <a:extLst>
                <a:ext uri="{FF2B5EF4-FFF2-40B4-BE49-F238E27FC236}">
                  <a16:creationId xmlns:a16="http://schemas.microsoft.com/office/drawing/2014/main" id="{39BD62F3-B79C-44D0-9620-360D068E74CD}"/>
                </a:ext>
              </a:extLst>
            </p:cNvPr>
            <p:cNvSpPr/>
            <p:nvPr/>
          </p:nvSpPr>
          <p:spPr>
            <a:xfrm>
              <a:off x="6545588" y="2912440"/>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2CB3D846-8A5D-4D64-9558-1EBC242EAED4}"/>
                </a:ext>
              </a:extLst>
            </p:cNvPr>
            <p:cNvSpPr/>
            <p:nvPr/>
          </p:nvSpPr>
          <p:spPr>
            <a:xfrm>
              <a:off x="6546370" y="3158957"/>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C5B4B70C-A1FC-4F20-BAFF-D27EEAF3A241}"/>
                </a:ext>
              </a:extLst>
            </p:cNvPr>
            <p:cNvSpPr/>
            <p:nvPr/>
          </p:nvSpPr>
          <p:spPr>
            <a:xfrm>
              <a:off x="6545549" y="337723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92E9D45A-1F60-4A2C-96E4-353B26C83ACE}"/>
                </a:ext>
              </a:extLst>
            </p:cNvPr>
            <p:cNvSpPr/>
            <p:nvPr/>
          </p:nvSpPr>
          <p:spPr>
            <a:xfrm>
              <a:off x="6545549" y="359551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5" name="TextBox 74">
            <a:extLst>
              <a:ext uri="{FF2B5EF4-FFF2-40B4-BE49-F238E27FC236}">
                <a16:creationId xmlns:a16="http://schemas.microsoft.com/office/drawing/2014/main" id="{6C5D2FA2-7542-48B2-A406-C68DA2112457}"/>
              </a:ext>
            </a:extLst>
          </p:cNvPr>
          <p:cNvSpPr txBox="1"/>
          <p:nvPr/>
        </p:nvSpPr>
        <p:spPr>
          <a:xfrm>
            <a:off x="-88690" y="4098898"/>
            <a:ext cx="80502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Reviews</a:t>
            </a:r>
          </a:p>
        </p:txBody>
      </p:sp>
      <p:sp>
        <p:nvSpPr>
          <p:cNvPr id="76" name="TextBox 75">
            <a:extLst>
              <a:ext uri="{FF2B5EF4-FFF2-40B4-BE49-F238E27FC236}">
                <a16:creationId xmlns:a16="http://schemas.microsoft.com/office/drawing/2014/main" id="{F6E899C6-0F70-42C9-A02A-234FF46879BF}"/>
              </a:ext>
            </a:extLst>
          </p:cNvPr>
          <p:cNvSpPr txBox="1"/>
          <p:nvPr/>
        </p:nvSpPr>
        <p:spPr>
          <a:xfrm>
            <a:off x="416965" y="4657396"/>
            <a:ext cx="2949734"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Loss encoder : prior + Cross entropy Disc(Reconstruct reviews  ,  reviews) </a:t>
            </a:r>
          </a:p>
        </p:txBody>
      </p:sp>
      <p:sp>
        <p:nvSpPr>
          <p:cNvPr id="136" name="Rectangle 135">
            <a:extLst>
              <a:ext uri="{FF2B5EF4-FFF2-40B4-BE49-F238E27FC236}">
                <a16:creationId xmlns:a16="http://schemas.microsoft.com/office/drawing/2014/main" id="{9D9CB8CF-9C20-4669-9D67-5B23747ED29F}"/>
              </a:ext>
            </a:extLst>
          </p:cNvPr>
          <p:cNvSpPr/>
          <p:nvPr/>
        </p:nvSpPr>
        <p:spPr>
          <a:xfrm>
            <a:off x="8095796" y="1777781"/>
            <a:ext cx="257476" cy="379514"/>
          </a:xfrm>
          <a:prstGeom prst="rect">
            <a:avLst/>
          </a:prstGeom>
          <a:solidFill>
            <a:srgbClr val="006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1</a:t>
            </a:r>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AC3E3B43-7B54-4FF9-8809-6A2FA032D19F}"/>
                  </a:ext>
                </a:extLst>
              </p:cNvPr>
              <p:cNvSpPr>
                <a:spLocks noChangeAspect="1"/>
              </p:cNvSpPr>
              <p:nvPr/>
            </p:nvSpPr>
            <p:spPr>
              <a:xfrm>
                <a:off x="6245434" y="1443573"/>
                <a:ext cx="699806" cy="10913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𝐷</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37" name="Rectangle 136">
                <a:extLst>
                  <a:ext uri="{FF2B5EF4-FFF2-40B4-BE49-F238E27FC236}">
                    <a16:creationId xmlns:a16="http://schemas.microsoft.com/office/drawing/2014/main" id="{AC3E3B43-7B54-4FF9-8809-6A2FA032D19F}"/>
                  </a:ext>
                </a:extLst>
              </p:cNvPr>
              <p:cNvSpPr>
                <a:spLocks noRot="1" noChangeAspect="1" noMove="1" noResize="1" noEditPoints="1" noAdjustHandles="1" noChangeArrowheads="1" noChangeShapeType="1" noTextEdit="1"/>
              </p:cNvSpPr>
              <p:nvPr/>
            </p:nvSpPr>
            <p:spPr>
              <a:xfrm>
                <a:off x="6245434" y="1443573"/>
                <a:ext cx="699806" cy="1091357"/>
              </a:xfrm>
              <a:prstGeom prst="rect">
                <a:avLst/>
              </a:prstGeom>
              <a:blipFill>
                <a:blip r:embed="rId11"/>
                <a:stretch>
                  <a:fillRect/>
                </a:stretch>
              </a:blipFill>
              <a:ln>
                <a:solidFill>
                  <a:schemeClr val="tx1"/>
                </a:solidFill>
              </a:ln>
            </p:spPr>
            <p:txBody>
              <a:bodyPr/>
              <a:lstStyle/>
              <a:p>
                <a:r>
                  <a:rPr lang="en-US">
                    <a:noFill/>
                  </a:rPr>
                  <a:t> </a:t>
                </a:r>
              </a:p>
            </p:txBody>
          </p:sp>
        </mc:Fallback>
      </mc:AlternateContent>
      <p:sp>
        <p:nvSpPr>
          <p:cNvPr id="138" name="Arrow: Right 137">
            <a:extLst>
              <a:ext uri="{FF2B5EF4-FFF2-40B4-BE49-F238E27FC236}">
                <a16:creationId xmlns:a16="http://schemas.microsoft.com/office/drawing/2014/main" id="{0F7692F4-557C-428E-955B-E213930D8165}"/>
              </a:ext>
            </a:extLst>
          </p:cNvPr>
          <p:cNvSpPr/>
          <p:nvPr/>
        </p:nvSpPr>
        <p:spPr>
          <a:xfrm>
            <a:off x="7003313" y="1808756"/>
            <a:ext cx="510947" cy="36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B8C841BA-98C1-4394-A7A4-3412DDC783D5}"/>
              </a:ext>
            </a:extLst>
          </p:cNvPr>
          <p:cNvSpPr/>
          <p:nvPr/>
        </p:nvSpPr>
        <p:spPr>
          <a:xfrm>
            <a:off x="7692432" y="1790284"/>
            <a:ext cx="257476" cy="3465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0</a:t>
            </a:r>
          </a:p>
        </p:txBody>
      </p:sp>
      <p:sp>
        <p:nvSpPr>
          <p:cNvPr id="140" name="TextBox 139">
            <a:extLst>
              <a:ext uri="{FF2B5EF4-FFF2-40B4-BE49-F238E27FC236}">
                <a16:creationId xmlns:a16="http://schemas.microsoft.com/office/drawing/2014/main" id="{A66BAABF-6F6E-45DB-B9BF-D10C654F45FE}"/>
              </a:ext>
            </a:extLst>
          </p:cNvPr>
          <p:cNvSpPr txBox="1"/>
          <p:nvPr/>
        </p:nvSpPr>
        <p:spPr>
          <a:xfrm>
            <a:off x="7528959" y="2225013"/>
            <a:ext cx="879701" cy="276999"/>
          </a:xfrm>
          <a:prstGeom prst="rect">
            <a:avLst/>
          </a:prstGeom>
          <a:noFill/>
        </p:spPr>
        <p:txBody>
          <a:bodyPr wrap="square" rtlCol="0">
            <a:spAutoFit/>
          </a:bodyPr>
          <a:lstStyle/>
          <a:p>
            <a:r>
              <a:rPr lang="en-US" sz="1200" dirty="0">
                <a:latin typeface="Gill Sans MT" panose="020B0502020104020203" pitchFamily="34" charset="0"/>
              </a:rPr>
              <a:t>FAKE</a:t>
            </a:r>
          </a:p>
        </p:txBody>
      </p:sp>
      <p:sp>
        <p:nvSpPr>
          <p:cNvPr id="141" name="TextBox 140">
            <a:extLst>
              <a:ext uri="{FF2B5EF4-FFF2-40B4-BE49-F238E27FC236}">
                <a16:creationId xmlns:a16="http://schemas.microsoft.com/office/drawing/2014/main" id="{4F41575D-4615-469C-85B7-3AD6A82647D4}"/>
              </a:ext>
            </a:extLst>
          </p:cNvPr>
          <p:cNvSpPr txBox="1"/>
          <p:nvPr/>
        </p:nvSpPr>
        <p:spPr>
          <a:xfrm>
            <a:off x="8035784" y="2229654"/>
            <a:ext cx="745752" cy="369332"/>
          </a:xfrm>
          <a:prstGeom prst="rect">
            <a:avLst/>
          </a:prstGeom>
          <a:noFill/>
        </p:spPr>
        <p:txBody>
          <a:bodyPr wrap="square" rtlCol="0">
            <a:spAutoFit/>
          </a:bodyPr>
          <a:lstStyle/>
          <a:p>
            <a:r>
              <a:rPr lang="en-US" dirty="0">
                <a:latin typeface="Gill Sans MT" panose="020B0502020104020203" pitchFamily="34" charset="0"/>
              </a:rPr>
              <a:t>REAL</a:t>
            </a:r>
          </a:p>
        </p:txBody>
      </p:sp>
      <p:sp>
        <p:nvSpPr>
          <p:cNvPr id="142" name="TextBox 141">
            <a:extLst>
              <a:ext uri="{FF2B5EF4-FFF2-40B4-BE49-F238E27FC236}">
                <a16:creationId xmlns:a16="http://schemas.microsoft.com/office/drawing/2014/main" id="{CB85CA48-9745-4A17-B54D-B73113587347}"/>
              </a:ext>
            </a:extLst>
          </p:cNvPr>
          <p:cNvSpPr txBox="1"/>
          <p:nvPr/>
        </p:nvSpPr>
        <p:spPr>
          <a:xfrm>
            <a:off x="6199540" y="1187827"/>
            <a:ext cx="1528187" cy="369332"/>
          </a:xfrm>
          <a:prstGeom prst="rect">
            <a:avLst/>
          </a:prstGeom>
          <a:noFill/>
        </p:spPr>
        <p:txBody>
          <a:bodyPr wrap="square" rtlCol="0">
            <a:spAutoFit/>
          </a:bodyPr>
          <a:lstStyle/>
          <a:p>
            <a:r>
              <a:rPr lang="en-US" dirty="0">
                <a:latin typeface="Gill Sans MT" panose="020B0502020104020203" pitchFamily="34" charset="0"/>
              </a:rPr>
              <a:t>Discriminator</a:t>
            </a:r>
          </a:p>
        </p:txBody>
      </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3F2A1A7A-3137-4490-A1BD-E984BD2CE157}"/>
                  </a:ext>
                </a:extLst>
              </p:cNvPr>
              <p:cNvSpPr txBox="1"/>
              <p:nvPr/>
            </p:nvSpPr>
            <p:spPr>
              <a:xfrm>
                <a:off x="5251990" y="727411"/>
                <a:ext cx="910446" cy="646331"/>
              </a:xfrm>
              <a:prstGeom prst="rect">
                <a:avLst/>
              </a:prstGeom>
              <a:noFill/>
            </p:spPr>
            <p:txBody>
              <a:bodyPr wrap="square" rtlCol="0">
                <a:spAutoFit/>
              </a:bodyPr>
              <a:lstStyle/>
              <a:p>
                <a:r>
                  <a:rPr lang="en-US" sz="1200" dirty="0">
                    <a:latin typeface="Gill Sans MT" panose="020B0502020104020203" pitchFamily="34" charset="0"/>
                  </a:rPr>
                  <a:t>Generated samples, </a:t>
                </a:r>
                <a14:m>
                  <m:oMath xmlns:m="http://schemas.openxmlformats.org/officeDocument/2006/math">
                    <m:r>
                      <a:rPr lang="en-US" sz="1200" i="1" dirty="0" smtClean="0">
                        <a:latin typeface="Cambria Math" panose="02040503050406030204" pitchFamily="18" charset="0"/>
                      </a:rPr>
                      <m:t>𝐺</m:t>
                    </m:r>
                    <m:r>
                      <a:rPr lang="en-US" sz="1200" i="1" dirty="0" smtClean="0">
                        <a:latin typeface="Cambria Math" panose="02040503050406030204" pitchFamily="18" charset="0"/>
                      </a:rPr>
                      <m:t>(</m:t>
                    </m:r>
                    <m:r>
                      <a:rPr lang="en-US" sz="1200" i="1" dirty="0" smtClean="0">
                        <a:latin typeface="Cambria Math" panose="02040503050406030204" pitchFamily="18" charset="0"/>
                      </a:rPr>
                      <m:t>𝑧</m:t>
                    </m:r>
                    <m:r>
                      <a:rPr lang="en-US" sz="1200" i="1" dirty="0" smtClean="0">
                        <a:latin typeface="Cambria Math" panose="02040503050406030204" pitchFamily="18" charset="0"/>
                      </a:rPr>
                      <m:t>)</m:t>
                    </m:r>
                  </m:oMath>
                </a14:m>
                <a:endParaRPr lang="en-US" sz="1200" dirty="0">
                  <a:latin typeface="Gill Sans MT" panose="020B0502020104020203" pitchFamily="34" charset="0"/>
                </a:endParaRPr>
              </a:p>
            </p:txBody>
          </p:sp>
        </mc:Choice>
        <mc:Fallback xmlns="">
          <p:sp>
            <p:nvSpPr>
              <p:cNvPr id="143" name="TextBox 142">
                <a:extLst>
                  <a:ext uri="{FF2B5EF4-FFF2-40B4-BE49-F238E27FC236}">
                    <a16:creationId xmlns:a16="http://schemas.microsoft.com/office/drawing/2014/main" id="{3F2A1A7A-3137-4490-A1BD-E984BD2CE157}"/>
                  </a:ext>
                </a:extLst>
              </p:cNvPr>
              <p:cNvSpPr txBox="1">
                <a:spLocks noRot="1" noChangeAspect="1" noMove="1" noResize="1" noEditPoints="1" noAdjustHandles="1" noChangeArrowheads="1" noChangeShapeType="1" noTextEdit="1"/>
              </p:cNvSpPr>
              <p:nvPr/>
            </p:nvSpPr>
            <p:spPr>
              <a:xfrm>
                <a:off x="5251990" y="727411"/>
                <a:ext cx="910446" cy="646331"/>
              </a:xfrm>
              <a:prstGeom prst="rect">
                <a:avLst/>
              </a:prstGeom>
              <a:blipFill>
                <a:blip r:embed="rId12"/>
                <a:stretch>
                  <a:fillRect l="-671"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08E9F2F1-A744-4247-A765-70FEEB104A02}"/>
                  </a:ext>
                </a:extLst>
              </p:cNvPr>
              <p:cNvSpPr>
                <a:spLocks noChangeAspect="1"/>
              </p:cNvSpPr>
              <p:nvPr/>
            </p:nvSpPr>
            <p:spPr>
              <a:xfrm>
                <a:off x="5630119" y="1780054"/>
                <a:ext cx="150456" cy="486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𝑥</m:t>
                      </m:r>
                    </m:oMath>
                  </m:oMathPara>
                </a14:m>
                <a:endParaRPr lang="en-US" dirty="0">
                  <a:solidFill>
                    <a:schemeClr val="tx1"/>
                  </a:solidFill>
                  <a:latin typeface="Gill Sans MT" panose="020B0502020104020203" pitchFamily="34" charset="0"/>
                </a:endParaRPr>
              </a:p>
            </p:txBody>
          </p:sp>
        </mc:Choice>
        <mc:Fallback xmlns="">
          <p:sp>
            <p:nvSpPr>
              <p:cNvPr id="144" name="Rectangle 143">
                <a:extLst>
                  <a:ext uri="{FF2B5EF4-FFF2-40B4-BE49-F238E27FC236}">
                    <a16:creationId xmlns:a16="http://schemas.microsoft.com/office/drawing/2014/main" id="{08E9F2F1-A744-4247-A765-70FEEB104A02}"/>
                  </a:ext>
                </a:extLst>
              </p:cNvPr>
              <p:cNvSpPr>
                <a:spLocks noRot="1" noChangeAspect="1" noMove="1" noResize="1" noEditPoints="1" noAdjustHandles="1" noChangeArrowheads="1" noChangeShapeType="1" noTextEdit="1"/>
              </p:cNvSpPr>
              <p:nvPr/>
            </p:nvSpPr>
            <p:spPr>
              <a:xfrm>
                <a:off x="5630119" y="1780054"/>
                <a:ext cx="150456" cy="486884"/>
              </a:xfrm>
              <a:prstGeom prst="rect">
                <a:avLst/>
              </a:prstGeom>
              <a:blipFill>
                <a:blip r:embed="rId13"/>
                <a:stretch>
                  <a:fillRect l="-21429" r="-10714"/>
                </a:stretch>
              </a:blipFill>
              <a:ln>
                <a:solidFill>
                  <a:schemeClr val="tx1"/>
                </a:solidFill>
              </a:ln>
            </p:spPr>
            <p:txBody>
              <a:bodyPr/>
              <a:lstStyle/>
              <a:p>
                <a:r>
                  <a:rPr lang="en-US">
                    <a:noFill/>
                  </a:rPr>
                  <a:t> </a:t>
                </a:r>
              </a:p>
            </p:txBody>
          </p:sp>
        </mc:Fallback>
      </mc:AlternateContent>
      <p:sp>
        <p:nvSpPr>
          <p:cNvPr id="145" name="TextBox 144">
            <a:extLst>
              <a:ext uri="{FF2B5EF4-FFF2-40B4-BE49-F238E27FC236}">
                <a16:creationId xmlns:a16="http://schemas.microsoft.com/office/drawing/2014/main" id="{033ECD47-4985-4400-A80E-7CD33A87695D}"/>
              </a:ext>
            </a:extLst>
          </p:cNvPr>
          <p:cNvSpPr txBox="1"/>
          <p:nvPr/>
        </p:nvSpPr>
        <p:spPr>
          <a:xfrm>
            <a:off x="5199978" y="2154052"/>
            <a:ext cx="829892" cy="461665"/>
          </a:xfrm>
          <a:prstGeom prst="rect">
            <a:avLst/>
          </a:prstGeom>
          <a:noFill/>
        </p:spPr>
        <p:txBody>
          <a:bodyPr wrap="square" rtlCol="0">
            <a:spAutoFit/>
          </a:bodyPr>
          <a:lstStyle/>
          <a:p>
            <a:r>
              <a:rPr lang="en-US" sz="1200" dirty="0">
                <a:latin typeface="Gill Sans MT" panose="020B0502020104020203" pitchFamily="34" charset="0"/>
              </a:rPr>
              <a:t>Data samples, x</a:t>
            </a:r>
          </a:p>
        </p:txBody>
      </p:sp>
      <p:sp>
        <p:nvSpPr>
          <p:cNvPr id="146" name="Arrow: Right 145">
            <a:extLst>
              <a:ext uri="{FF2B5EF4-FFF2-40B4-BE49-F238E27FC236}">
                <a16:creationId xmlns:a16="http://schemas.microsoft.com/office/drawing/2014/main" id="{4E3C792B-B1A2-4A0C-B1C1-6777CD26E0B8}"/>
              </a:ext>
            </a:extLst>
          </p:cNvPr>
          <p:cNvSpPr/>
          <p:nvPr/>
        </p:nvSpPr>
        <p:spPr>
          <a:xfrm>
            <a:off x="5859237" y="1847649"/>
            <a:ext cx="291528" cy="3064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9260D079-2FE0-41A7-9B33-5017EED9D566}"/>
                  </a:ext>
                </a:extLst>
              </p:cNvPr>
              <p:cNvSpPr>
                <a:spLocks noChangeAspect="1"/>
              </p:cNvSpPr>
              <p:nvPr/>
            </p:nvSpPr>
            <p:spPr>
              <a:xfrm>
                <a:off x="5449702" y="1352900"/>
                <a:ext cx="456630" cy="3936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𝐺</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𝑧</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47" name="Rectangle 146">
                <a:extLst>
                  <a:ext uri="{FF2B5EF4-FFF2-40B4-BE49-F238E27FC236}">
                    <a16:creationId xmlns:a16="http://schemas.microsoft.com/office/drawing/2014/main" id="{9260D079-2FE0-41A7-9B33-5017EED9D566}"/>
                  </a:ext>
                </a:extLst>
              </p:cNvPr>
              <p:cNvSpPr>
                <a:spLocks noRot="1" noChangeAspect="1" noMove="1" noResize="1" noEditPoints="1" noAdjustHandles="1" noChangeArrowheads="1" noChangeShapeType="1" noTextEdit="1"/>
              </p:cNvSpPr>
              <p:nvPr/>
            </p:nvSpPr>
            <p:spPr>
              <a:xfrm>
                <a:off x="5449702" y="1352900"/>
                <a:ext cx="456630" cy="393696"/>
              </a:xfrm>
              <a:prstGeom prst="rect">
                <a:avLst/>
              </a:prstGeom>
              <a:blipFill>
                <a:blip r:embed="rId14"/>
                <a:stretch>
                  <a:fillRect l="-5063"/>
                </a:stretch>
              </a:blipFill>
              <a:ln>
                <a:solidFill>
                  <a:schemeClr val="tx1"/>
                </a:solidFill>
              </a:ln>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71E0E6DB-051E-446A-A855-641DAB2371E7}"/>
              </a:ext>
            </a:extLst>
          </p:cNvPr>
          <p:cNvSpPr/>
          <p:nvPr/>
        </p:nvSpPr>
        <p:spPr>
          <a:xfrm>
            <a:off x="8114797" y="3585470"/>
            <a:ext cx="257476" cy="379514"/>
          </a:xfrm>
          <a:prstGeom prst="rect">
            <a:avLst/>
          </a:prstGeom>
          <a:solidFill>
            <a:srgbClr val="006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1</a:t>
            </a:r>
          </a:p>
        </p:txBody>
      </p:sp>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64310EFE-3EE9-4208-A473-759C2EB6FDCA}"/>
                  </a:ext>
                </a:extLst>
              </p:cNvPr>
              <p:cNvSpPr>
                <a:spLocks noChangeAspect="1"/>
              </p:cNvSpPr>
              <p:nvPr/>
            </p:nvSpPr>
            <p:spPr>
              <a:xfrm>
                <a:off x="6264435" y="3251262"/>
                <a:ext cx="699806" cy="10913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𝐷</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51" name="Rectangle 150">
                <a:extLst>
                  <a:ext uri="{FF2B5EF4-FFF2-40B4-BE49-F238E27FC236}">
                    <a16:creationId xmlns:a16="http://schemas.microsoft.com/office/drawing/2014/main" id="{64310EFE-3EE9-4208-A473-759C2EB6FDCA}"/>
                  </a:ext>
                </a:extLst>
              </p:cNvPr>
              <p:cNvSpPr>
                <a:spLocks noRot="1" noChangeAspect="1" noMove="1" noResize="1" noEditPoints="1" noAdjustHandles="1" noChangeArrowheads="1" noChangeShapeType="1" noTextEdit="1"/>
              </p:cNvSpPr>
              <p:nvPr/>
            </p:nvSpPr>
            <p:spPr>
              <a:xfrm>
                <a:off x="6264435" y="3251262"/>
                <a:ext cx="699806" cy="1091357"/>
              </a:xfrm>
              <a:prstGeom prst="rect">
                <a:avLst/>
              </a:prstGeom>
              <a:blipFill>
                <a:blip r:embed="rId11"/>
                <a:stretch>
                  <a:fillRect/>
                </a:stretch>
              </a:blipFill>
              <a:ln>
                <a:solidFill>
                  <a:schemeClr val="tx1"/>
                </a:solidFill>
              </a:ln>
            </p:spPr>
            <p:txBody>
              <a:bodyPr/>
              <a:lstStyle/>
              <a:p>
                <a:r>
                  <a:rPr lang="en-US">
                    <a:noFill/>
                  </a:rPr>
                  <a:t> </a:t>
                </a:r>
              </a:p>
            </p:txBody>
          </p:sp>
        </mc:Fallback>
      </mc:AlternateContent>
      <p:sp>
        <p:nvSpPr>
          <p:cNvPr id="152" name="Arrow: Right 151">
            <a:extLst>
              <a:ext uri="{FF2B5EF4-FFF2-40B4-BE49-F238E27FC236}">
                <a16:creationId xmlns:a16="http://schemas.microsoft.com/office/drawing/2014/main" id="{51A6879C-5BD4-40CA-A239-2922ED6F79E4}"/>
              </a:ext>
            </a:extLst>
          </p:cNvPr>
          <p:cNvSpPr/>
          <p:nvPr/>
        </p:nvSpPr>
        <p:spPr>
          <a:xfrm>
            <a:off x="7022314" y="3616445"/>
            <a:ext cx="510947" cy="36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D9978903-B052-48D4-BA81-4DF63BC843D4}"/>
              </a:ext>
            </a:extLst>
          </p:cNvPr>
          <p:cNvSpPr/>
          <p:nvPr/>
        </p:nvSpPr>
        <p:spPr>
          <a:xfrm>
            <a:off x="7711433" y="3597973"/>
            <a:ext cx="257476" cy="3465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0</a:t>
            </a:r>
          </a:p>
        </p:txBody>
      </p:sp>
      <p:sp>
        <p:nvSpPr>
          <p:cNvPr id="154" name="TextBox 153">
            <a:extLst>
              <a:ext uri="{FF2B5EF4-FFF2-40B4-BE49-F238E27FC236}">
                <a16:creationId xmlns:a16="http://schemas.microsoft.com/office/drawing/2014/main" id="{046E9838-C178-4634-A7C3-386D810829C9}"/>
              </a:ext>
            </a:extLst>
          </p:cNvPr>
          <p:cNvSpPr txBox="1"/>
          <p:nvPr/>
        </p:nvSpPr>
        <p:spPr>
          <a:xfrm>
            <a:off x="7547960" y="4032702"/>
            <a:ext cx="879701" cy="276999"/>
          </a:xfrm>
          <a:prstGeom prst="rect">
            <a:avLst/>
          </a:prstGeom>
          <a:noFill/>
        </p:spPr>
        <p:txBody>
          <a:bodyPr wrap="square" rtlCol="0">
            <a:spAutoFit/>
          </a:bodyPr>
          <a:lstStyle/>
          <a:p>
            <a:r>
              <a:rPr lang="en-US" sz="1200" dirty="0">
                <a:latin typeface="Gill Sans MT" panose="020B0502020104020203" pitchFamily="34" charset="0"/>
              </a:rPr>
              <a:t>FAKE</a:t>
            </a:r>
          </a:p>
        </p:txBody>
      </p:sp>
      <p:sp>
        <p:nvSpPr>
          <p:cNvPr id="155" name="TextBox 154">
            <a:extLst>
              <a:ext uri="{FF2B5EF4-FFF2-40B4-BE49-F238E27FC236}">
                <a16:creationId xmlns:a16="http://schemas.microsoft.com/office/drawing/2014/main" id="{AF64034C-DE83-4C44-95F4-637D37A74063}"/>
              </a:ext>
            </a:extLst>
          </p:cNvPr>
          <p:cNvSpPr txBox="1"/>
          <p:nvPr/>
        </p:nvSpPr>
        <p:spPr>
          <a:xfrm>
            <a:off x="8054785" y="4037343"/>
            <a:ext cx="745752" cy="369332"/>
          </a:xfrm>
          <a:prstGeom prst="rect">
            <a:avLst/>
          </a:prstGeom>
          <a:noFill/>
        </p:spPr>
        <p:txBody>
          <a:bodyPr wrap="square" rtlCol="0">
            <a:spAutoFit/>
          </a:bodyPr>
          <a:lstStyle/>
          <a:p>
            <a:r>
              <a:rPr lang="en-US" dirty="0">
                <a:latin typeface="Gill Sans MT" panose="020B0502020104020203" pitchFamily="34" charset="0"/>
              </a:rPr>
              <a:t>REAL</a:t>
            </a:r>
          </a:p>
        </p:txBody>
      </p:sp>
      <p:sp>
        <p:nvSpPr>
          <p:cNvPr id="156" name="TextBox 155">
            <a:extLst>
              <a:ext uri="{FF2B5EF4-FFF2-40B4-BE49-F238E27FC236}">
                <a16:creationId xmlns:a16="http://schemas.microsoft.com/office/drawing/2014/main" id="{2A3BCC7E-1F55-43F7-994D-672BC36622D1}"/>
              </a:ext>
            </a:extLst>
          </p:cNvPr>
          <p:cNvSpPr txBox="1"/>
          <p:nvPr/>
        </p:nvSpPr>
        <p:spPr>
          <a:xfrm>
            <a:off x="6169766" y="2948328"/>
            <a:ext cx="1528187" cy="369332"/>
          </a:xfrm>
          <a:prstGeom prst="rect">
            <a:avLst/>
          </a:prstGeom>
          <a:noFill/>
        </p:spPr>
        <p:txBody>
          <a:bodyPr wrap="square" rtlCol="0">
            <a:spAutoFit/>
          </a:bodyPr>
          <a:lstStyle/>
          <a:p>
            <a:r>
              <a:rPr lang="en-US" dirty="0">
                <a:latin typeface="Gill Sans MT" panose="020B0502020104020203" pitchFamily="34" charset="0"/>
              </a:rPr>
              <a:t>Discriminator</a:t>
            </a:r>
          </a:p>
        </p:txBody>
      </p:sp>
      <mc:AlternateContent xmlns:mc="http://schemas.openxmlformats.org/markup-compatibility/2006" xmlns:a14="http://schemas.microsoft.com/office/drawing/2010/main">
        <mc:Choice Requires="a14">
          <p:sp>
            <p:nvSpPr>
              <p:cNvPr id="157" name="Rectangle 156">
                <a:extLst>
                  <a:ext uri="{FF2B5EF4-FFF2-40B4-BE49-F238E27FC236}">
                    <a16:creationId xmlns:a16="http://schemas.microsoft.com/office/drawing/2014/main" id="{B6FBC13A-105C-4B43-B29C-307D41188120}"/>
                  </a:ext>
                </a:extLst>
              </p:cNvPr>
              <p:cNvSpPr>
                <a:spLocks noChangeAspect="1"/>
              </p:cNvSpPr>
              <p:nvPr/>
            </p:nvSpPr>
            <p:spPr>
              <a:xfrm>
                <a:off x="5649120" y="3587743"/>
                <a:ext cx="150456" cy="486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𝑥</m:t>
                      </m:r>
                    </m:oMath>
                  </m:oMathPara>
                </a14:m>
                <a:endParaRPr lang="en-US" dirty="0">
                  <a:solidFill>
                    <a:schemeClr val="tx1"/>
                  </a:solidFill>
                  <a:latin typeface="Gill Sans MT" panose="020B0502020104020203" pitchFamily="34" charset="0"/>
                </a:endParaRPr>
              </a:p>
            </p:txBody>
          </p:sp>
        </mc:Choice>
        <mc:Fallback xmlns="">
          <p:sp>
            <p:nvSpPr>
              <p:cNvPr id="157" name="Rectangle 156">
                <a:extLst>
                  <a:ext uri="{FF2B5EF4-FFF2-40B4-BE49-F238E27FC236}">
                    <a16:creationId xmlns:a16="http://schemas.microsoft.com/office/drawing/2014/main" id="{B6FBC13A-105C-4B43-B29C-307D41188120}"/>
                  </a:ext>
                </a:extLst>
              </p:cNvPr>
              <p:cNvSpPr>
                <a:spLocks noRot="1" noChangeAspect="1" noMove="1" noResize="1" noEditPoints="1" noAdjustHandles="1" noChangeArrowheads="1" noChangeShapeType="1" noTextEdit="1"/>
              </p:cNvSpPr>
              <p:nvPr/>
            </p:nvSpPr>
            <p:spPr>
              <a:xfrm>
                <a:off x="5649120" y="3587743"/>
                <a:ext cx="150456" cy="486884"/>
              </a:xfrm>
              <a:prstGeom prst="rect">
                <a:avLst/>
              </a:prstGeom>
              <a:blipFill>
                <a:blip r:embed="rId15"/>
                <a:stretch>
                  <a:fillRect l="-21429" r="-10714"/>
                </a:stretch>
              </a:blipFill>
              <a:ln>
                <a:solidFill>
                  <a:schemeClr val="tx1"/>
                </a:solidFill>
              </a:ln>
            </p:spPr>
            <p:txBody>
              <a:bodyPr/>
              <a:lstStyle/>
              <a:p>
                <a:r>
                  <a:rPr lang="en-US">
                    <a:noFill/>
                  </a:rPr>
                  <a:t> </a:t>
                </a:r>
              </a:p>
            </p:txBody>
          </p:sp>
        </mc:Fallback>
      </mc:AlternateContent>
      <p:sp>
        <p:nvSpPr>
          <p:cNvPr id="158" name="TextBox 157">
            <a:extLst>
              <a:ext uri="{FF2B5EF4-FFF2-40B4-BE49-F238E27FC236}">
                <a16:creationId xmlns:a16="http://schemas.microsoft.com/office/drawing/2014/main" id="{668257F8-FF25-4553-8718-B0382C75A2E1}"/>
              </a:ext>
            </a:extLst>
          </p:cNvPr>
          <p:cNvSpPr txBox="1"/>
          <p:nvPr/>
        </p:nvSpPr>
        <p:spPr>
          <a:xfrm>
            <a:off x="5218979" y="3961741"/>
            <a:ext cx="829892" cy="461665"/>
          </a:xfrm>
          <a:prstGeom prst="rect">
            <a:avLst/>
          </a:prstGeom>
          <a:noFill/>
        </p:spPr>
        <p:txBody>
          <a:bodyPr wrap="square" rtlCol="0">
            <a:spAutoFit/>
          </a:bodyPr>
          <a:lstStyle/>
          <a:p>
            <a:r>
              <a:rPr lang="en-US" sz="1200" dirty="0">
                <a:latin typeface="Gill Sans MT" panose="020B0502020104020203" pitchFamily="34" charset="0"/>
              </a:rPr>
              <a:t>Data samples, x</a:t>
            </a:r>
          </a:p>
        </p:txBody>
      </p:sp>
      <p:sp>
        <p:nvSpPr>
          <p:cNvPr id="159" name="Arrow: Right 158">
            <a:extLst>
              <a:ext uri="{FF2B5EF4-FFF2-40B4-BE49-F238E27FC236}">
                <a16:creationId xmlns:a16="http://schemas.microsoft.com/office/drawing/2014/main" id="{2B736957-814A-4F6B-A928-8EE1269E5936}"/>
              </a:ext>
            </a:extLst>
          </p:cNvPr>
          <p:cNvSpPr/>
          <p:nvPr/>
        </p:nvSpPr>
        <p:spPr>
          <a:xfrm>
            <a:off x="5878238" y="3655338"/>
            <a:ext cx="291528" cy="3064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0" name="Rectangle 159">
                <a:extLst>
                  <a:ext uri="{FF2B5EF4-FFF2-40B4-BE49-F238E27FC236}">
                    <a16:creationId xmlns:a16="http://schemas.microsoft.com/office/drawing/2014/main" id="{A065F125-8671-400F-9C07-5FC6BF9A7F5D}"/>
                  </a:ext>
                </a:extLst>
              </p:cNvPr>
              <p:cNvSpPr>
                <a:spLocks noChangeAspect="1"/>
              </p:cNvSpPr>
              <p:nvPr/>
            </p:nvSpPr>
            <p:spPr>
              <a:xfrm>
                <a:off x="5468703" y="3160589"/>
                <a:ext cx="456630" cy="3936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𝐺</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𝑧</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60" name="Rectangle 159">
                <a:extLst>
                  <a:ext uri="{FF2B5EF4-FFF2-40B4-BE49-F238E27FC236}">
                    <a16:creationId xmlns:a16="http://schemas.microsoft.com/office/drawing/2014/main" id="{A065F125-8671-400F-9C07-5FC6BF9A7F5D}"/>
                  </a:ext>
                </a:extLst>
              </p:cNvPr>
              <p:cNvSpPr>
                <a:spLocks noRot="1" noChangeAspect="1" noMove="1" noResize="1" noEditPoints="1" noAdjustHandles="1" noChangeArrowheads="1" noChangeShapeType="1" noTextEdit="1"/>
              </p:cNvSpPr>
              <p:nvPr/>
            </p:nvSpPr>
            <p:spPr>
              <a:xfrm>
                <a:off x="5468703" y="3160589"/>
                <a:ext cx="456630" cy="393696"/>
              </a:xfrm>
              <a:prstGeom prst="rect">
                <a:avLst/>
              </a:prstGeom>
              <a:blipFill>
                <a:blip r:embed="rId14"/>
                <a:stretch>
                  <a:fillRect l="-5063"/>
                </a:stretch>
              </a:blipFill>
              <a:ln>
                <a:solidFill>
                  <a:schemeClr val="tx1"/>
                </a:solidFill>
              </a:ln>
            </p:spPr>
            <p:txBody>
              <a:bodyPr/>
              <a:lstStyle/>
              <a:p>
                <a:r>
                  <a:rPr lang="en-US">
                    <a:noFill/>
                  </a:rPr>
                  <a:t> </a:t>
                </a:r>
              </a:p>
            </p:txBody>
          </p:sp>
        </mc:Fallback>
      </mc:AlternateContent>
      <p:sp>
        <p:nvSpPr>
          <p:cNvPr id="161" name="TextBox 160">
            <a:extLst>
              <a:ext uri="{FF2B5EF4-FFF2-40B4-BE49-F238E27FC236}">
                <a16:creationId xmlns:a16="http://schemas.microsoft.com/office/drawing/2014/main" id="{5D0C7244-5B30-4EC9-864E-D8E36A258C2F}"/>
              </a:ext>
            </a:extLst>
          </p:cNvPr>
          <p:cNvSpPr txBox="1"/>
          <p:nvPr/>
        </p:nvSpPr>
        <p:spPr>
          <a:xfrm>
            <a:off x="3551573" y="4476919"/>
            <a:ext cx="3977386" cy="707886"/>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Loss Generator :</a:t>
            </a:r>
          </a:p>
          <a:p>
            <a:pPr lvl="1"/>
            <a:r>
              <a:rPr lang="en-US" altLang="zh-TW" sz="2000" dirty="0">
                <a:solidFill>
                  <a:schemeClr val="accent1">
                    <a:lumMod val="50000"/>
                  </a:schemeClr>
                </a:solidFill>
                <a:latin typeface="Times New Roman" panose="02020603050405020304" pitchFamily="18" charset="0"/>
                <a:cs typeface="Times New Roman" panose="02020603050405020304" pitchFamily="18" charset="0"/>
              </a:rPr>
              <a:t>Policy Gradient mode -</a:t>
            </a:r>
          </a:p>
        </p:txBody>
      </p:sp>
      <p:pic>
        <p:nvPicPr>
          <p:cNvPr id="162" name="Picture 161">
            <a:extLst>
              <a:ext uri="{FF2B5EF4-FFF2-40B4-BE49-F238E27FC236}">
                <a16:creationId xmlns:a16="http://schemas.microsoft.com/office/drawing/2014/main" id="{4B768B9B-7729-4371-9F9B-92130D63AAB0}"/>
              </a:ext>
            </a:extLst>
          </p:cNvPr>
          <p:cNvPicPr>
            <a:picLocks noChangeAspect="1"/>
          </p:cNvPicPr>
          <p:nvPr/>
        </p:nvPicPr>
        <p:blipFill rotWithShape="1">
          <a:blip r:embed="rId16">
            <a:duotone>
              <a:schemeClr val="accent1">
                <a:shade val="45000"/>
                <a:satMod val="135000"/>
              </a:schemeClr>
              <a:prstClr val="white"/>
            </a:duotone>
          </a:blip>
          <a:srcRect l="3412" t="8675" r="82868" b="37314"/>
          <a:stretch/>
        </p:blipFill>
        <p:spPr>
          <a:xfrm>
            <a:off x="6150765" y="4830862"/>
            <a:ext cx="571161" cy="316305"/>
          </a:xfrm>
          <a:prstGeom prst="rect">
            <a:avLst/>
          </a:prstGeom>
        </p:spPr>
      </p:pic>
      <p:pic>
        <p:nvPicPr>
          <p:cNvPr id="163" name="Picture 162">
            <a:extLst>
              <a:ext uri="{FF2B5EF4-FFF2-40B4-BE49-F238E27FC236}">
                <a16:creationId xmlns:a16="http://schemas.microsoft.com/office/drawing/2014/main" id="{496A5860-448A-4F4D-9590-753F2DE4BDF6}"/>
              </a:ext>
            </a:extLst>
          </p:cNvPr>
          <p:cNvPicPr>
            <a:picLocks noChangeAspect="1"/>
          </p:cNvPicPr>
          <p:nvPr/>
        </p:nvPicPr>
        <p:blipFill rotWithShape="1">
          <a:blip r:embed="rId16"/>
          <a:srcRect t="7846"/>
          <a:stretch/>
        </p:blipFill>
        <p:spPr>
          <a:xfrm>
            <a:off x="9518205" y="4117709"/>
            <a:ext cx="4163073" cy="539687"/>
          </a:xfrm>
          <a:prstGeom prst="rect">
            <a:avLst/>
          </a:prstGeom>
        </p:spPr>
      </p:pic>
    </p:spTree>
    <p:extLst>
      <p:ext uri="{BB962C8B-B14F-4D97-AF65-F5344CB8AC3E}">
        <p14:creationId xmlns:p14="http://schemas.microsoft.com/office/powerpoint/2010/main" val="4148056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CE35-917E-4BBD-A8C6-A73C02B38154}"/>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E0F97F2E-D49F-4795-9611-A4EB0302AB20}"/>
              </a:ext>
            </a:extLst>
          </p:cNvPr>
          <p:cNvSpPr>
            <a:spLocks noChangeAspect="1"/>
          </p:cNvSpPr>
          <p:nvPr/>
        </p:nvSpPr>
        <p:spPr>
          <a:xfrm>
            <a:off x="1499121" y="1873935"/>
            <a:ext cx="266255" cy="8221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A9C6A031-BA05-4D45-8A6F-8FD314376110}"/>
              </a:ext>
            </a:extLst>
          </p:cNvPr>
          <p:cNvSpPr>
            <a:spLocks noChangeAspect="1"/>
          </p:cNvSpPr>
          <p:nvPr/>
        </p:nvSpPr>
        <p:spPr>
          <a:xfrm>
            <a:off x="565399" y="1545035"/>
            <a:ext cx="279847" cy="162841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82383A-221E-4A71-99CC-2CF6349FA5FE}"/>
                  </a:ext>
                </a:extLst>
              </p:cNvPr>
              <p:cNvSpPr txBox="1">
                <a:spLocks noChangeAspect="1"/>
              </p:cNvSpPr>
              <p:nvPr/>
            </p:nvSpPr>
            <p:spPr>
              <a:xfrm>
                <a:off x="2259042" y="1881453"/>
                <a:ext cx="408948" cy="408623"/>
              </a:xfrm>
              <a:prstGeom prst="roundRect">
                <a:avLst/>
              </a:prstGeom>
              <a:noFill/>
              <a:ln w="19050">
                <a:solidFill>
                  <a:schemeClr val="tx1"/>
                </a:solidFill>
              </a:ln>
            </p:spPr>
            <p:txBody>
              <a:bodyPr wrap="square" rtlCol="0">
                <a:spAutoFit/>
              </a:bodyPr>
              <a:lstStyle/>
              <a:p>
                <a14:m>
                  <m:oMath xmlns:m="http://schemas.openxmlformats.org/officeDocument/2006/math">
                    <m:r>
                      <a:rPr lang="el-GR" i="1" dirty="0" smtClean="0">
                        <a:solidFill>
                          <a:schemeClr val="tx1"/>
                        </a:solidFill>
                        <a:latin typeface="Cambria Math" panose="02040503050406030204" pitchFamily="18" charset="0"/>
                      </a:rPr>
                      <m:t>𝜇</m:t>
                    </m:r>
                  </m:oMath>
                </a14:m>
                <a:r>
                  <a:rPr lang="el-GR" dirty="0">
                    <a:solidFill>
                      <a:schemeClr val="tx1"/>
                    </a:solidFill>
                  </a:rPr>
                  <a:t> </a:t>
                </a:r>
                <a:endParaRPr lang="en-US" dirty="0"/>
              </a:p>
            </p:txBody>
          </p:sp>
        </mc:Choice>
        <mc:Fallback xmlns="">
          <p:sp>
            <p:nvSpPr>
              <p:cNvPr id="6" name="TextBox 5">
                <a:extLst>
                  <a:ext uri="{FF2B5EF4-FFF2-40B4-BE49-F238E27FC236}">
                    <a16:creationId xmlns:a16="http://schemas.microsoft.com/office/drawing/2014/main" id="{D082383A-221E-4A71-99CC-2CF6349FA5FE}"/>
                  </a:ext>
                </a:extLst>
              </p:cNvPr>
              <p:cNvSpPr txBox="1">
                <a:spLocks noRot="1" noChangeAspect="1" noMove="1" noResize="1" noEditPoints="1" noAdjustHandles="1" noChangeArrowheads="1" noChangeShapeType="1" noTextEdit="1"/>
              </p:cNvSpPr>
              <p:nvPr/>
            </p:nvSpPr>
            <p:spPr>
              <a:xfrm>
                <a:off x="2259042" y="1881453"/>
                <a:ext cx="408948" cy="408623"/>
              </a:xfrm>
              <a:prstGeom prst="roundRect">
                <a:avLst/>
              </a:prstGeom>
              <a:blipFill>
                <a:blip r:embed="rId3"/>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3DEC1CA-C7EE-4518-9013-1EAC838FD26D}"/>
                  </a:ext>
                </a:extLst>
              </p:cNvPr>
              <p:cNvSpPr txBox="1">
                <a:spLocks noChangeAspect="1"/>
              </p:cNvSpPr>
              <p:nvPr/>
            </p:nvSpPr>
            <p:spPr>
              <a:xfrm>
                <a:off x="2262568" y="2370508"/>
                <a:ext cx="428578" cy="408623"/>
              </a:xfrm>
              <a:prstGeom prst="round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0" dirty="0" smtClean="0">
                          <a:latin typeface="Cambria Math" panose="02040503050406030204" pitchFamily="18" charset="0"/>
                        </a:rPr>
                        <m:t>Σ</m:t>
                      </m:r>
                    </m:oMath>
                  </m:oMathPara>
                </a14:m>
                <a:endParaRPr lang="en-US" dirty="0"/>
              </a:p>
            </p:txBody>
          </p:sp>
        </mc:Choice>
        <mc:Fallback xmlns="">
          <p:sp>
            <p:nvSpPr>
              <p:cNvPr id="7" name="TextBox 6">
                <a:extLst>
                  <a:ext uri="{FF2B5EF4-FFF2-40B4-BE49-F238E27FC236}">
                    <a16:creationId xmlns:a16="http://schemas.microsoft.com/office/drawing/2014/main" id="{13DEC1CA-C7EE-4518-9013-1EAC838FD26D}"/>
                  </a:ext>
                </a:extLst>
              </p:cNvPr>
              <p:cNvSpPr txBox="1">
                <a:spLocks noRot="1" noChangeAspect="1" noMove="1" noResize="1" noEditPoints="1" noAdjustHandles="1" noChangeArrowheads="1" noChangeShapeType="1" noTextEdit="1"/>
              </p:cNvSpPr>
              <p:nvPr/>
            </p:nvSpPr>
            <p:spPr>
              <a:xfrm>
                <a:off x="2262568" y="2370508"/>
                <a:ext cx="428578" cy="408623"/>
              </a:xfrm>
              <a:prstGeom prst="roundRect">
                <a:avLst/>
              </a:prstGeom>
              <a:blipFill>
                <a:blip r:embed="rId4"/>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76D4D14-C79D-4274-B8FD-F1362515C53C}"/>
                  </a:ext>
                </a:extLst>
              </p:cNvPr>
              <p:cNvSpPr>
                <a:spLocks noChangeAspect="1"/>
              </p:cNvSpPr>
              <p:nvPr/>
            </p:nvSpPr>
            <p:spPr>
              <a:xfrm>
                <a:off x="3185274" y="1865669"/>
                <a:ext cx="266255" cy="8221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8" name="Rectangle 7">
                <a:extLst>
                  <a:ext uri="{FF2B5EF4-FFF2-40B4-BE49-F238E27FC236}">
                    <a16:creationId xmlns:a16="http://schemas.microsoft.com/office/drawing/2014/main" id="{976D4D14-C79D-4274-B8FD-F1362515C53C}"/>
                  </a:ext>
                </a:extLst>
              </p:cNvPr>
              <p:cNvSpPr>
                <a:spLocks noRot="1" noChangeAspect="1" noMove="1" noResize="1" noEditPoints="1" noAdjustHandles="1" noChangeArrowheads="1" noChangeShapeType="1" noTextEdit="1"/>
              </p:cNvSpPr>
              <p:nvPr/>
            </p:nvSpPr>
            <p:spPr>
              <a:xfrm>
                <a:off x="3185274" y="1865669"/>
                <a:ext cx="266255" cy="822163"/>
              </a:xfrm>
              <a:prstGeom prst="rect">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21F330E6-4DC0-494A-995B-BFBCFFAC4AA0}"/>
              </a:ext>
            </a:extLst>
          </p:cNvPr>
          <p:cNvSpPr txBox="1"/>
          <p:nvPr/>
        </p:nvSpPr>
        <p:spPr>
          <a:xfrm>
            <a:off x="254020" y="3344227"/>
            <a:ext cx="134315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Encoder </a:t>
            </a:r>
          </a:p>
        </p:txBody>
      </p:sp>
      <p:sp>
        <p:nvSpPr>
          <p:cNvPr id="10" name="Rectangle 9">
            <a:extLst>
              <a:ext uri="{FF2B5EF4-FFF2-40B4-BE49-F238E27FC236}">
                <a16:creationId xmlns:a16="http://schemas.microsoft.com/office/drawing/2014/main" id="{519EB7F7-C21E-486E-9FA5-78669377EC65}"/>
              </a:ext>
            </a:extLst>
          </p:cNvPr>
          <p:cNvSpPr/>
          <p:nvPr/>
        </p:nvSpPr>
        <p:spPr>
          <a:xfrm>
            <a:off x="2341319" y="2870887"/>
            <a:ext cx="1795684" cy="107721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Decoder(generator)</a:t>
            </a:r>
          </a:p>
          <a:p>
            <a:r>
              <a:rPr lang="en-US" sz="1600" dirty="0">
                <a:latin typeface="Times New Roman" panose="02020603050405020304" pitchFamily="18" charset="0"/>
                <a:cs typeface="Times New Roman" panose="02020603050405020304" pitchFamily="18" charset="0"/>
              </a:rPr>
              <a:t>Generate using </a:t>
            </a:r>
          </a:p>
          <a:p>
            <a:r>
              <a:rPr lang="en-US" sz="1600" dirty="0" err="1">
                <a:latin typeface="Times New Roman" panose="02020603050405020304" pitchFamily="18" charset="0"/>
                <a:cs typeface="Times New Roman" panose="02020603050405020304" pitchFamily="18" charset="0"/>
              </a:rPr>
              <a:t>SeqGAN</a:t>
            </a:r>
            <a:r>
              <a:rPr lang="en-US" sz="1600" dirty="0">
                <a:latin typeface="Times New Roman" panose="02020603050405020304" pitchFamily="18" charset="0"/>
                <a:cs typeface="Times New Roman" panose="02020603050405020304" pitchFamily="18" charset="0"/>
              </a:rPr>
              <a:t> based on </a:t>
            </a:r>
          </a:p>
          <a:p>
            <a:r>
              <a:rPr lang="en-US" sz="1600" dirty="0">
                <a:latin typeface="Times New Roman" panose="02020603050405020304" pitchFamily="18" charset="0"/>
                <a:cs typeface="Times New Roman" panose="02020603050405020304" pitchFamily="18" charset="0"/>
              </a:rPr>
              <a:t>RL</a:t>
            </a: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148D489C-F221-4751-8512-0EA9F2A93C87}"/>
              </a:ext>
            </a:extLst>
          </p:cNvPr>
          <p:cNvSpPr/>
          <p:nvPr/>
        </p:nvSpPr>
        <p:spPr>
          <a:xfrm>
            <a:off x="1527290" y="2342144"/>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3931495D-0A65-4C95-AAC1-9DD3B5EC6821}"/>
              </a:ext>
            </a:extLst>
          </p:cNvPr>
          <p:cNvSpPr/>
          <p:nvPr/>
        </p:nvSpPr>
        <p:spPr>
          <a:xfrm>
            <a:off x="600365" y="1556502"/>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F9BCF810-8AC2-4547-9900-0C9EB421C5A3}"/>
              </a:ext>
            </a:extLst>
          </p:cNvPr>
          <p:cNvSpPr/>
          <p:nvPr/>
        </p:nvSpPr>
        <p:spPr>
          <a:xfrm>
            <a:off x="601643" y="177477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D50FE23-2C3C-4528-B1D4-E38409DF0811}"/>
              </a:ext>
            </a:extLst>
          </p:cNvPr>
          <p:cNvSpPr/>
          <p:nvPr/>
        </p:nvSpPr>
        <p:spPr>
          <a:xfrm>
            <a:off x="606253" y="2007010"/>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8F17E802-E09A-4682-96F2-E048107CDDF7}"/>
              </a:ext>
            </a:extLst>
          </p:cNvPr>
          <p:cNvSpPr/>
          <p:nvPr/>
        </p:nvSpPr>
        <p:spPr>
          <a:xfrm>
            <a:off x="601186" y="2237897"/>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6DC7D531-30E8-439D-8809-1AFE41CC791B}"/>
              </a:ext>
            </a:extLst>
          </p:cNvPr>
          <p:cNvSpPr/>
          <p:nvPr/>
        </p:nvSpPr>
        <p:spPr>
          <a:xfrm>
            <a:off x="600365" y="245617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DDFA6666-12A0-4612-A252-8C6C341F6024}"/>
              </a:ext>
            </a:extLst>
          </p:cNvPr>
          <p:cNvSpPr/>
          <p:nvPr/>
        </p:nvSpPr>
        <p:spPr>
          <a:xfrm>
            <a:off x="600404" y="270662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082C9F2B-759C-43FB-AEFF-F3158DBBCDA4}"/>
              </a:ext>
            </a:extLst>
          </p:cNvPr>
          <p:cNvSpPr/>
          <p:nvPr/>
        </p:nvSpPr>
        <p:spPr>
          <a:xfrm>
            <a:off x="601186" y="295313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8FF98884-7B0E-43BE-8F93-0667FE551D73}"/>
              </a:ext>
            </a:extLst>
          </p:cNvPr>
          <p:cNvSpPr txBox="1"/>
          <p:nvPr/>
        </p:nvSpPr>
        <p:spPr>
          <a:xfrm>
            <a:off x="33747" y="685539"/>
            <a:ext cx="1343150"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POS tags associated with reviews</a:t>
            </a:r>
          </a:p>
        </p:txBody>
      </p:sp>
      <p:sp>
        <p:nvSpPr>
          <p:cNvPr id="23" name="Rectangle 22">
            <a:extLst>
              <a:ext uri="{FF2B5EF4-FFF2-40B4-BE49-F238E27FC236}">
                <a16:creationId xmlns:a16="http://schemas.microsoft.com/office/drawing/2014/main" id="{4E6863A9-5670-4B42-9351-FEDD75DDC409}"/>
              </a:ext>
            </a:extLst>
          </p:cNvPr>
          <p:cNvSpPr>
            <a:spLocks noChangeAspect="1"/>
          </p:cNvSpPr>
          <p:nvPr/>
        </p:nvSpPr>
        <p:spPr>
          <a:xfrm>
            <a:off x="4675204" y="1302922"/>
            <a:ext cx="279847" cy="243207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chemeClr val="tx1"/>
              </a:solidFill>
            </a:endParaRPr>
          </a:p>
        </p:txBody>
      </p:sp>
      <p:sp>
        <p:nvSpPr>
          <p:cNvPr id="24" name="Oval 23">
            <a:extLst>
              <a:ext uri="{FF2B5EF4-FFF2-40B4-BE49-F238E27FC236}">
                <a16:creationId xmlns:a16="http://schemas.microsoft.com/office/drawing/2014/main" id="{1FCBFE97-B178-450A-BA7D-57E80668C7B6}"/>
              </a:ext>
            </a:extLst>
          </p:cNvPr>
          <p:cNvSpPr/>
          <p:nvPr/>
        </p:nvSpPr>
        <p:spPr>
          <a:xfrm>
            <a:off x="4703817" y="1376636"/>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29A6485-2288-4CD1-AF6B-C53EAED7340B}"/>
              </a:ext>
            </a:extLst>
          </p:cNvPr>
          <p:cNvSpPr/>
          <p:nvPr/>
        </p:nvSpPr>
        <p:spPr>
          <a:xfrm>
            <a:off x="4703817" y="159842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623018F0-EEFC-4676-A398-C37D98EC6366}"/>
              </a:ext>
            </a:extLst>
          </p:cNvPr>
          <p:cNvSpPr/>
          <p:nvPr/>
        </p:nvSpPr>
        <p:spPr>
          <a:xfrm>
            <a:off x="4705095" y="1816706"/>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31C1F0D5-1FCF-490A-9D1A-52DF1438D445}"/>
              </a:ext>
            </a:extLst>
          </p:cNvPr>
          <p:cNvSpPr/>
          <p:nvPr/>
        </p:nvSpPr>
        <p:spPr>
          <a:xfrm>
            <a:off x="4709705" y="2048937"/>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223EB1B6-2C00-4AC7-8272-E7778F1F5891}"/>
              </a:ext>
            </a:extLst>
          </p:cNvPr>
          <p:cNvSpPr/>
          <p:nvPr/>
        </p:nvSpPr>
        <p:spPr>
          <a:xfrm>
            <a:off x="4704638" y="227982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875090F3-1076-4D98-BEB1-7F2FAB4337CB}"/>
              </a:ext>
            </a:extLst>
          </p:cNvPr>
          <p:cNvSpPr/>
          <p:nvPr/>
        </p:nvSpPr>
        <p:spPr>
          <a:xfrm>
            <a:off x="4703817" y="249810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91C75DE8-BEC5-44C4-9990-D54118EE6EB5}"/>
              </a:ext>
            </a:extLst>
          </p:cNvPr>
          <p:cNvSpPr/>
          <p:nvPr/>
        </p:nvSpPr>
        <p:spPr>
          <a:xfrm>
            <a:off x="4703856" y="274854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8CFA186B-23F3-4546-9678-FBAC250DE174}"/>
              </a:ext>
            </a:extLst>
          </p:cNvPr>
          <p:cNvSpPr/>
          <p:nvPr/>
        </p:nvSpPr>
        <p:spPr>
          <a:xfrm>
            <a:off x="4704638" y="2995065"/>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D5A37F9C-2C91-47D6-A2CE-6531DA623790}"/>
              </a:ext>
            </a:extLst>
          </p:cNvPr>
          <p:cNvSpPr/>
          <p:nvPr/>
        </p:nvSpPr>
        <p:spPr>
          <a:xfrm>
            <a:off x="4703817" y="3213342"/>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F36A7B4B-F899-4769-91D4-9310F3E4A893}"/>
              </a:ext>
            </a:extLst>
          </p:cNvPr>
          <p:cNvSpPr/>
          <p:nvPr/>
        </p:nvSpPr>
        <p:spPr>
          <a:xfrm>
            <a:off x="4703817" y="343161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BECB2D9-99A8-4D3A-93EE-48698A0AF4D9}"/>
              </a:ext>
            </a:extLst>
          </p:cNvPr>
          <p:cNvCxnSpPr>
            <a:cxnSpLocks noChangeAspect="1"/>
            <a:stCxn id="4" idx="3"/>
          </p:cNvCxnSpPr>
          <p:nvPr/>
        </p:nvCxnSpPr>
        <p:spPr>
          <a:xfrm flipV="1">
            <a:off x="1765376" y="2087667"/>
            <a:ext cx="501750" cy="197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C4651E0-2D90-4ABC-8EC3-54E2A91E52E5}"/>
              </a:ext>
            </a:extLst>
          </p:cNvPr>
          <p:cNvCxnSpPr>
            <a:cxnSpLocks noChangeAspect="1"/>
            <a:stCxn id="4" idx="3"/>
          </p:cNvCxnSpPr>
          <p:nvPr/>
        </p:nvCxnSpPr>
        <p:spPr>
          <a:xfrm>
            <a:off x="1765376" y="2285017"/>
            <a:ext cx="478201" cy="2505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71DAB62-70D1-470C-B87C-DCF0B02F0310}"/>
              </a:ext>
            </a:extLst>
          </p:cNvPr>
          <p:cNvCxnSpPr>
            <a:cxnSpLocks noChangeAspect="1"/>
            <a:endCxn id="8" idx="1"/>
          </p:cNvCxnSpPr>
          <p:nvPr/>
        </p:nvCxnSpPr>
        <p:spPr>
          <a:xfrm>
            <a:off x="2671631" y="2071206"/>
            <a:ext cx="513643" cy="2055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C56AFBC5-2CF7-43C8-B682-062762841201}"/>
              </a:ext>
            </a:extLst>
          </p:cNvPr>
          <p:cNvCxnSpPr>
            <a:cxnSpLocks noChangeAspect="1"/>
            <a:endCxn id="8" idx="1"/>
          </p:cNvCxnSpPr>
          <p:nvPr/>
        </p:nvCxnSpPr>
        <p:spPr>
          <a:xfrm flipV="1">
            <a:off x="2671631" y="2276751"/>
            <a:ext cx="513643" cy="2246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A88CF4E-C74D-43CD-BEDB-94D28B7B6598}"/>
                  </a:ext>
                </a:extLst>
              </p:cNvPr>
              <p:cNvSpPr txBox="1"/>
              <p:nvPr/>
            </p:nvSpPr>
            <p:spPr>
              <a:xfrm>
                <a:off x="52095" y="1683699"/>
                <a:ext cx="5018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1</m:t>
                          </m:r>
                        </m:sub>
                      </m:sSub>
                    </m:oMath>
                  </m:oMathPara>
                </a14:m>
                <a:endParaRPr lang="en-US" dirty="0"/>
              </a:p>
            </p:txBody>
          </p:sp>
        </mc:Choice>
        <mc:Fallback xmlns="">
          <p:sp>
            <p:nvSpPr>
              <p:cNvPr id="43" name="TextBox 42">
                <a:extLst>
                  <a:ext uri="{FF2B5EF4-FFF2-40B4-BE49-F238E27FC236}">
                    <a16:creationId xmlns:a16="http://schemas.microsoft.com/office/drawing/2014/main" id="{BA88CF4E-C74D-43CD-BEDB-94D28B7B6598}"/>
                  </a:ext>
                </a:extLst>
              </p:cNvPr>
              <p:cNvSpPr txBox="1">
                <a:spLocks noRot="1" noChangeAspect="1" noMove="1" noResize="1" noEditPoints="1" noAdjustHandles="1" noChangeArrowheads="1" noChangeShapeType="1" noTextEdit="1"/>
              </p:cNvSpPr>
              <p:nvPr/>
            </p:nvSpPr>
            <p:spPr>
              <a:xfrm>
                <a:off x="52095" y="1683699"/>
                <a:ext cx="501804" cy="369332"/>
              </a:xfrm>
              <a:prstGeom prst="rect">
                <a:avLst/>
              </a:prstGeom>
              <a:blipFill>
                <a:blip r:embed="rId6"/>
                <a:stretch>
                  <a:fillRect/>
                </a:stretch>
              </a:blipFill>
            </p:spPr>
            <p:txBody>
              <a:bodyPr/>
              <a:lstStyle/>
              <a:p>
                <a:r>
                  <a:rPr lang="en-US">
                    <a:noFill/>
                  </a:rPr>
                  <a:t> </a:t>
                </a:r>
              </a:p>
            </p:txBody>
          </p:sp>
        </mc:Fallback>
      </mc:AlternateContent>
      <p:sp>
        <p:nvSpPr>
          <p:cNvPr id="48" name="Oval 47">
            <a:extLst>
              <a:ext uri="{FF2B5EF4-FFF2-40B4-BE49-F238E27FC236}">
                <a16:creationId xmlns:a16="http://schemas.microsoft.com/office/drawing/2014/main" id="{CD85AAB0-6587-45D8-AB67-4EA50AF46F98}"/>
              </a:ext>
            </a:extLst>
          </p:cNvPr>
          <p:cNvSpPr/>
          <p:nvPr/>
        </p:nvSpPr>
        <p:spPr>
          <a:xfrm>
            <a:off x="1521368" y="2018072"/>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a:extLst>
              <a:ext uri="{FF2B5EF4-FFF2-40B4-BE49-F238E27FC236}">
                <a16:creationId xmlns:a16="http://schemas.microsoft.com/office/drawing/2014/main" id="{CDD1DFB2-E17C-48B3-9916-004EFFE203E2}"/>
              </a:ext>
            </a:extLst>
          </p:cNvPr>
          <p:cNvSpPr/>
          <p:nvPr/>
        </p:nvSpPr>
        <p:spPr>
          <a:xfrm>
            <a:off x="3212361" y="2357191"/>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a:extLst>
              <a:ext uri="{FF2B5EF4-FFF2-40B4-BE49-F238E27FC236}">
                <a16:creationId xmlns:a16="http://schemas.microsoft.com/office/drawing/2014/main" id="{87DC0E22-F048-4857-A208-FF8E9B73DC62}"/>
              </a:ext>
            </a:extLst>
          </p:cNvPr>
          <p:cNvSpPr/>
          <p:nvPr/>
        </p:nvSpPr>
        <p:spPr>
          <a:xfrm>
            <a:off x="3212742" y="2000851"/>
            <a:ext cx="217163" cy="2453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953F0799-4D9F-47C5-BB40-E8278FB1B544}"/>
              </a:ext>
            </a:extLst>
          </p:cNvPr>
          <p:cNvCxnSpPr>
            <a:cxnSpLocks/>
          </p:cNvCxnSpPr>
          <p:nvPr/>
        </p:nvCxnSpPr>
        <p:spPr>
          <a:xfrm>
            <a:off x="845246" y="1563349"/>
            <a:ext cx="653875" cy="317901"/>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0C0EB1B5-AD72-482E-A3BA-63C05F831C60}"/>
              </a:ext>
            </a:extLst>
          </p:cNvPr>
          <p:cNvCxnSpPr>
            <a:cxnSpLocks/>
          </p:cNvCxnSpPr>
          <p:nvPr/>
        </p:nvCxnSpPr>
        <p:spPr>
          <a:xfrm flipV="1">
            <a:off x="845246" y="2699121"/>
            <a:ext cx="653875" cy="494505"/>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7B5FBBE-6E47-4038-B87D-2E44E665FF8D}"/>
              </a:ext>
            </a:extLst>
          </p:cNvPr>
          <p:cNvCxnSpPr>
            <a:cxnSpLocks/>
          </p:cNvCxnSpPr>
          <p:nvPr/>
        </p:nvCxnSpPr>
        <p:spPr>
          <a:xfrm flipV="1">
            <a:off x="3825130" y="1328287"/>
            <a:ext cx="820614" cy="519362"/>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67B8D9B-ECC3-418F-8E1D-E46F2684EF4C}"/>
              </a:ext>
            </a:extLst>
          </p:cNvPr>
          <p:cNvCxnSpPr>
            <a:cxnSpLocks/>
          </p:cNvCxnSpPr>
          <p:nvPr/>
        </p:nvCxnSpPr>
        <p:spPr>
          <a:xfrm flipH="1" flipV="1">
            <a:off x="3809604" y="2706621"/>
            <a:ext cx="852993" cy="1028378"/>
          </a:xfrm>
          <a:prstGeom prst="line">
            <a:avLst/>
          </a:prstGeom>
          <a:ln w="19050"/>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066DF4C1-4BB7-4CE2-8C7D-E574CA53CD15}"/>
              </a:ext>
            </a:extLst>
          </p:cNvPr>
          <p:cNvSpPr txBox="1"/>
          <p:nvPr/>
        </p:nvSpPr>
        <p:spPr>
          <a:xfrm rot="16200000">
            <a:off x="2911055" y="1042757"/>
            <a:ext cx="677108" cy="1119990"/>
          </a:xfrm>
          <a:prstGeom prst="rect">
            <a:avLst/>
          </a:prstGeom>
          <a:noFill/>
          <a:ln w="19050">
            <a:noFill/>
          </a:ln>
        </p:spPr>
        <p:txBody>
          <a:bodyPr vert="vert" wrap="square" rtlCol="0">
            <a:spAutoFit/>
          </a:bodyPr>
          <a:lstStyle/>
          <a:p>
            <a:r>
              <a:rPr lang="en-US" sz="1400" dirty="0">
                <a:latin typeface="Times New Roman" panose="02020603050405020304" pitchFamily="18" charset="0"/>
                <a:cs typeface="Times New Roman" panose="02020603050405020304" pitchFamily="18" charset="0"/>
              </a:rPr>
              <a:t>Sample of  </a:t>
            </a:r>
          </a:p>
          <a:p>
            <a:pPr algn="ctr"/>
            <a:r>
              <a:rPr lang="en-US" dirty="0">
                <a:latin typeface="Times New Roman" panose="02020603050405020304" pitchFamily="18" charset="0"/>
                <a:cs typeface="Times New Roman" panose="02020603050405020304" pitchFamily="18" charset="0"/>
              </a:rPr>
              <a:t>(y)</a:t>
            </a:r>
          </a:p>
        </p:txBody>
      </p:sp>
      <p:sp>
        <p:nvSpPr>
          <p:cNvPr id="56" name="TextBox 55">
            <a:extLst>
              <a:ext uri="{FF2B5EF4-FFF2-40B4-BE49-F238E27FC236}">
                <a16:creationId xmlns:a16="http://schemas.microsoft.com/office/drawing/2014/main" id="{7892BC6A-EAC0-48EC-90BC-0CDCD3020E9B}"/>
              </a:ext>
            </a:extLst>
          </p:cNvPr>
          <p:cNvSpPr txBox="1"/>
          <p:nvPr/>
        </p:nvSpPr>
        <p:spPr>
          <a:xfrm>
            <a:off x="3690204" y="679286"/>
            <a:ext cx="1451038" cy="5232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Reconstruct</a:t>
            </a:r>
          </a:p>
          <a:p>
            <a:r>
              <a:rPr lang="en-US" dirty="0">
                <a:latin typeface="Times New Roman" panose="02020603050405020304" pitchFamily="18" charset="0"/>
                <a:cs typeface="Times New Roman" panose="02020603050405020304" pitchFamily="18" charset="0"/>
              </a:rPr>
              <a:t> reviews (</a:t>
            </a:r>
            <a:r>
              <a:rPr lang="en-US" dirty="0" err="1">
                <a:latin typeface="Times New Roman" panose="02020603050405020304" pitchFamily="18" charset="0"/>
                <a:cs typeface="Times New Roman" panose="02020603050405020304" pitchFamily="18" charset="0"/>
              </a:rPr>
              <a:t>x_tilde</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2B1C113-DCCF-4BF5-BBD1-A1EACC31F8A0}"/>
                  </a:ext>
                </a:extLst>
              </p:cNvPr>
              <p:cNvSpPr txBox="1"/>
              <p:nvPr/>
            </p:nvSpPr>
            <p:spPr>
              <a:xfrm>
                <a:off x="1515299" y="154503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57" name="TextBox 56">
                <a:extLst>
                  <a:ext uri="{FF2B5EF4-FFF2-40B4-BE49-F238E27FC236}">
                    <a16:creationId xmlns:a16="http://schemas.microsoft.com/office/drawing/2014/main" id="{E2B1C113-DCCF-4BF5-BBD1-A1EACC31F8A0}"/>
                  </a:ext>
                </a:extLst>
              </p:cNvPr>
              <p:cNvSpPr txBox="1">
                <a:spLocks noRot="1" noChangeAspect="1" noMove="1" noResize="1" noEditPoints="1" noAdjustHandles="1" noChangeArrowheads="1" noChangeShapeType="1" noTextEdit="1"/>
              </p:cNvSpPr>
              <p:nvPr/>
            </p:nvSpPr>
            <p:spPr>
              <a:xfrm>
                <a:off x="1515299" y="1545035"/>
                <a:ext cx="186718" cy="276999"/>
              </a:xfrm>
              <a:prstGeom prst="rect">
                <a:avLst/>
              </a:prstGeom>
              <a:blipFill>
                <a:blip r:embed="rId7"/>
                <a:stretch>
                  <a:fillRect l="-13333" r="-4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4520A80-83EC-4ACF-999A-63089DD0ED48}"/>
                  </a:ext>
                </a:extLst>
              </p:cNvPr>
              <p:cNvSpPr txBox="1"/>
              <p:nvPr/>
            </p:nvSpPr>
            <p:spPr>
              <a:xfrm>
                <a:off x="3503486" y="1344284"/>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58" name="TextBox 57">
                <a:extLst>
                  <a:ext uri="{FF2B5EF4-FFF2-40B4-BE49-F238E27FC236}">
                    <a16:creationId xmlns:a16="http://schemas.microsoft.com/office/drawing/2014/main" id="{84520A80-83EC-4ACF-999A-63089DD0ED48}"/>
                  </a:ext>
                </a:extLst>
              </p:cNvPr>
              <p:cNvSpPr txBox="1">
                <a:spLocks noRot="1" noChangeAspect="1" noMove="1" noResize="1" noEditPoints="1" noAdjustHandles="1" noChangeArrowheads="1" noChangeShapeType="1" noTextEdit="1"/>
              </p:cNvSpPr>
              <p:nvPr/>
            </p:nvSpPr>
            <p:spPr>
              <a:xfrm>
                <a:off x="3503486" y="1344284"/>
                <a:ext cx="186718" cy="276999"/>
              </a:xfrm>
              <a:prstGeom prst="rect">
                <a:avLst/>
              </a:prstGeom>
              <a:blipFill>
                <a:blip r:embed="rId8"/>
                <a:stretch>
                  <a:fillRect l="-13333" r="-4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DFF5F48-75C6-44F1-B1DB-D7698F7CA2DD}"/>
                  </a:ext>
                </a:extLst>
              </p:cNvPr>
              <p:cNvSpPr txBox="1"/>
              <p:nvPr/>
            </p:nvSpPr>
            <p:spPr>
              <a:xfrm>
                <a:off x="2481272" y="201658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59" name="TextBox 58">
                <a:extLst>
                  <a:ext uri="{FF2B5EF4-FFF2-40B4-BE49-F238E27FC236}">
                    <a16:creationId xmlns:a16="http://schemas.microsoft.com/office/drawing/2014/main" id="{7DFF5F48-75C6-44F1-B1DB-D7698F7CA2DD}"/>
                  </a:ext>
                </a:extLst>
              </p:cNvPr>
              <p:cNvSpPr txBox="1">
                <a:spLocks noRot="1" noChangeAspect="1" noMove="1" noResize="1" noEditPoints="1" noAdjustHandles="1" noChangeArrowheads="1" noChangeShapeType="1" noTextEdit="1"/>
              </p:cNvSpPr>
              <p:nvPr/>
            </p:nvSpPr>
            <p:spPr>
              <a:xfrm>
                <a:off x="2481272" y="2016585"/>
                <a:ext cx="186718" cy="276999"/>
              </a:xfrm>
              <a:prstGeom prst="rect">
                <a:avLst/>
              </a:prstGeom>
              <a:blipFill>
                <a:blip r:embed="rId9"/>
                <a:stretch>
                  <a:fillRect l="-9677" r="-41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DAD7FBD-4739-46F7-AF95-7DD0F6B75F71}"/>
                  </a:ext>
                </a:extLst>
              </p:cNvPr>
              <p:cNvSpPr txBox="1"/>
              <p:nvPr/>
            </p:nvSpPr>
            <p:spPr>
              <a:xfrm>
                <a:off x="2507900" y="2495621"/>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60" name="TextBox 59">
                <a:extLst>
                  <a:ext uri="{FF2B5EF4-FFF2-40B4-BE49-F238E27FC236}">
                    <a16:creationId xmlns:a16="http://schemas.microsoft.com/office/drawing/2014/main" id="{9DAD7FBD-4739-46F7-AF95-7DD0F6B75F71}"/>
                  </a:ext>
                </a:extLst>
              </p:cNvPr>
              <p:cNvSpPr txBox="1">
                <a:spLocks noRot="1" noChangeAspect="1" noMove="1" noResize="1" noEditPoints="1" noAdjustHandles="1" noChangeArrowheads="1" noChangeShapeType="1" noTextEdit="1"/>
              </p:cNvSpPr>
              <p:nvPr/>
            </p:nvSpPr>
            <p:spPr>
              <a:xfrm>
                <a:off x="2507900" y="2495621"/>
                <a:ext cx="186718" cy="276999"/>
              </a:xfrm>
              <a:prstGeom prst="rect">
                <a:avLst/>
              </a:prstGeom>
              <a:blipFill>
                <a:blip r:embed="rId10"/>
                <a:stretch>
                  <a:fillRect l="-9677" r="-41935"/>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E480ABF0-4C02-4224-A9C5-926F54174556}"/>
              </a:ext>
            </a:extLst>
          </p:cNvPr>
          <p:cNvGrpSpPr/>
          <p:nvPr/>
        </p:nvGrpSpPr>
        <p:grpSpPr>
          <a:xfrm rot="5400000">
            <a:off x="1095062" y="3369946"/>
            <a:ext cx="279847" cy="2432077"/>
            <a:chOff x="6510582" y="1454856"/>
            <a:chExt cx="279847" cy="2432077"/>
          </a:xfrm>
        </p:grpSpPr>
        <p:sp>
          <p:nvSpPr>
            <p:cNvPr id="73" name="Rectangle 72">
              <a:extLst>
                <a:ext uri="{FF2B5EF4-FFF2-40B4-BE49-F238E27FC236}">
                  <a16:creationId xmlns:a16="http://schemas.microsoft.com/office/drawing/2014/main" id="{D5DB0E47-A42B-4AEE-8255-5DF078021894}"/>
                </a:ext>
              </a:extLst>
            </p:cNvPr>
            <p:cNvSpPr>
              <a:spLocks noChangeAspect="1"/>
            </p:cNvSpPr>
            <p:nvPr/>
          </p:nvSpPr>
          <p:spPr>
            <a:xfrm>
              <a:off x="6510582" y="1454856"/>
              <a:ext cx="279847" cy="243207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chemeClr val="tx1"/>
                </a:solidFill>
              </a:endParaRPr>
            </a:p>
          </p:txBody>
        </p:sp>
        <p:sp>
          <p:nvSpPr>
            <p:cNvPr id="63" name="Oval 62">
              <a:extLst>
                <a:ext uri="{FF2B5EF4-FFF2-40B4-BE49-F238E27FC236}">
                  <a16:creationId xmlns:a16="http://schemas.microsoft.com/office/drawing/2014/main" id="{D427F9AF-EA74-4DBD-8D9A-3BD2F36BB22D}"/>
                </a:ext>
              </a:extLst>
            </p:cNvPr>
            <p:cNvSpPr/>
            <p:nvPr/>
          </p:nvSpPr>
          <p:spPr>
            <a:xfrm>
              <a:off x="6545549" y="154052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a:extLst>
                <a:ext uri="{FF2B5EF4-FFF2-40B4-BE49-F238E27FC236}">
                  <a16:creationId xmlns:a16="http://schemas.microsoft.com/office/drawing/2014/main" id="{A345467D-5202-4B1C-9A4D-8B01C1427068}"/>
                </a:ext>
              </a:extLst>
            </p:cNvPr>
            <p:cNvSpPr/>
            <p:nvPr/>
          </p:nvSpPr>
          <p:spPr>
            <a:xfrm>
              <a:off x="6545549" y="176232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a:extLst>
                <a:ext uri="{FF2B5EF4-FFF2-40B4-BE49-F238E27FC236}">
                  <a16:creationId xmlns:a16="http://schemas.microsoft.com/office/drawing/2014/main" id="{2B8ED9A6-C199-4021-B2C9-82741D8A9E38}"/>
                </a:ext>
              </a:extLst>
            </p:cNvPr>
            <p:cNvSpPr/>
            <p:nvPr/>
          </p:nvSpPr>
          <p:spPr>
            <a:xfrm>
              <a:off x="6546827" y="1980598"/>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a:extLst>
                <a:ext uri="{FF2B5EF4-FFF2-40B4-BE49-F238E27FC236}">
                  <a16:creationId xmlns:a16="http://schemas.microsoft.com/office/drawing/2014/main" id="{79A50690-AA0B-47E1-A92B-917CA00E9949}"/>
                </a:ext>
              </a:extLst>
            </p:cNvPr>
            <p:cNvSpPr/>
            <p:nvPr/>
          </p:nvSpPr>
          <p:spPr>
            <a:xfrm>
              <a:off x="6551437" y="2212829"/>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a:extLst>
                <a:ext uri="{FF2B5EF4-FFF2-40B4-BE49-F238E27FC236}">
                  <a16:creationId xmlns:a16="http://schemas.microsoft.com/office/drawing/2014/main" id="{9C576F29-63B6-4F28-B0AE-A42D5778A774}"/>
                </a:ext>
              </a:extLst>
            </p:cNvPr>
            <p:cNvSpPr/>
            <p:nvPr/>
          </p:nvSpPr>
          <p:spPr>
            <a:xfrm>
              <a:off x="6546370" y="2443716"/>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FBDB2F0E-F87F-4F86-81D4-4955C6C40D97}"/>
                </a:ext>
              </a:extLst>
            </p:cNvPr>
            <p:cNvSpPr/>
            <p:nvPr/>
          </p:nvSpPr>
          <p:spPr>
            <a:xfrm>
              <a:off x="6545549" y="2661993"/>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val 68">
              <a:extLst>
                <a:ext uri="{FF2B5EF4-FFF2-40B4-BE49-F238E27FC236}">
                  <a16:creationId xmlns:a16="http://schemas.microsoft.com/office/drawing/2014/main" id="{39BD62F3-B79C-44D0-9620-360D068E74CD}"/>
                </a:ext>
              </a:extLst>
            </p:cNvPr>
            <p:cNvSpPr/>
            <p:nvPr/>
          </p:nvSpPr>
          <p:spPr>
            <a:xfrm>
              <a:off x="6545588" y="2912440"/>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2CB3D846-8A5D-4D64-9558-1EBC242EAED4}"/>
                </a:ext>
              </a:extLst>
            </p:cNvPr>
            <p:cNvSpPr/>
            <p:nvPr/>
          </p:nvSpPr>
          <p:spPr>
            <a:xfrm>
              <a:off x="6546370" y="3158957"/>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a:extLst>
                <a:ext uri="{FF2B5EF4-FFF2-40B4-BE49-F238E27FC236}">
                  <a16:creationId xmlns:a16="http://schemas.microsoft.com/office/drawing/2014/main" id="{C5B4B70C-A1FC-4F20-BAFF-D27EEAF3A241}"/>
                </a:ext>
              </a:extLst>
            </p:cNvPr>
            <p:cNvSpPr/>
            <p:nvPr/>
          </p:nvSpPr>
          <p:spPr>
            <a:xfrm>
              <a:off x="6545549" y="3377234"/>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92E9D45A-1F60-4A2C-96E4-353B26C83ACE}"/>
                </a:ext>
              </a:extLst>
            </p:cNvPr>
            <p:cNvSpPr/>
            <p:nvPr/>
          </p:nvSpPr>
          <p:spPr>
            <a:xfrm>
              <a:off x="6545549" y="3595511"/>
              <a:ext cx="209914" cy="1848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5" name="TextBox 74">
            <a:extLst>
              <a:ext uri="{FF2B5EF4-FFF2-40B4-BE49-F238E27FC236}">
                <a16:creationId xmlns:a16="http://schemas.microsoft.com/office/drawing/2014/main" id="{6C5D2FA2-7542-48B2-A406-C68DA2112457}"/>
              </a:ext>
            </a:extLst>
          </p:cNvPr>
          <p:cNvSpPr txBox="1"/>
          <p:nvPr/>
        </p:nvSpPr>
        <p:spPr>
          <a:xfrm>
            <a:off x="-88690" y="4098898"/>
            <a:ext cx="80502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Reviews</a:t>
            </a:r>
          </a:p>
        </p:txBody>
      </p:sp>
      <p:sp>
        <p:nvSpPr>
          <p:cNvPr id="76" name="TextBox 75">
            <a:extLst>
              <a:ext uri="{FF2B5EF4-FFF2-40B4-BE49-F238E27FC236}">
                <a16:creationId xmlns:a16="http://schemas.microsoft.com/office/drawing/2014/main" id="{F6E899C6-0F70-42C9-A02A-234FF46879BF}"/>
              </a:ext>
            </a:extLst>
          </p:cNvPr>
          <p:cNvSpPr txBox="1"/>
          <p:nvPr/>
        </p:nvSpPr>
        <p:spPr>
          <a:xfrm>
            <a:off x="416965" y="4657396"/>
            <a:ext cx="2949734"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Loss encoder : prior + Cross entropy Disc(Reconstruct reviews  ,  reviews) </a:t>
            </a:r>
          </a:p>
        </p:txBody>
      </p:sp>
      <p:sp>
        <p:nvSpPr>
          <p:cNvPr id="136" name="Rectangle 135">
            <a:extLst>
              <a:ext uri="{FF2B5EF4-FFF2-40B4-BE49-F238E27FC236}">
                <a16:creationId xmlns:a16="http://schemas.microsoft.com/office/drawing/2014/main" id="{9D9CB8CF-9C20-4669-9D67-5B23747ED29F}"/>
              </a:ext>
            </a:extLst>
          </p:cNvPr>
          <p:cNvSpPr/>
          <p:nvPr/>
        </p:nvSpPr>
        <p:spPr>
          <a:xfrm>
            <a:off x="8095796" y="1777781"/>
            <a:ext cx="257476" cy="379514"/>
          </a:xfrm>
          <a:prstGeom prst="rect">
            <a:avLst/>
          </a:prstGeom>
          <a:solidFill>
            <a:srgbClr val="006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1</a:t>
            </a:r>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AC3E3B43-7B54-4FF9-8809-6A2FA032D19F}"/>
                  </a:ext>
                </a:extLst>
              </p:cNvPr>
              <p:cNvSpPr>
                <a:spLocks noChangeAspect="1"/>
              </p:cNvSpPr>
              <p:nvPr/>
            </p:nvSpPr>
            <p:spPr>
              <a:xfrm>
                <a:off x="6245434" y="1443573"/>
                <a:ext cx="699806" cy="10913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𝐷</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37" name="Rectangle 136">
                <a:extLst>
                  <a:ext uri="{FF2B5EF4-FFF2-40B4-BE49-F238E27FC236}">
                    <a16:creationId xmlns:a16="http://schemas.microsoft.com/office/drawing/2014/main" id="{AC3E3B43-7B54-4FF9-8809-6A2FA032D19F}"/>
                  </a:ext>
                </a:extLst>
              </p:cNvPr>
              <p:cNvSpPr>
                <a:spLocks noRot="1" noChangeAspect="1" noMove="1" noResize="1" noEditPoints="1" noAdjustHandles="1" noChangeArrowheads="1" noChangeShapeType="1" noTextEdit="1"/>
              </p:cNvSpPr>
              <p:nvPr/>
            </p:nvSpPr>
            <p:spPr>
              <a:xfrm>
                <a:off x="6245434" y="1443573"/>
                <a:ext cx="699806" cy="1091357"/>
              </a:xfrm>
              <a:prstGeom prst="rect">
                <a:avLst/>
              </a:prstGeom>
              <a:blipFill>
                <a:blip r:embed="rId11"/>
                <a:stretch>
                  <a:fillRect/>
                </a:stretch>
              </a:blipFill>
              <a:ln>
                <a:solidFill>
                  <a:schemeClr val="tx1"/>
                </a:solidFill>
              </a:ln>
            </p:spPr>
            <p:txBody>
              <a:bodyPr/>
              <a:lstStyle/>
              <a:p>
                <a:r>
                  <a:rPr lang="en-US">
                    <a:noFill/>
                  </a:rPr>
                  <a:t> </a:t>
                </a:r>
              </a:p>
            </p:txBody>
          </p:sp>
        </mc:Fallback>
      </mc:AlternateContent>
      <p:sp>
        <p:nvSpPr>
          <p:cNvPr id="138" name="Arrow: Right 137">
            <a:extLst>
              <a:ext uri="{FF2B5EF4-FFF2-40B4-BE49-F238E27FC236}">
                <a16:creationId xmlns:a16="http://schemas.microsoft.com/office/drawing/2014/main" id="{0F7692F4-557C-428E-955B-E213930D8165}"/>
              </a:ext>
            </a:extLst>
          </p:cNvPr>
          <p:cNvSpPr/>
          <p:nvPr/>
        </p:nvSpPr>
        <p:spPr>
          <a:xfrm>
            <a:off x="7003313" y="1808756"/>
            <a:ext cx="510947" cy="36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B8C841BA-98C1-4394-A7A4-3412DDC783D5}"/>
              </a:ext>
            </a:extLst>
          </p:cNvPr>
          <p:cNvSpPr/>
          <p:nvPr/>
        </p:nvSpPr>
        <p:spPr>
          <a:xfrm>
            <a:off x="7692432" y="1790284"/>
            <a:ext cx="257476" cy="3465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0</a:t>
            </a:r>
          </a:p>
        </p:txBody>
      </p:sp>
      <p:sp>
        <p:nvSpPr>
          <p:cNvPr id="140" name="TextBox 139">
            <a:extLst>
              <a:ext uri="{FF2B5EF4-FFF2-40B4-BE49-F238E27FC236}">
                <a16:creationId xmlns:a16="http://schemas.microsoft.com/office/drawing/2014/main" id="{A66BAABF-6F6E-45DB-B9BF-D10C654F45FE}"/>
              </a:ext>
            </a:extLst>
          </p:cNvPr>
          <p:cNvSpPr txBox="1"/>
          <p:nvPr/>
        </p:nvSpPr>
        <p:spPr>
          <a:xfrm>
            <a:off x="7528959" y="2225013"/>
            <a:ext cx="879701" cy="276999"/>
          </a:xfrm>
          <a:prstGeom prst="rect">
            <a:avLst/>
          </a:prstGeom>
          <a:noFill/>
        </p:spPr>
        <p:txBody>
          <a:bodyPr wrap="square" rtlCol="0">
            <a:spAutoFit/>
          </a:bodyPr>
          <a:lstStyle/>
          <a:p>
            <a:r>
              <a:rPr lang="en-US" sz="1200" dirty="0">
                <a:latin typeface="Gill Sans MT" panose="020B0502020104020203" pitchFamily="34" charset="0"/>
              </a:rPr>
              <a:t>FAKE</a:t>
            </a:r>
          </a:p>
        </p:txBody>
      </p:sp>
      <p:sp>
        <p:nvSpPr>
          <p:cNvPr id="141" name="TextBox 140">
            <a:extLst>
              <a:ext uri="{FF2B5EF4-FFF2-40B4-BE49-F238E27FC236}">
                <a16:creationId xmlns:a16="http://schemas.microsoft.com/office/drawing/2014/main" id="{4F41575D-4615-469C-85B7-3AD6A82647D4}"/>
              </a:ext>
            </a:extLst>
          </p:cNvPr>
          <p:cNvSpPr txBox="1"/>
          <p:nvPr/>
        </p:nvSpPr>
        <p:spPr>
          <a:xfrm>
            <a:off x="8035784" y="2229654"/>
            <a:ext cx="745752" cy="369332"/>
          </a:xfrm>
          <a:prstGeom prst="rect">
            <a:avLst/>
          </a:prstGeom>
          <a:noFill/>
        </p:spPr>
        <p:txBody>
          <a:bodyPr wrap="square" rtlCol="0">
            <a:spAutoFit/>
          </a:bodyPr>
          <a:lstStyle/>
          <a:p>
            <a:r>
              <a:rPr lang="en-US" dirty="0">
                <a:latin typeface="Gill Sans MT" panose="020B0502020104020203" pitchFamily="34" charset="0"/>
              </a:rPr>
              <a:t>REAL</a:t>
            </a:r>
          </a:p>
        </p:txBody>
      </p:sp>
      <p:sp>
        <p:nvSpPr>
          <p:cNvPr id="142" name="TextBox 141">
            <a:extLst>
              <a:ext uri="{FF2B5EF4-FFF2-40B4-BE49-F238E27FC236}">
                <a16:creationId xmlns:a16="http://schemas.microsoft.com/office/drawing/2014/main" id="{CB85CA48-9745-4A17-B54D-B73113587347}"/>
              </a:ext>
            </a:extLst>
          </p:cNvPr>
          <p:cNvSpPr txBox="1"/>
          <p:nvPr/>
        </p:nvSpPr>
        <p:spPr>
          <a:xfrm>
            <a:off x="6199540" y="1187827"/>
            <a:ext cx="1528187" cy="369332"/>
          </a:xfrm>
          <a:prstGeom prst="rect">
            <a:avLst/>
          </a:prstGeom>
          <a:noFill/>
        </p:spPr>
        <p:txBody>
          <a:bodyPr wrap="square" rtlCol="0">
            <a:spAutoFit/>
          </a:bodyPr>
          <a:lstStyle/>
          <a:p>
            <a:r>
              <a:rPr lang="en-US" dirty="0">
                <a:latin typeface="Gill Sans MT" panose="020B0502020104020203" pitchFamily="34" charset="0"/>
              </a:rPr>
              <a:t>Discriminator</a:t>
            </a:r>
          </a:p>
        </p:txBody>
      </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3F2A1A7A-3137-4490-A1BD-E984BD2CE157}"/>
                  </a:ext>
                </a:extLst>
              </p:cNvPr>
              <p:cNvSpPr txBox="1"/>
              <p:nvPr/>
            </p:nvSpPr>
            <p:spPr>
              <a:xfrm>
                <a:off x="5251990" y="727411"/>
                <a:ext cx="910446" cy="646331"/>
              </a:xfrm>
              <a:prstGeom prst="rect">
                <a:avLst/>
              </a:prstGeom>
              <a:noFill/>
            </p:spPr>
            <p:txBody>
              <a:bodyPr wrap="square" rtlCol="0">
                <a:spAutoFit/>
              </a:bodyPr>
              <a:lstStyle/>
              <a:p>
                <a:r>
                  <a:rPr lang="en-US" sz="1200" dirty="0">
                    <a:latin typeface="Gill Sans MT" panose="020B0502020104020203" pitchFamily="34" charset="0"/>
                  </a:rPr>
                  <a:t>Generated samples, </a:t>
                </a:r>
                <a14:m>
                  <m:oMath xmlns:m="http://schemas.openxmlformats.org/officeDocument/2006/math">
                    <m:r>
                      <a:rPr lang="en-US" sz="1200" i="1" dirty="0" smtClean="0">
                        <a:latin typeface="Cambria Math" panose="02040503050406030204" pitchFamily="18" charset="0"/>
                      </a:rPr>
                      <m:t>𝐺</m:t>
                    </m:r>
                    <m:r>
                      <a:rPr lang="en-US" sz="1200" i="1" dirty="0" smtClean="0">
                        <a:latin typeface="Cambria Math" panose="02040503050406030204" pitchFamily="18" charset="0"/>
                      </a:rPr>
                      <m:t>(</m:t>
                    </m:r>
                    <m:r>
                      <a:rPr lang="en-US" sz="1200" i="1" dirty="0" smtClean="0">
                        <a:latin typeface="Cambria Math" panose="02040503050406030204" pitchFamily="18" charset="0"/>
                      </a:rPr>
                      <m:t>𝑧</m:t>
                    </m:r>
                    <m:r>
                      <a:rPr lang="en-US" sz="1200" i="1" dirty="0" smtClean="0">
                        <a:latin typeface="Cambria Math" panose="02040503050406030204" pitchFamily="18" charset="0"/>
                      </a:rPr>
                      <m:t>)</m:t>
                    </m:r>
                  </m:oMath>
                </a14:m>
                <a:endParaRPr lang="en-US" sz="1200" dirty="0">
                  <a:latin typeface="Gill Sans MT" panose="020B0502020104020203" pitchFamily="34" charset="0"/>
                </a:endParaRPr>
              </a:p>
            </p:txBody>
          </p:sp>
        </mc:Choice>
        <mc:Fallback xmlns="">
          <p:sp>
            <p:nvSpPr>
              <p:cNvPr id="143" name="TextBox 142">
                <a:extLst>
                  <a:ext uri="{FF2B5EF4-FFF2-40B4-BE49-F238E27FC236}">
                    <a16:creationId xmlns:a16="http://schemas.microsoft.com/office/drawing/2014/main" id="{3F2A1A7A-3137-4490-A1BD-E984BD2CE157}"/>
                  </a:ext>
                </a:extLst>
              </p:cNvPr>
              <p:cNvSpPr txBox="1">
                <a:spLocks noRot="1" noChangeAspect="1" noMove="1" noResize="1" noEditPoints="1" noAdjustHandles="1" noChangeArrowheads="1" noChangeShapeType="1" noTextEdit="1"/>
              </p:cNvSpPr>
              <p:nvPr/>
            </p:nvSpPr>
            <p:spPr>
              <a:xfrm>
                <a:off x="5251990" y="727411"/>
                <a:ext cx="910446" cy="646331"/>
              </a:xfrm>
              <a:prstGeom prst="rect">
                <a:avLst/>
              </a:prstGeom>
              <a:blipFill>
                <a:blip r:embed="rId12"/>
                <a:stretch>
                  <a:fillRect l="-671"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08E9F2F1-A744-4247-A765-70FEEB104A02}"/>
                  </a:ext>
                </a:extLst>
              </p:cNvPr>
              <p:cNvSpPr>
                <a:spLocks noChangeAspect="1"/>
              </p:cNvSpPr>
              <p:nvPr/>
            </p:nvSpPr>
            <p:spPr>
              <a:xfrm>
                <a:off x="5630119" y="1780054"/>
                <a:ext cx="150456" cy="486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𝑥</m:t>
                      </m:r>
                    </m:oMath>
                  </m:oMathPara>
                </a14:m>
                <a:endParaRPr lang="en-US" dirty="0">
                  <a:solidFill>
                    <a:schemeClr val="tx1"/>
                  </a:solidFill>
                  <a:latin typeface="Gill Sans MT" panose="020B0502020104020203" pitchFamily="34" charset="0"/>
                </a:endParaRPr>
              </a:p>
            </p:txBody>
          </p:sp>
        </mc:Choice>
        <mc:Fallback xmlns="">
          <p:sp>
            <p:nvSpPr>
              <p:cNvPr id="144" name="Rectangle 143">
                <a:extLst>
                  <a:ext uri="{FF2B5EF4-FFF2-40B4-BE49-F238E27FC236}">
                    <a16:creationId xmlns:a16="http://schemas.microsoft.com/office/drawing/2014/main" id="{08E9F2F1-A744-4247-A765-70FEEB104A02}"/>
                  </a:ext>
                </a:extLst>
              </p:cNvPr>
              <p:cNvSpPr>
                <a:spLocks noRot="1" noChangeAspect="1" noMove="1" noResize="1" noEditPoints="1" noAdjustHandles="1" noChangeArrowheads="1" noChangeShapeType="1" noTextEdit="1"/>
              </p:cNvSpPr>
              <p:nvPr/>
            </p:nvSpPr>
            <p:spPr>
              <a:xfrm>
                <a:off x="5630119" y="1780054"/>
                <a:ext cx="150456" cy="486884"/>
              </a:xfrm>
              <a:prstGeom prst="rect">
                <a:avLst/>
              </a:prstGeom>
              <a:blipFill>
                <a:blip r:embed="rId13"/>
                <a:stretch>
                  <a:fillRect l="-21429" r="-10714"/>
                </a:stretch>
              </a:blipFill>
              <a:ln>
                <a:solidFill>
                  <a:schemeClr val="tx1"/>
                </a:solidFill>
              </a:ln>
            </p:spPr>
            <p:txBody>
              <a:bodyPr/>
              <a:lstStyle/>
              <a:p>
                <a:r>
                  <a:rPr lang="en-US">
                    <a:noFill/>
                  </a:rPr>
                  <a:t> </a:t>
                </a:r>
              </a:p>
            </p:txBody>
          </p:sp>
        </mc:Fallback>
      </mc:AlternateContent>
      <p:sp>
        <p:nvSpPr>
          <p:cNvPr id="145" name="TextBox 144">
            <a:extLst>
              <a:ext uri="{FF2B5EF4-FFF2-40B4-BE49-F238E27FC236}">
                <a16:creationId xmlns:a16="http://schemas.microsoft.com/office/drawing/2014/main" id="{033ECD47-4985-4400-A80E-7CD33A87695D}"/>
              </a:ext>
            </a:extLst>
          </p:cNvPr>
          <p:cNvSpPr txBox="1"/>
          <p:nvPr/>
        </p:nvSpPr>
        <p:spPr>
          <a:xfrm>
            <a:off x="5199978" y="2154052"/>
            <a:ext cx="829892" cy="461665"/>
          </a:xfrm>
          <a:prstGeom prst="rect">
            <a:avLst/>
          </a:prstGeom>
          <a:noFill/>
        </p:spPr>
        <p:txBody>
          <a:bodyPr wrap="square" rtlCol="0">
            <a:spAutoFit/>
          </a:bodyPr>
          <a:lstStyle/>
          <a:p>
            <a:r>
              <a:rPr lang="en-US" sz="1200" dirty="0">
                <a:latin typeface="Gill Sans MT" panose="020B0502020104020203" pitchFamily="34" charset="0"/>
              </a:rPr>
              <a:t>Data samples, x</a:t>
            </a:r>
          </a:p>
        </p:txBody>
      </p:sp>
      <p:sp>
        <p:nvSpPr>
          <p:cNvPr id="146" name="Arrow: Right 145">
            <a:extLst>
              <a:ext uri="{FF2B5EF4-FFF2-40B4-BE49-F238E27FC236}">
                <a16:creationId xmlns:a16="http://schemas.microsoft.com/office/drawing/2014/main" id="{4E3C792B-B1A2-4A0C-B1C1-6777CD26E0B8}"/>
              </a:ext>
            </a:extLst>
          </p:cNvPr>
          <p:cNvSpPr/>
          <p:nvPr/>
        </p:nvSpPr>
        <p:spPr>
          <a:xfrm>
            <a:off x="5859237" y="1847649"/>
            <a:ext cx="291528" cy="3064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9260D079-2FE0-41A7-9B33-5017EED9D566}"/>
                  </a:ext>
                </a:extLst>
              </p:cNvPr>
              <p:cNvSpPr>
                <a:spLocks noChangeAspect="1"/>
              </p:cNvSpPr>
              <p:nvPr/>
            </p:nvSpPr>
            <p:spPr>
              <a:xfrm>
                <a:off x="5449702" y="1352900"/>
                <a:ext cx="456630" cy="3936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𝐺</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𝑧</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47" name="Rectangle 146">
                <a:extLst>
                  <a:ext uri="{FF2B5EF4-FFF2-40B4-BE49-F238E27FC236}">
                    <a16:creationId xmlns:a16="http://schemas.microsoft.com/office/drawing/2014/main" id="{9260D079-2FE0-41A7-9B33-5017EED9D566}"/>
                  </a:ext>
                </a:extLst>
              </p:cNvPr>
              <p:cNvSpPr>
                <a:spLocks noRot="1" noChangeAspect="1" noMove="1" noResize="1" noEditPoints="1" noAdjustHandles="1" noChangeArrowheads="1" noChangeShapeType="1" noTextEdit="1"/>
              </p:cNvSpPr>
              <p:nvPr/>
            </p:nvSpPr>
            <p:spPr>
              <a:xfrm>
                <a:off x="5449702" y="1352900"/>
                <a:ext cx="456630" cy="393696"/>
              </a:xfrm>
              <a:prstGeom prst="rect">
                <a:avLst/>
              </a:prstGeom>
              <a:blipFill>
                <a:blip r:embed="rId14"/>
                <a:stretch>
                  <a:fillRect l="-5063"/>
                </a:stretch>
              </a:blipFill>
              <a:ln>
                <a:solidFill>
                  <a:schemeClr val="tx1"/>
                </a:solidFill>
              </a:ln>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71E0E6DB-051E-446A-A855-641DAB2371E7}"/>
              </a:ext>
            </a:extLst>
          </p:cNvPr>
          <p:cNvSpPr/>
          <p:nvPr/>
        </p:nvSpPr>
        <p:spPr>
          <a:xfrm>
            <a:off x="8114797" y="3585470"/>
            <a:ext cx="257476" cy="379514"/>
          </a:xfrm>
          <a:prstGeom prst="rect">
            <a:avLst/>
          </a:prstGeom>
          <a:solidFill>
            <a:srgbClr val="006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1</a:t>
            </a:r>
          </a:p>
        </p:txBody>
      </p:sp>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64310EFE-3EE9-4208-A473-759C2EB6FDCA}"/>
                  </a:ext>
                </a:extLst>
              </p:cNvPr>
              <p:cNvSpPr>
                <a:spLocks noChangeAspect="1"/>
              </p:cNvSpPr>
              <p:nvPr/>
            </p:nvSpPr>
            <p:spPr>
              <a:xfrm>
                <a:off x="6264435" y="3251262"/>
                <a:ext cx="699806" cy="10913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𝐷</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51" name="Rectangle 150">
                <a:extLst>
                  <a:ext uri="{FF2B5EF4-FFF2-40B4-BE49-F238E27FC236}">
                    <a16:creationId xmlns:a16="http://schemas.microsoft.com/office/drawing/2014/main" id="{64310EFE-3EE9-4208-A473-759C2EB6FDCA}"/>
                  </a:ext>
                </a:extLst>
              </p:cNvPr>
              <p:cNvSpPr>
                <a:spLocks noRot="1" noChangeAspect="1" noMove="1" noResize="1" noEditPoints="1" noAdjustHandles="1" noChangeArrowheads="1" noChangeShapeType="1" noTextEdit="1"/>
              </p:cNvSpPr>
              <p:nvPr/>
            </p:nvSpPr>
            <p:spPr>
              <a:xfrm>
                <a:off x="6264435" y="3251262"/>
                <a:ext cx="699806" cy="1091357"/>
              </a:xfrm>
              <a:prstGeom prst="rect">
                <a:avLst/>
              </a:prstGeom>
              <a:blipFill>
                <a:blip r:embed="rId11"/>
                <a:stretch>
                  <a:fillRect/>
                </a:stretch>
              </a:blipFill>
              <a:ln>
                <a:solidFill>
                  <a:schemeClr val="tx1"/>
                </a:solidFill>
              </a:ln>
            </p:spPr>
            <p:txBody>
              <a:bodyPr/>
              <a:lstStyle/>
              <a:p>
                <a:r>
                  <a:rPr lang="en-US">
                    <a:noFill/>
                  </a:rPr>
                  <a:t> </a:t>
                </a:r>
              </a:p>
            </p:txBody>
          </p:sp>
        </mc:Fallback>
      </mc:AlternateContent>
      <p:sp>
        <p:nvSpPr>
          <p:cNvPr id="152" name="Arrow: Right 151">
            <a:extLst>
              <a:ext uri="{FF2B5EF4-FFF2-40B4-BE49-F238E27FC236}">
                <a16:creationId xmlns:a16="http://schemas.microsoft.com/office/drawing/2014/main" id="{51A6879C-5BD4-40CA-A239-2922ED6F79E4}"/>
              </a:ext>
            </a:extLst>
          </p:cNvPr>
          <p:cNvSpPr/>
          <p:nvPr/>
        </p:nvSpPr>
        <p:spPr>
          <a:xfrm>
            <a:off x="7022314" y="3616445"/>
            <a:ext cx="510947" cy="3693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D9978903-B052-48D4-BA81-4DF63BC843D4}"/>
              </a:ext>
            </a:extLst>
          </p:cNvPr>
          <p:cNvSpPr/>
          <p:nvPr/>
        </p:nvSpPr>
        <p:spPr>
          <a:xfrm>
            <a:off x="7711433" y="3597973"/>
            <a:ext cx="257476" cy="3465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MT" panose="020B0502020104020203" pitchFamily="34" charset="0"/>
              </a:rPr>
              <a:t>0</a:t>
            </a:r>
          </a:p>
        </p:txBody>
      </p:sp>
      <p:sp>
        <p:nvSpPr>
          <p:cNvPr id="154" name="TextBox 153">
            <a:extLst>
              <a:ext uri="{FF2B5EF4-FFF2-40B4-BE49-F238E27FC236}">
                <a16:creationId xmlns:a16="http://schemas.microsoft.com/office/drawing/2014/main" id="{046E9838-C178-4634-A7C3-386D810829C9}"/>
              </a:ext>
            </a:extLst>
          </p:cNvPr>
          <p:cNvSpPr txBox="1"/>
          <p:nvPr/>
        </p:nvSpPr>
        <p:spPr>
          <a:xfrm>
            <a:off x="7547960" y="4032702"/>
            <a:ext cx="879701" cy="276999"/>
          </a:xfrm>
          <a:prstGeom prst="rect">
            <a:avLst/>
          </a:prstGeom>
          <a:noFill/>
        </p:spPr>
        <p:txBody>
          <a:bodyPr wrap="square" rtlCol="0">
            <a:spAutoFit/>
          </a:bodyPr>
          <a:lstStyle/>
          <a:p>
            <a:r>
              <a:rPr lang="en-US" sz="1200" dirty="0">
                <a:latin typeface="Gill Sans MT" panose="020B0502020104020203" pitchFamily="34" charset="0"/>
              </a:rPr>
              <a:t>FAKE</a:t>
            </a:r>
          </a:p>
        </p:txBody>
      </p:sp>
      <p:sp>
        <p:nvSpPr>
          <p:cNvPr id="155" name="TextBox 154">
            <a:extLst>
              <a:ext uri="{FF2B5EF4-FFF2-40B4-BE49-F238E27FC236}">
                <a16:creationId xmlns:a16="http://schemas.microsoft.com/office/drawing/2014/main" id="{AF64034C-DE83-4C44-95F4-637D37A74063}"/>
              </a:ext>
            </a:extLst>
          </p:cNvPr>
          <p:cNvSpPr txBox="1"/>
          <p:nvPr/>
        </p:nvSpPr>
        <p:spPr>
          <a:xfrm>
            <a:off x="8054785" y="4037343"/>
            <a:ext cx="745752" cy="369332"/>
          </a:xfrm>
          <a:prstGeom prst="rect">
            <a:avLst/>
          </a:prstGeom>
          <a:noFill/>
        </p:spPr>
        <p:txBody>
          <a:bodyPr wrap="square" rtlCol="0">
            <a:spAutoFit/>
          </a:bodyPr>
          <a:lstStyle/>
          <a:p>
            <a:r>
              <a:rPr lang="en-US" dirty="0">
                <a:latin typeface="Gill Sans MT" panose="020B0502020104020203" pitchFamily="34" charset="0"/>
              </a:rPr>
              <a:t>REAL</a:t>
            </a:r>
          </a:p>
        </p:txBody>
      </p:sp>
      <p:sp>
        <p:nvSpPr>
          <p:cNvPr id="156" name="TextBox 155">
            <a:extLst>
              <a:ext uri="{FF2B5EF4-FFF2-40B4-BE49-F238E27FC236}">
                <a16:creationId xmlns:a16="http://schemas.microsoft.com/office/drawing/2014/main" id="{2A3BCC7E-1F55-43F7-994D-672BC36622D1}"/>
              </a:ext>
            </a:extLst>
          </p:cNvPr>
          <p:cNvSpPr txBox="1"/>
          <p:nvPr/>
        </p:nvSpPr>
        <p:spPr>
          <a:xfrm>
            <a:off x="6169766" y="2948328"/>
            <a:ext cx="1528187" cy="369332"/>
          </a:xfrm>
          <a:prstGeom prst="rect">
            <a:avLst/>
          </a:prstGeom>
          <a:noFill/>
        </p:spPr>
        <p:txBody>
          <a:bodyPr wrap="square" rtlCol="0">
            <a:spAutoFit/>
          </a:bodyPr>
          <a:lstStyle/>
          <a:p>
            <a:r>
              <a:rPr lang="en-US" dirty="0">
                <a:latin typeface="Gill Sans MT" panose="020B0502020104020203" pitchFamily="34" charset="0"/>
              </a:rPr>
              <a:t>Discriminator</a:t>
            </a:r>
          </a:p>
        </p:txBody>
      </p:sp>
      <mc:AlternateContent xmlns:mc="http://schemas.openxmlformats.org/markup-compatibility/2006" xmlns:a14="http://schemas.microsoft.com/office/drawing/2010/main">
        <mc:Choice Requires="a14">
          <p:sp>
            <p:nvSpPr>
              <p:cNvPr id="157" name="Rectangle 156">
                <a:extLst>
                  <a:ext uri="{FF2B5EF4-FFF2-40B4-BE49-F238E27FC236}">
                    <a16:creationId xmlns:a16="http://schemas.microsoft.com/office/drawing/2014/main" id="{B6FBC13A-105C-4B43-B29C-307D41188120}"/>
                  </a:ext>
                </a:extLst>
              </p:cNvPr>
              <p:cNvSpPr>
                <a:spLocks noChangeAspect="1"/>
              </p:cNvSpPr>
              <p:nvPr/>
            </p:nvSpPr>
            <p:spPr>
              <a:xfrm>
                <a:off x="5649120" y="3587743"/>
                <a:ext cx="150456" cy="486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𝑥</m:t>
                      </m:r>
                    </m:oMath>
                  </m:oMathPara>
                </a14:m>
                <a:endParaRPr lang="en-US" dirty="0">
                  <a:solidFill>
                    <a:schemeClr val="tx1"/>
                  </a:solidFill>
                  <a:latin typeface="Gill Sans MT" panose="020B0502020104020203" pitchFamily="34" charset="0"/>
                </a:endParaRPr>
              </a:p>
            </p:txBody>
          </p:sp>
        </mc:Choice>
        <mc:Fallback xmlns="">
          <p:sp>
            <p:nvSpPr>
              <p:cNvPr id="157" name="Rectangle 156">
                <a:extLst>
                  <a:ext uri="{FF2B5EF4-FFF2-40B4-BE49-F238E27FC236}">
                    <a16:creationId xmlns:a16="http://schemas.microsoft.com/office/drawing/2014/main" id="{B6FBC13A-105C-4B43-B29C-307D41188120}"/>
                  </a:ext>
                </a:extLst>
              </p:cNvPr>
              <p:cNvSpPr>
                <a:spLocks noRot="1" noChangeAspect="1" noMove="1" noResize="1" noEditPoints="1" noAdjustHandles="1" noChangeArrowheads="1" noChangeShapeType="1" noTextEdit="1"/>
              </p:cNvSpPr>
              <p:nvPr/>
            </p:nvSpPr>
            <p:spPr>
              <a:xfrm>
                <a:off x="5649120" y="3587743"/>
                <a:ext cx="150456" cy="486884"/>
              </a:xfrm>
              <a:prstGeom prst="rect">
                <a:avLst/>
              </a:prstGeom>
              <a:blipFill>
                <a:blip r:embed="rId15"/>
                <a:stretch>
                  <a:fillRect l="-21429" r="-10714"/>
                </a:stretch>
              </a:blipFill>
              <a:ln>
                <a:solidFill>
                  <a:schemeClr val="tx1"/>
                </a:solidFill>
              </a:ln>
            </p:spPr>
            <p:txBody>
              <a:bodyPr/>
              <a:lstStyle/>
              <a:p>
                <a:r>
                  <a:rPr lang="en-US">
                    <a:noFill/>
                  </a:rPr>
                  <a:t> </a:t>
                </a:r>
              </a:p>
            </p:txBody>
          </p:sp>
        </mc:Fallback>
      </mc:AlternateContent>
      <p:sp>
        <p:nvSpPr>
          <p:cNvPr id="158" name="TextBox 157">
            <a:extLst>
              <a:ext uri="{FF2B5EF4-FFF2-40B4-BE49-F238E27FC236}">
                <a16:creationId xmlns:a16="http://schemas.microsoft.com/office/drawing/2014/main" id="{668257F8-FF25-4553-8718-B0382C75A2E1}"/>
              </a:ext>
            </a:extLst>
          </p:cNvPr>
          <p:cNvSpPr txBox="1"/>
          <p:nvPr/>
        </p:nvSpPr>
        <p:spPr>
          <a:xfrm>
            <a:off x="5218979" y="3961741"/>
            <a:ext cx="829892" cy="461665"/>
          </a:xfrm>
          <a:prstGeom prst="rect">
            <a:avLst/>
          </a:prstGeom>
          <a:noFill/>
        </p:spPr>
        <p:txBody>
          <a:bodyPr wrap="square" rtlCol="0">
            <a:spAutoFit/>
          </a:bodyPr>
          <a:lstStyle/>
          <a:p>
            <a:r>
              <a:rPr lang="en-US" sz="1200" dirty="0">
                <a:latin typeface="Gill Sans MT" panose="020B0502020104020203" pitchFamily="34" charset="0"/>
              </a:rPr>
              <a:t>Data samples, x</a:t>
            </a:r>
          </a:p>
        </p:txBody>
      </p:sp>
      <p:sp>
        <p:nvSpPr>
          <p:cNvPr id="159" name="Arrow: Right 158">
            <a:extLst>
              <a:ext uri="{FF2B5EF4-FFF2-40B4-BE49-F238E27FC236}">
                <a16:creationId xmlns:a16="http://schemas.microsoft.com/office/drawing/2014/main" id="{2B736957-814A-4F6B-A928-8EE1269E5936}"/>
              </a:ext>
            </a:extLst>
          </p:cNvPr>
          <p:cNvSpPr/>
          <p:nvPr/>
        </p:nvSpPr>
        <p:spPr>
          <a:xfrm>
            <a:off x="5878238" y="3655338"/>
            <a:ext cx="291528" cy="3064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0" name="Rectangle 159">
                <a:extLst>
                  <a:ext uri="{FF2B5EF4-FFF2-40B4-BE49-F238E27FC236}">
                    <a16:creationId xmlns:a16="http://schemas.microsoft.com/office/drawing/2014/main" id="{A065F125-8671-400F-9C07-5FC6BF9A7F5D}"/>
                  </a:ext>
                </a:extLst>
              </p:cNvPr>
              <p:cNvSpPr>
                <a:spLocks noChangeAspect="1"/>
              </p:cNvSpPr>
              <p:nvPr/>
            </p:nvSpPr>
            <p:spPr>
              <a:xfrm>
                <a:off x="5468703" y="3160589"/>
                <a:ext cx="456630" cy="3936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𝐺</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𝑧</m:t>
                      </m:r>
                      <m:r>
                        <a:rPr lang="en-US" i="1" dirty="0" smtClean="0">
                          <a:solidFill>
                            <a:schemeClr val="tx1"/>
                          </a:solidFill>
                          <a:latin typeface="Cambria Math" panose="02040503050406030204" pitchFamily="18" charset="0"/>
                        </a:rPr>
                        <m:t>)</m:t>
                      </m:r>
                    </m:oMath>
                  </m:oMathPara>
                </a14:m>
                <a:endParaRPr lang="en-US" dirty="0">
                  <a:solidFill>
                    <a:schemeClr val="tx1"/>
                  </a:solidFill>
                  <a:latin typeface="Gill Sans MT" panose="020B0502020104020203" pitchFamily="34" charset="0"/>
                </a:endParaRPr>
              </a:p>
            </p:txBody>
          </p:sp>
        </mc:Choice>
        <mc:Fallback xmlns="">
          <p:sp>
            <p:nvSpPr>
              <p:cNvPr id="160" name="Rectangle 159">
                <a:extLst>
                  <a:ext uri="{FF2B5EF4-FFF2-40B4-BE49-F238E27FC236}">
                    <a16:creationId xmlns:a16="http://schemas.microsoft.com/office/drawing/2014/main" id="{A065F125-8671-400F-9C07-5FC6BF9A7F5D}"/>
                  </a:ext>
                </a:extLst>
              </p:cNvPr>
              <p:cNvSpPr>
                <a:spLocks noRot="1" noChangeAspect="1" noMove="1" noResize="1" noEditPoints="1" noAdjustHandles="1" noChangeArrowheads="1" noChangeShapeType="1" noTextEdit="1"/>
              </p:cNvSpPr>
              <p:nvPr/>
            </p:nvSpPr>
            <p:spPr>
              <a:xfrm>
                <a:off x="5468703" y="3160589"/>
                <a:ext cx="456630" cy="393696"/>
              </a:xfrm>
              <a:prstGeom prst="rect">
                <a:avLst/>
              </a:prstGeom>
              <a:blipFill>
                <a:blip r:embed="rId14"/>
                <a:stretch>
                  <a:fillRect l="-5063"/>
                </a:stretch>
              </a:blipFill>
              <a:ln>
                <a:solidFill>
                  <a:schemeClr val="tx1"/>
                </a:solidFill>
              </a:ln>
            </p:spPr>
            <p:txBody>
              <a:bodyPr/>
              <a:lstStyle/>
              <a:p>
                <a:r>
                  <a:rPr lang="en-US">
                    <a:noFill/>
                  </a:rPr>
                  <a:t> </a:t>
                </a:r>
              </a:p>
            </p:txBody>
          </p:sp>
        </mc:Fallback>
      </mc:AlternateContent>
      <p:sp>
        <p:nvSpPr>
          <p:cNvPr id="161" name="TextBox 160">
            <a:extLst>
              <a:ext uri="{FF2B5EF4-FFF2-40B4-BE49-F238E27FC236}">
                <a16:creationId xmlns:a16="http://schemas.microsoft.com/office/drawing/2014/main" id="{5D0C7244-5B30-4EC9-864E-D8E36A258C2F}"/>
              </a:ext>
            </a:extLst>
          </p:cNvPr>
          <p:cNvSpPr txBox="1"/>
          <p:nvPr/>
        </p:nvSpPr>
        <p:spPr>
          <a:xfrm>
            <a:off x="3551573" y="4476919"/>
            <a:ext cx="3977386" cy="707886"/>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Loss Generator :</a:t>
            </a:r>
          </a:p>
          <a:p>
            <a:pPr lvl="1"/>
            <a:r>
              <a:rPr lang="en-US" altLang="zh-TW" sz="2000" dirty="0">
                <a:solidFill>
                  <a:schemeClr val="accent1">
                    <a:lumMod val="50000"/>
                  </a:schemeClr>
                </a:solidFill>
                <a:latin typeface="Times New Roman" panose="02020603050405020304" pitchFamily="18" charset="0"/>
                <a:cs typeface="Times New Roman" panose="02020603050405020304" pitchFamily="18" charset="0"/>
              </a:rPr>
              <a:t>Policy Gradient mode -</a:t>
            </a:r>
          </a:p>
        </p:txBody>
      </p:sp>
      <p:pic>
        <p:nvPicPr>
          <p:cNvPr id="162" name="Picture 161">
            <a:extLst>
              <a:ext uri="{FF2B5EF4-FFF2-40B4-BE49-F238E27FC236}">
                <a16:creationId xmlns:a16="http://schemas.microsoft.com/office/drawing/2014/main" id="{4B768B9B-7729-4371-9F9B-92130D63AAB0}"/>
              </a:ext>
            </a:extLst>
          </p:cNvPr>
          <p:cNvPicPr>
            <a:picLocks noChangeAspect="1"/>
          </p:cNvPicPr>
          <p:nvPr/>
        </p:nvPicPr>
        <p:blipFill rotWithShape="1">
          <a:blip r:embed="rId16">
            <a:duotone>
              <a:schemeClr val="accent1">
                <a:shade val="45000"/>
                <a:satMod val="135000"/>
              </a:schemeClr>
              <a:prstClr val="white"/>
            </a:duotone>
          </a:blip>
          <a:srcRect l="3412" t="8675" r="82868" b="37314"/>
          <a:stretch/>
        </p:blipFill>
        <p:spPr>
          <a:xfrm>
            <a:off x="6150765" y="4830862"/>
            <a:ext cx="571161" cy="316305"/>
          </a:xfrm>
          <a:prstGeom prst="rect">
            <a:avLst/>
          </a:prstGeom>
        </p:spPr>
      </p:pic>
      <p:pic>
        <p:nvPicPr>
          <p:cNvPr id="163" name="Picture 162">
            <a:extLst>
              <a:ext uri="{FF2B5EF4-FFF2-40B4-BE49-F238E27FC236}">
                <a16:creationId xmlns:a16="http://schemas.microsoft.com/office/drawing/2014/main" id="{496A5860-448A-4F4D-9590-753F2DE4BDF6}"/>
              </a:ext>
            </a:extLst>
          </p:cNvPr>
          <p:cNvPicPr>
            <a:picLocks noChangeAspect="1"/>
          </p:cNvPicPr>
          <p:nvPr/>
        </p:nvPicPr>
        <p:blipFill rotWithShape="1">
          <a:blip r:embed="rId16"/>
          <a:srcRect t="7846"/>
          <a:stretch/>
        </p:blipFill>
        <p:spPr>
          <a:xfrm>
            <a:off x="9518205" y="4117709"/>
            <a:ext cx="4163073" cy="539687"/>
          </a:xfrm>
          <a:prstGeom prst="rect">
            <a:avLst/>
          </a:prstGeom>
        </p:spPr>
      </p:pic>
      <p:pic>
        <p:nvPicPr>
          <p:cNvPr id="88" name="Google Shape;492;p80">
            <a:extLst>
              <a:ext uri="{FF2B5EF4-FFF2-40B4-BE49-F238E27FC236}">
                <a16:creationId xmlns:a16="http://schemas.microsoft.com/office/drawing/2014/main" id="{314A221E-701F-4A4C-B125-75B9767EDEB1}"/>
              </a:ext>
            </a:extLst>
          </p:cNvPr>
          <p:cNvPicPr preferRelativeResize="0"/>
          <p:nvPr/>
        </p:nvPicPr>
        <p:blipFill>
          <a:blip r:embed="rId17">
            <a:alphaModFix/>
          </a:blip>
          <a:stretch>
            <a:fillRect/>
          </a:stretch>
        </p:blipFill>
        <p:spPr>
          <a:xfrm>
            <a:off x="6819398" y="4412606"/>
            <a:ext cx="2261019" cy="624562"/>
          </a:xfrm>
          <a:prstGeom prst="rect">
            <a:avLst/>
          </a:prstGeom>
          <a:noFill/>
          <a:ln>
            <a:noFill/>
          </a:ln>
        </p:spPr>
      </p:pic>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9352F1BE-0347-4DA4-B57F-E0F2FFEF82D5}"/>
                  </a:ext>
                </a:extLst>
              </p:cNvPr>
              <p:cNvSpPr>
                <a:spLocks noChangeAspect="1"/>
              </p:cNvSpPr>
              <p:nvPr/>
            </p:nvSpPr>
            <p:spPr>
              <a:xfrm>
                <a:off x="3500802" y="1868742"/>
                <a:ext cx="266255" cy="8221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𝑐𝑜𝑑𝑒</m:t>
                      </m:r>
                      <m:r>
                        <a:rPr lang="en-US" b="0" i="1" dirty="0"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89" name="Rectangle 88">
                <a:extLst>
                  <a:ext uri="{FF2B5EF4-FFF2-40B4-BE49-F238E27FC236}">
                    <a16:creationId xmlns:a16="http://schemas.microsoft.com/office/drawing/2014/main" id="{9352F1BE-0347-4DA4-B57F-E0F2FFEF82D5}"/>
                  </a:ext>
                </a:extLst>
              </p:cNvPr>
              <p:cNvSpPr>
                <a:spLocks noRot="1" noChangeAspect="1" noMove="1" noResize="1" noEditPoints="1" noAdjustHandles="1" noChangeArrowheads="1" noChangeShapeType="1" noTextEdit="1"/>
              </p:cNvSpPr>
              <p:nvPr/>
            </p:nvSpPr>
            <p:spPr>
              <a:xfrm>
                <a:off x="3500802" y="1868742"/>
                <a:ext cx="266255" cy="822163"/>
              </a:xfrm>
              <a:prstGeom prst="rect">
                <a:avLst/>
              </a:prstGeom>
              <a:blipFill>
                <a:blip r:embed="rId18"/>
                <a:stretch>
                  <a:fillRect/>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11213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7ACB9A-A763-40C6-B5D1-6CD3BCC29773}"/>
              </a:ext>
            </a:extLst>
          </p:cNvPr>
          <p:cNvSpPr>
            <a:spLocks noGrp="1"/>
          </p:cNvSpPr>
          <p:nvPr>
            <p:ph type="body" idx="1"/>
          </p:nvPr>
        </p:nvSpPr>
        <p:spPr/>
        <p:txBody>
          <a:bodyPr/>
          <a:lstStyle/>
          <a:p>
            <a:pPr marL="114300" indent="0" algn="ctr">
              <a:buNone/>
            </a:pPr>
            <a:r>
              <a:rPr lang="en-US" sz="6000" dirty="0">
                <a:solidFill>
                  <a:schemeClr val="accent5">
                    <a:lumMod val="50000"/>
                  </a:schemeClr>
                </a:solidFill>
                <a:latin typeface="Lucida Calligraphy" panose="03010101010101010101" pitchFamily="66" charset="0"/>
              </a:rPr>
              <a:t>Thank you</a:t>
            </a:r>
          </a:p>
          <a:p>
            <a:pPr marL="114300" indent="0" algn="ctr">
              <a:buNone/>
            </a:pPr>
            <a:endParaRPr lang="en-US" sz="6000" dirty="0">
              <a:solidFill>
                <a:schemeClr val="accent5">
                  <a:lumMod val="50000"/>
                </a:schemeClr>
              </a:solidFill>
              <a:latin typeface="Lucida Calligraphy" panose="03010101010101010101" pitchFamily="66" charset="0"/>
            </a:endParaRPr>
          </a:p>
          <a:p>
            <a:pPr marL="114300" indent="0" algn="ctr">
              <a:buNone/>
            </a:pPr>
            <a:r>
              <a:rPr lang="en-US" sz="6000" dirty="0">
                <a:solidFill>
                  <a:schemeClr val="accent5">
                    <a:lumMod val="50000"/>
                  </a:schemeClr>
                </a:solidFill>
                <a:latin typeface="Lucida Calligraphy" panose="03010101010101010101" pitchFamily="66" charset="0"/>
              </a:rPr>
              <a:t>Any question?</a:t>
            </a:r>
          </a:p>
        </p:txBody>
      </p:sp>
    </p:spTree>
    <p:extLst>
      <p:ext uri="{BB962C8B-B14F-4D97-AF65-F5344CB8AC3E}">
        <p14:creationId xmlns:p14="http://schemas.microsoft.com/office/powerpoint/2010/main" val="20818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55550" y="0"/>
            <a:ext cx="7095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Can you Spot the fake reviews about Sydney restaurants?</a:t>
            </a:r>
            <a:endParaRPr sz="1800"/>
          </a:p>
        </p:txBody>
      </p:sp>
      <p:sp>
        <p:nvSpPr>
          <p:cNvPr id="151" name="Google Shape;151;p27"/>
          <p:cNvSpPr txBox="1">
            <a:spLocks noGrp="1"/>
          </p:cNvSpPr>
          <p:nvPr>
            <p:ph type="body" idx="1"/>
          </p:nvPr>
        </p:nvSpPr>
        <p:spPr>
          <a:xfrm>
            <a:off x="317700" y="795650"/>
            <a:ext cx="8286900" cy="32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solidFill>
                  <a:srgbClr val="073763"/>
                </a:solidFill>
              </a:rPr>
              <a:t>1)</a:t>
            </a:r>
            <a:r>
              <a:rPr lang="en" sz="1100">
                <a:solidFill>
                  <a:srgbClr val="073763"/>
                </a:solidFill>
              </a:rPr>
              <a:t> “This place is amazing! The bartenders are absolutely amazing. The pasta is delicious and I love their pastries and it is amazing. I love the breakfast, friendly staff and the price is very reasonable. I have never had a bad experience here. I will be back for sure!”</a:t>
            </a:r>
            <a:endParaRPr sz="1100">
              <a:solidFill>
                <a:srgbClr val="073763"/>
              </a:solidFill>
            </a:endParaRPr>
          </a:p>
          <a:p>
            <a:pPr marL="0" lvl="0" indent="0" algn="l" rtl="0">
              <a:spcBef>
                <a:spcPts val="1600"/>
              </a:spcBef>
              <a:spcAft>
                <a:spcPts val="0"/>
              </a:spcAft>
              <a:buClr>
                <a:schemeClr val="dk1"/>
              </a:buClr>
              <a:buSzPts val="1100"/>
              <a:buFont typeface="Arial"/>
              <a:buNone/>
            </a:pPr>
            <a:r>
              <a:rPr lang="en" sz="1100" b="1">
                <a:solidFill>
                  <a:srgbClr val="073763"/>
                </a:solidFill>
              </a:rPr>
              <a:t>2)</a:t>
            </a:r>
            <a:r>
              <a:rPr lang="en" sz="1100">
                <a:solidFill>
                  <a:srgbClr val="073763"/>
                </a:solidFill>
              </a:rPr>
              <a:t> “DO NOT WASTE YOUR TIME AND MONEY! The absolute worst service I have ever experienced. This place is a joke. The waitress was rude and said she would put the manager to come out but never happened. I wish I could give zero star.”</a:t>
            </a:r>
            <a:endParaRPr sz="1100">
              <a:solidFill>
                <a:srgbClr val="073763"/>
              </a:solidFill>
            </a:endParaRPr>
          </a:p>
          <a:p>
            <a:pPr marL="0" lvl="0" indent="0" algn="l" rtl="0">
              <a:spcBef>
                <a:spcPts val="1600"/>
              </a:spcBef>
              <a:spcAft>
                <a:spcPts val="0"/>
              </a:spcAft>
              <a:buClr>
                <a:schemeClr val="dk1"/>
              </a:buClr>
              <a:buSzPts val="1100"/>
              <a:buFont typeface="Arial"/>
              <a:buNone/>
            </a:pPr>
            <a:r>
              <a:rPr lang="en" sz="1100" b="1">
                <a:solidFill>
                  <a:srgbClr val="073763"/>
                </a:solidFill>
              </a:rPr>
              <a:t>3)</a:t>
            </a:r>
            <a:r>
              <a:rPr lang="en" sz="1100">
                <a:solidFill>
                  <a:srgbClr val="073763"/>
                </a:solidFill>
              </a:rPr>
              <a:t> “A disappointing experience. Totally overpriced for what you get, unfriendly and slow service, average food. Definitely not worth the money.”</a:t>
            </a:r>
            <a:endParaRPr sz="1100">
              <a:solidFill>
                <a:srgbClr val="073763"/>
              </a:solidFill>
            </a:endParaRPr>
          </a:p>
          <a:p>
            <a:pPr marL="0" lvl="0" indent="0" algn="l" rtl="0">
              <a:spcBef>
                <a:spcPts val="1600"/>
              </a:spcBef>
              <a:spcAft>
                <a:spcPts val="0"/>
              </a:spcAft>
              <a:buClr>
                <a:schemeClr val="dk1"/>
              </a:buClr>
              <a:buSzPts val="1100"/>
              <a:buFont typeface="Arial"/>
              <a:buNone/>
            </a:pPr>
            <a:r>
              <a:rPr lang="en" sz="1100" b="1">
                <a:solidFill>
                  <a:srgbClr val="073763"/>
                </a:solidFill>
              </a:rPr>
              <a:t>4)</a:t>
            </a:r>
            <a:r>
              <a:rPr lang="en" sz="1100">
                <a:solidFill>
                  <a:srgbClr val="073763"/>
                </a:solidFill>
              </a:rPr>
              <a:t> “I opted for the BBQ pork laksa and it was served in a matter of minutes for a measly $12.00. The BBQ pork was delicious and the laksa was piping hot with a slight chilli hit. I also chose 2 types of noodles for my soup because 2 is better than 1. I would have liked a few more veggies but the serving was generous enough.”</a:t>
            </a:r>
            <a:endParaRPr sz="1100">
              <a:solidFill>
                <a:srgbClr val="073763"/>
              </a:solidFill>
            </a:endParaRPr>
          </a:p>
          <a:p>
            <a:pPr marL="0" lvl="0" indent="0" algn="l" rtl="0">
              <a:spcBef>
                <a:spcPts val="1600"/>
              </a:spcBef>
              <a:spcAft>
                <a:spcPts val="1600"/>
              </a:spcAft>
              <a:buNone/>
            </a:pPr>
            <a:r>
              <a:rPr lang="en" sz="1100" b="1">
                <a:solidFill>
                  <a:srgbClr val="073763"/>
                </a:solidFill>
              </a:rPr>
              <a:t>5)</a:t>
            </a:r>
            <a:r>
              <a:rPr lang="en" sz="1100">
                <a:solidFill>
                  <a:srgbClr val="073763"/>
                </a:solidFill>
              </a:rPr>
              <a:t> “I was here for a weekend brunch and the food was OK. I love the pizza that is a chain restaurant. I think the service is excellent. I had the spaghetti and they were very good and the hot dog was good. I got the red velvet chocolate cake special which was very good but the service was a little slow. The food was good, but not up to par with other places nearby.</a:t>
            </a:r>
            <a:endParaRPr/>
          </a:p>
        </p:txBody>
      </p:sp>
      <p:sp>
        <p:nvSpPr>
          <p:cNvPr id="152" name="Google Shape;152;p27"/>
          <p:cNvSpPr txBox="1"/>
          <p:nvPr/>
        </p:nvSpPr>
        <p:spPr>
          <a:xfrm>
            <a:off x="0" y="4827475"/>
            <a:ext cx="3689700" cy="2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Times New Roman"/>
                <a:ea typeface="Times New Roman"/>
                <a:cs typeface="Times New Roman"/>
                <a:sym typeface="Times New Roman"/>
              </a:rPr>
              <a:t>* Generated by </a:t>
            </a:r>
            <a:r>
              <a:rPr lang="en" sz="1000" b="1">
                <a:solidFill>
                  <a:schemeClr val="dk2"/>
                </a:solidFill>
                <a:latin typeface="Times New Roman"/>
                <a:ea typeface="Times New Roman"/>
                <a:cs typeface="Times New Roman"/>
                <a:sym typeface="Times New Roman"/>
              </a:rPr>
              <a:t>Prof Zhao and his team</a:t>
            </a:r>
            <a:endParaRPr sz="1000">
              <a:latin typeface="Times New Roman"/>
              <a:ea typeface="Times New Roman"/>
              <a:cs typeface="Times New Roman"/>
              <a:sym typeface="Times New Roman"/>
            </a:endParaRPr>
          </a:p>
        </p:txBody>
      </p:sp>
      <p:pic>
        <p:nvPicPr>
          <p:cNvPr id="153" name="Google Shape;153;p27"/>
          <p:cNvPicPr preferRelativeResize="0"/>
          <p:nvPr/>
        </p:nvPicPr>
        <p:blipFill>
          <a:blip r:embed="rId3">
            <a:alphaModFix/>
          </a:blip>
          <a:stretch>
            <a:fillRect/>
          </a:stretch>
        </p:blipFill>
        <p:spPr>
          <a:xfrm>
            <a:off x="6822575" y="4116450"/>
            <a:ext cx="2281924" cy="98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Can you Spot the fake reviews about Sydney restaurants?</a:t>
            </a:r>
            <a:endParaRPr sz="1800"/>
          </a:p>
        </p:txBody>
      </p:sp>
      <p:sp>
        <p:nvSpPr>
          <p:cNvPr id="159" name="Google Shape;159;p28"/>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73763"/>
                </a:solidFill>
              </a:rPr>
              <a:t>1)</a:t>
            </a:r>
            <a:r>
              <a:rPr lang="en" sz="1100">
                <a:solidFill>
                  <a:srgbClr val="073763"/>
                </a:solidFill>
              </a:rPr>
              <a:t> “This place is amazing! The bartenders are absolutely amazing. The pasta is delicious and I love their pastries and it is amazing. I love the breakfast, friendly staff and the price is very reasonable. I have never had a bad experience here. I will be back for sure!”</a:t>
            </a:r>
            <a:endParaRPr sz="1100">
              <a:solidFill>
                <a:srgbClr val="073763"/>
              </a:solidFill>
            </a:endParaRPr>
          </a:p>
          <a:p>
            <a:pPr marL="0" lvl="0" indent="0" algn="l" rtl="0">
              <a:spcBef>
                <a:spcPts val="1600"/>
              </a:spcBef>
              <a:spcAft>
                <a:spcPts val="0"/>
              </a:spcAft>
              <a:buNone/>
            </a:pPr>
            <a:r>
              <a:rPr lang="en" sz="1100" b="1">
                <a:solidFill>
                  <a:srgbClr val="073763"/>
                </a:solidFill>
              </a:rPr>
              <a:t>2)</a:t>
            </a:r>
            <a:r>
              <a:rPr lang="en" sz="1100">
                <a:solidFill>
                  <a:srgbClr val="073763"/>
                </a:solidFill>
              </a:rPr>
              <a:t> “DO NOT WASTE YOUR TIME AND MONEY! The absolute worst service I have ever experienced. This place is a joke. The waitress was rude and said she would put the manager to come out but never happened. I wish I could give zero star.”</a:t>
            </a:r>
            <a:endParaRPr sz="1100">
              <a:solidFill>
                <a:srgbClr val="073763"/>
              </a:solidFill>
            </a:endParaRPr>
          </a:p>
          <a:p>
            <a:pPr marL="0" lvl="0" indent="0" algn="l" rtl="0">
              <a:spcBef>
                <a:spcPts val="1600"/>
              </a:spcBef>
              <a:spcAft>
                <a:spcPts val="0"/>
              </a:spcAft>
              <a:buNone/>
            </a:pPr>
            <a:r>
              <a:rPr lang="en" sz="1100" b="1">
                <a:solidFill>
                  <a:srgbClr val="073763"/>
                </a:solidFill>
              </a:rPr>
              <a:t>3)</a:t>
            </a:r>
            <a:r>
              <a:rPr lang="en" sz="1100">
                <a:solidFill>
                  <a:srgbClr val="073763"/>
                </a:solidFill>
              </a:rPr>
              <a:t> “A disappointing experience. Totally overpriced for what you get, unfriendly and slow service, average food. Definitely not worth the money.”</a:t>
            </a:r>
            <a:endParaRPr sz="1100">
              <a:solidFill>
                <a:srgbClr val="073763"/>
              </a:solidFill>
            </a:endParaRPr>
          </a:p>
          <a:p>
            <a:pPr marL="0" lvl="0" indent="0" algn="l" rtl="0">
              <a:spcBef>
                <a:spcPts val="1600"/>
              </a:spcBef>
              <a:spcAft>
                <a:spcPts val="0"/>
              </a:spcAft>
              <a:buNone/>
            </a:pPr>
            <a:r>
              <a:rPr lang="en" sz="1100" b="1">
                <a:solidFill>
                  <a:srgbClr val="073763"/>
                </a:solidFill>
              </a:rPr>
              <a:t>4)</a:t>
            </a:r>
            <a:r>
              <a:rPr lang="en" sz="1100">
                <a:solidFill>
                  <a:srgbClr val="073763"/>
                </a:solidFill>
              </a:rPr>
              <a:t> “I opted for the BBQ pork laksa and it was served in a matter of minutes for a measly $12.00. The BBQ pork was delicious and the laksa was piping hot with a slight chilli hit. I also chose 2 types of noodles for my soup because 2 is better than 1. I would have liked a few more veggies but the serving was generous enough.”</a:t>
            </a:r>
            <a:endParaRPr sz="1100">
              <a:solidFill>
                <a:srgbClr val="073763"/>
              </a:solidFill>
            </a:endParaRPr>
          </a:p>
          <a:p>
            <a:pPr marL="0" lvl="0" indent="0" algn="l" rtl="0">
              <a:spcBef>
                <a:spcPts val="1600"/>
              </a:spcBef>
              <a:spcAft>
                <a:spcPts val="0"/>
              </a:spcAft>
              <a:buNone/>
            </a:pPr>
            <a:r>
              <a:rPr lang="en" sz="1100" b="1">
                <a:solidFill>
                  <a:srgbClr val="073763"/>
                </a:solidFill>
              </a:rPr>
              <a:t>5)</a:t>
            </a:r>
            <a:r>
              <a:rPr lang="en" sz="1100">
                <a:solidFill>
                  <a:srgbClr val="073763"/>
                </a:solidFill>
              </a:rPr>
              <a:t> “I was here for a weekend brunch and the food was OK. I love the pizza that is a chain restaurant. I think the service is excellent. I had the spaghetti and they were very good and the hot dog was good. I got the red velvet chocolate cake special which was very good but the service was a little slow. The food was good, but not up to par with other places nearby.”</a:t>
            </a:r>
            <a:endParaRPr sz="1100">
              <a:solidFill>
                <a:srgbClr val="073763"/>
              </a:solidFill>
            </a:endParaRPr>
          </a:p>
          <a:p>
            <a:pPr marL="0" lvl="0" indent="0" algn="l" rtl="0">
              <a:spcBef>
                <a:spcPts val="1600"/>
              </a:spcBef>
              <a:spcAft>
                <a:spcPts val="1600"/>
              </a:spcAft>
              <a:buNone/>
            </a:pPr>
            <a:endParaRPr/>
          </a:p>
        </p:txBody>
      </p:sp>
      <p:sp>
        <p:nvSpPr>
          <p:cNvPr id="160" name="Google Shape;160;p28"/>
          <p:cNvSpPr txBox="1"/>
          <p:nvPr/>
        </p:nvSpPr>
        <p:spPr>
          <a:xfrm>
            <a:off x="0" y="4827475"/>
            <a:ext cx="3689700" cy="2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Times New Roman"/>
                <a:ea typeface="Times New Roman"/>
                <a:cs typeface="Times New Roman"/>
                <a:sym typeface="Times New Roman"/>
              </a:rPr>
              <a:t>* Generated by </a:t>
            </a:r>
            <a:r>
              <a:rPr lang="en" sz="1000" b="1">
                <a:solidFill>
                  <a:schemeClr val="dk2"/>
                </a:solidFill>
                <a:latin typeface="Times New Roman"/>
                <a:ea typeface="Times New Roman"/>
                <a:cs typeface="Times New Roman"/>
                <a:sym typeface="Times New Roman"/>
              </a:rPr>
              <a:t>Prof Zhao and his team</a:t>
            </a:r>
            <a:endParaRPr sz="1000">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0" y="771275"/>
            <a:ext cx="492950" cy="398000"/>
          </a:xfrm>
          <a:prstGeom prst="rect">
            <a:avLst/>
          </a:prstGeom>
          <a:noFill/>
          <a:ln>
            <a:noFill/>
          </a:ln>
        </p:spPr>
      </p:pic>
      <p:pic>
        <p:nvPicPr>
          <p:cNvPr id="162" name="Google Shape;162;p28"/>
          <p:cNvPicPr preferRelativeResize="0"/>
          <p:nvPr/>
        </p:nvPicPr>
        <p:blipFill>
          <a:blip r:embed="rId3">
            <a:alphaModFix/>
          </a:blip>
          <a:stretch>
            <a:fillRect/>
          </a:stretch>
        </p:blipFill>
        <p:spPr>
          <a:xfrm>
            <a:off x="0" y="1427775"/>
            <a:ext cx="492950" cy="398000"/>
          </a:xfrm>
          <a:prstGeom prst="rect">
            <a:avLst/>
          </a:prstGeom>
          <a:noFill/>
          <a:ln>
            <a:noFill/>
          </a:ln>
        </p:spPr>
      </p:pic>
      <p:pic>
        <p:nvPicPr>
          <p:cNvPr id="163" name="Google Shape;163;p28"/>
          <p:cNvPicPr preferRelativeResize="0"/>
          <p:nvPr/>
        </p:nvPicPr>
        <p:blipFill>
          <a:blip r:embed="rId3">
            <a:alphaModFix/>
          </a:blip>
          <a:stretch>
            <a:fillRect/>
          </a:stretch>
        </p:blipFill>
        <p:spPr>
          <a:xfrm>
            <a:off x="0" y="3400050"/>
            <a:ext cx="492950" cy="39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Fake Review Detection</a:t>
            </a:r>
            <a:endParaRPr/>
          </a:p>
        </p:txBody>
      </p:sp>
      <p:sp>
        <p:nvSpPr>
          <p:cNvPr id="169" name="Google Shape;169;p29"/>
          <p:cNvSpPr txBox="1">
            <a:spLocks noGrp="1"/>
          </p:cNvSpPr>
          <p:nvPr>
            <p:ph type="body" idx="1"/>
          </p:nvPr>
        </p:nvSpPr>
        <p:spPr>
          <a:xfrm>
            <a:off x="434225" y="720000"/>
            <a:ext cx="8373000" cy="4176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en" sz="2400" dirty="0">
                <a:latin typeface="Times New Roman"/>
                <a:ea typeface="Times New Roman"/>
                <a:cs typeface="Times New Roman"/>
                <a:sym typeface="Times New Roman"/>
              </a:rPr>
              <a:t>Detect fake reviews written by human (Crowdsourced  or Expert Generated):</a:t>
            </a:r>
            <a:endParaRPr sz="2400" dirty="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dirty="0">
                <a:latin typeface="Times New Roman"/>
                <a:ea typeface="Times New Roman"/>
                <a:cs typeface="Times New Roman"/>
                <a:sym typeface="Times New Roman"/>
              </a:rPr>
              <a:t>ML-based Review filter</a:t>
            </a:r>
            <a:endParaRPr sz="2400" dirty="0">
              <a:latin typeface="Times New Roman"/>
              <a:ea typeface="Times New Roman"/>
              <a:cs typeface="Times New Roman"/>
              <a:sym typeface="Times New Roman"/>
            </a:endParaRPr>
          </a:p>
          <a:p>
            <a:pPr lvl="2" indent="-381000">
              <a:spcBef>
                <a:spcPts val="0"/>
              </a:spcBef>
              <a:buSzPts val="2400"/>
              <a:buFont typeface="Times New Roman"/>
              <a:buChar char="■"/>
            </a:pPr>
            <a:r>
              <a:rPr lang="en-US" sz="2000" dirty="0">
                <a:solidFill>
                  <a:schemeClr val="dk1"/>
                </a:solidFill>
              </a:rPr>
              <a:t>Employs the language processing</a:t>
            </a:r>
            <a:r>
              <a:rPr lang="en-US" sz="2000" dirty="0">
                <a:solidFill>
                  <a:schemeClr val="dk1"/>
                </a:solidFill>
                <a:uFill>
                  <a:noFill/>
                </a:uFill>
                <a:hlinkClick r:id="rId3"/>
              </a:rPr>
              <a:t> </a:t>
            </a:r>
            <a:r>
              <a:rPr lang="en-US" sz="2000" u="sng" dirty="0">
                <a:solidFill>
                  <a:schemeClr val="hlink"/>
                </a:solidFill>
                <a:hlinkClick r:id="rId3"/>
              </a:rPr>
              <a:t>method to detect unusual patterns of text</a:t>
            </a:r>
            <a:r>
              <a:rPr lang="en-US" sz="2000" dirty="0">
                <a:solidFill>
                  <a:schemeClr val="dk1"/>
                </a:solidFill>
              </a:rPr>
              <a:t>, writing style, and formatting</a:t>
            </a:r>
            <a:r>
              <a:rPr lang="en-US" sz="2400" dirty="0">
                <a:solidFill>
                  <a:schemeClr val="dk1"/>
                </a:solidFill>
              </a:rPr>
              <a:t>. </a:t>
            </a:r>
          </a:p>
          <a:p>
            <a:pPr marL="1371600" marR="0" lvl="2" indent="-381000" algn="l" rtl="0">
              <a:lnSpc>
                <a:spcPct val="115000"/>
              </a:lnSpc>
              <a:spcBef>
                <a:spcPts val="0"/>
              </a:spcBef>
              <a:spcAft>
                <a:spcPts val="0"/>
              </a:spcAft>
              <a:buSzPts val="2400"/>
              <a:buFont typeface="Times New Roman"/>
              <a:buChar char="■"/>
            </a:pP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dirty="0">
                <a:latin typeface="Times New Roman"/>
                <a:ea typeface="Times New Roman"/>
                <a:cs typeface="Times New Roman"/>
                <a:sym typeface="Times New Roman"/>
              </a:rPr>
              <a:t>Detect the fake reviews generated by AI</a:t>
            </a:r>
            <a:endParaRPr sz="2400" dirty="0">
              <a:latin typeface="Times New Roman"/>
              <a:ea typeface="Times New Roman"/>
              <a:cs typeface="Times New Roman"/>
              <a:sym typeface="Times New Roman"/>
            </a:endParaRPr>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Fake Review Detection written by human </a:t>
            </a:r>
            <a:endParaRPr/>
          </a:p>
          <a:p>
            <a:pPr marL="0" lvl="0" indent="0" algn="l" rtl="0">
              <a:spcBef>
                <a:spcPts val="0"/>
              </a:spcBef>
              <a:spcAft>
                <a:spcPts val="0"/>
              </a:spcAft>
              <a:buNone/>
            </a:pPr>
            <a:endParaRPr/>
          </a:p>
        </p:txBody>
      </p:sp>
      <p:pic>
        <p:nvPicPr>
          <p:cNvPr id="175" name="Google Shape;175;p30"/>
          <p:cNvPicPr preferRelativeResize="0"/>
          <p:nvPr/>
        </p:nvPicPr>
        <p:blipFill>
          <a:blip r:embed="rId3">
            <a:alphaModFix/>
          </a:blip>
          <a:stretch>
            <a:fillRect/>
          </a:stretch>
        </p:blipFill>
        <p:spPr>
          <a:xfrm>
            <a:off x="0" y="792825"/>
            <a:ext cx="2354125" cy="1782400"/>
          </a:xfrm>
          <a:prstGeom prst="rect">
            <a:avLst/>
          </a:prstGeom>
          <a:noFill/>
          <a:ln>
            <a:noFill/>
          </a:ln>
        </p:spPr>
      </p:pic>
      <p:sp>
        <p:nvSpPr>
          <p:cNvPr id="176" name="Google Shape;176;p30"/>
          <p:cNvSpPr/>
          <p:nvPr/>
        </p:nvSpPr>
        <p:spPr>
          <a:xfrm>
            <a:off x="2420725" y="792825"/>
            <a:ext cx="1701300" cy="1105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Extracting Features</a:t>
            </a:r>
            <a:endParaRPr sz="1800">
              <a:latin typeface="Times New Roman"/>
              <a:ea typeface="Times New Roman"/>
              <a:cs typeface="Times New Roman"/>
              <a:sym typeface="Times New Roman"/>
            </a:endParaRPr>
          </a:p>
        </p:txBody>
      </p:sp>
      <p:sp>
        <p:nvSpPr>
          <p:cNvPr id="177" name="Google Shape;177;p30"/>
          <p:cNvSpPr txBox="1"/>
          <p:nvPr/>
        </p:nvSpPr>
        <p:spPr>
          <a:xfrm>
            <a:off x="4122075" y="559625"/>
            <a:ext cx="2463900" cy="23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Related to:</a:t>
            </a:r>
            <a:endParaRPr sz="18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Review</a:t>
            </a:r>
            <a:endParaRPr sz="18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Product</a:t>
            </a:r>
            <a:endParaRPr sz="18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Reviewer,</a:t>
            </a:r>
            <a:endParaRPr sz="18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Meta data</a:t>
            </a:r>
            <a:endParaRPr sz="18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Such as network </a:t>
            </a:r>
            <a:endParaRPr sz="18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r>
              <a:rPr lang="en" sz="1800">
                <a:solidFill>
                  <a:srgbClr val="073763"/>
                </a:solidFill>
                <a:latin typeface="Times New Roman"/>
                <a:ea typeface="Times New Roman"/>
                <a:cs typeface="Times New Roman"/>
                <a:sym typeface="Times New Roman"/>
              </a:rPr>
              <a:t>behaviors</a:t>
            </a:r>
            <a:endParaRPr sz="18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78" name="Google Shape;178;p30"/>
          <p:cNvSpPr/>
          <p:nvPr/>
        </p:nvSpPr>
        <p:spPr>
          <a:xfrm>
            <a:off x="5949725" y="1194350"/>
            <a:ext cx="1525200" cy="100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SVM/NB/LR</a:t>
            </a:r>
            <a:endParaRPr>
              <a:latin typeface="Times New Roman"/>
              <a:ea typeface="Times New Roman"/>
              <a:cs typeface="Times New Roman"/>
              <a:sym typeface="Times New Roman"/>
            </a:endParaRPr>
          </a:p>
        </p:txBody>
      </p:sp>
      <p:sp>
        <p:nvSpPr>
          <p:cNvPr id="179" name="Google Shape;179;p30"/>
          <p:cNvSpPr txBox="1"/>
          <p:nvPr/>
        </p:nvSpPr>
        <p:spPr>
          <a:xfrm>
            <a:off x="7346050" y="2784175"/>
            <a:ext cx="1851300" cy="89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073763"/>
                </a:solidFill>
                <a:latin typeface="Times New Roman"/>
                <a:ea typeface="Times New Roman"/>
                <a:cs typeface="Times New Roman"/>
                <a:sym typeface="Times New Roman"/>
              </a:rPr>
              <a:t>Detect fraudulent reviews </a:t>
            </a:r>
            <a:endParaRPr sz="1800">
              <a:solidFill>
                <a:srgbClr val="073763"/>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endParaRPr sz="1300">
              <a:solidFill>
                <a:schemeClr val="accent1"/>
              </a:solidFill>
              <a:latin typeface="Lato"/>
              <a:ea typeface="Lato"/>
              <a:cs typeface="Lato"/>
              <a:sym typeface="Lato"/>
            </a:endParaRPr>
          </a:p>
        </p:txBody>
      </p:sp>
      <p:pic>
        <p:nvPicPr>
          <p:cNvPr id="181" name="Google Shape;181;p30"/>
          <p:cNvPicPr preferRelativeResize="0"/>
          <p:nvPr/>
        </p:nvPicPr>
        <p:blipFill>
          <a:blip r:embed="rId4">
            <a:alphaModFix/>
          </a:blip>
          <a:stretch>
            <a:fillRect/>
          </a:stretch>
        </p:blipFill>
        <p:spPr>
          <a:xfrm>
            <a:off x="3421375" y="2953450"/>
            <a:ext cx="3164600" cy="890450"/>
          </a:xfrm>
          <a:prstGeom prst="rect">
            <a:avLst/>
          </a:prstGeom>
          <a:noFill/>
          <a:ln>
            <a:noFill/>
          </a:ln>
        </p:spPr>
      </p:pic>
      <p:pic>
        <p:nvPicPr>
          <p:cNvPr id="10" name="Google Shape;180;p30">
            <a:extLst>
              <a:ext uri="{FF2B5EF4-FFF2-40B4-BE49-F238E27FC236}">
                <a16:creationId xmlns:a16="http://schemas.microsoft.com/office/drawing/2014/main" id="{8290F213-523E-4162-97DF-CF45F121D6B5}"/>
              </a:ext>
            </a:extLst>
          </p:cNvPr>
          <p:cNvPicPr preferRelativeResize="0"/>
          <p:nvPr/>
        </p:nvPicPr>
        <p:blipFill rotWithShape="1">
          <a:blip r:embed="rId5">
            <a:alphaModFix/>
          </a:blip>
          <a:srcRect l="72579" t="13525" b="32578"/>
          <a:stretch/>
        </p:blipFill>
        <p:spPr>
          <a:xfrm>
            <a:off x="7474925" y="1194350"/>
            <a:ext cx="1272275" cy="10770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Extracting Features</a:t>
            </a:r>
            <a:endParaRPr/>
          </a:p>
        </p:txBody>
      </p:sp>
      <p:sp>
        <p:nvSpPr>
          <p:cNvPr id="187" name="Google Shape;187;p31"/>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Similarity feature:</a:t>
            </a:r>
            <a:endParaRPr sz="1600" dirty="0"/>
          </a:p>
          <a:p>
            <a:pPr marL="914400" lvl="1" indent="-317500" algn="l" rtl="0">
              <a:spcBef>
                <a:spcPts val="0"/>
              </a:spcBef>
              <a:spcAft>
                <a:spcPts val="0"/>
              </a:spcAft>
              <a:buSzPts val="1400"/>
              <a:buChar char="○"/>
            </a:pPr>
            <a:r>
              <a:rPr lang="en" sz="1200" dirty="0"/>
              <a:t> Captures inter-sentence similarity within a review at the word level.</a:t>
            </a:r>
            <a:endParaRPr sz="1200" dirty="0"/>
          </a:p>
          <a:p>
            <a:pPr marL="914400" lvl="1" indent="-317500" algn="l" rtl="0">
              <a:spcBef>
                <a:spcPts val="0"/>
              </a:spcBef>
              <a:spcAft>
                <a:spcPts val="0"/>
              </a:spcAft>
              <a:buSzPts val="1400"/>
              <a:buChar char="○"/>
            </a:pPr>
            <a:r>
              <a:rPr lang="en" sz="1200" dirty="0"/>
              <a:t> It is computed as the maximum cosine similarity between unigram features among all pairs of sentences</a:t>
            </a:r>
          </a:p>
          <a:p>
            <a:pPr lvl="1">
              <a:spcBef>
                <a:spcPts val="0"/>
              </a:spcBef>
            </a:pPr>
            <a:r>
              <a:rPr lang="en-US" sz="1200" dirty="0">
                <a:solidFill>
                  <a:srgbClr val="FF0000"/>
                </a:solidFill>
              </a:rPr>
              <a:t>Spammers likely to copy reviews across similar product. Choose maximum similarity to capture worst spamming behavior.</a:t>
            </a:r>
          </a:p>
          <a:p>
            <a:pPr lvl="1">
              <a:spcBef>
                <a:spcPts val="0"/>
              </a:spcBef>
            </a:pPr>
            <a:r>
              <a:rPr lang="en-US" sz="1200" dirty="0">
                <a:solidFill>
                  <a:srgbClr val="FF0000"/>
                </a:solidFill>
              </a:rPr>
              <a:t>Lots of positive reviews left within a short time-frame, often using similar words and phrases</a:t>
            </a:r>
          </a:p>
          <a:p>
            <a:pPr lvl="1">
              <a:spcBef>
                <a:spcPts val="0"/>
              </a:spcBef>
            </a:pPr>
            <a:r>
              <a:rPr lang="en-US" sz="1200" dirty="0">
                <a:solidFill>
                  <a:srgbClr val="FF0000"/>
                </a:solidFill>
              </a:rPr>
              <a:t>Multiple reviews using similar language and listing the same benefits</a:t>
            </a:r>
            <a:endParaRPr sz="1200" dirty="0">
              <a:solidFill>
                <a:srgbClr val="FF0000"/>
              </a:solidFill>
            </a:endParaRPr>
          </a:p>
          <a:p>
            <a:pPr marL="457200" lvl="0" indent="-342900" algn="l" rtl="0">
              <a:spcBef>
                <a:spcPts val="0"/>
              </a:spcBef>
              <a:spcAft>
                <a:spcPts val="0"/>
              </a:spcAft>
              <a:buSzPts val="1800"/>
              <a:buChar char="●"/>
            </a:pPr>
            <a:r>
              <a:rPr lang="en" sz="1600" dirty="0"/>
              <a:t> Structural features :</a:t>
            </a:r>
            <a:endParaRPr sz="1600" dirty="0"/>
          </a:p>
          <a:p>
            <a:pPr marL="914400" lvl="1" indent="-317500" algn="l" rtl="0">
              <a:spcBef>
                <a:spcPts val="0"/>
              </a:spcBef>
              <a:spcAft>
                <a:spcPts val="0"/>
              </a:spcAft>
              <a:buSzPts val="1400"/>
              <a:buChar char="○"/>
            </a:pPr>
            <a:r>
              <a:rPr lang="en" sz="1200" dirty="0"/>
              <a:t>Individual features include the number of words, the number of sentences, the average sentence length (# of words) and the average word length (# of characters).</a:t>
            </a:r>
            <a:endParaRPr sz="1200" dirty="0"/>
          </a:p>
          <a:p>
            <a:pPr marL="457200" lvl="0" indent="-342900" algn="l" rtl="0">
              <a:spcBef>
                <a:spcPts val="0"/>
              </a:spcBef>
              <a:spcAft>
                <a:spcPts val="0"/>
              </a:spcAft>
              <a:buSzPts val="1800"/>
              <a:buChar char="●"/>
            </a:pPr>
            <a:r>
              <a:rPr lang="en" sz="1600" dirty="0"/>
              <a:t>Syntactic features :</a:t>
            </a:r>
            <a:endParaRPr sz="1600" dirty="0"/>
          </a:p>
          <a:p>
            <a:pPr marL="914400" lvl="1" indent="-317500" algn="l" rtl="0">
              <a:spcBef>
                <a:spcPts val="0"/>
              </a:spcBef>
              <a:spcAft>
                <a:spcPts val="0"/>
              </a:spcAft>
              <a:buSzPts val="1400"/>
              <a:buChar char="○"/>
            </a:pPr>
            <a:r>
              <a:rPr lang="en" sz="1200" dirty="0"/>
              <a:t> Captures the linguistics properties of the review based on parts-of-speech (POS) tagging. </a:t>
            </a:r>
            <a:endParaRPr sz="1200" dirty="0"/>
          </a:p>
          <a:p>
            <a:pPr marL="914400" lvl="1" indent="-317500" algn="l" rtl="0">
              <a:spcBef>
                <a:spcPts val="0"/>
              </a:spcBef>
              <a:spcAft>
                <a:spcPts val="0"/>
              </a:spcAft>
              <a:buSzPts val="1400"/>
              <a:buChar char="○"/>
            </a:pPr>
            <a:r>
              <a:rPr lang="en" sz="1200" dirty="0"/>
              <a:t>Features include (distinct) percentages of nouns, verbs, adjectives and adverbs, first personal pronouns, and second personal pronouns</a:t>
            </a:r>
          </a:p>
          <a:p>
            <a:pPr lvl="1">
              <a:spcBef>
                <a:spcPts val="0"/>
              </a:spcBef>
            </a:pPr>
            <a:r>
              <a:rPr lang="en-US" sz="1200" dirty="0">
                <a:solidFill>
                  <a:srgbClr val="FF0000"/>
                </a:solidFill>
              </a:rPr>
              <a:t>Negative fake reviews contained less spatial information and had a larger verb-to-noun ratio than truthful reviews.</a:t>
            </a:r>
          </a:p>
          <a:p>
            <a:pPr marL="914400" lvl="1" indent="-317500" algn="l" rtl="0">
              <a:spcBef>
                <a:spcPts val="0"/>
              </a:spcBef>
              <a:spcAft>
                <a:spcPts val="0"/>
              </a:spcAft>
              <a:buSzPts val="14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5220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Extracting Features</a:t>
            </a:r>
            <a:endParaRPr/>
          </a:p>
        </p:txBody>
      </p:sp>
      <p:sp>
        <p:nvSpPr>
          <p:cNvPr id="193" name="Google Shape;193;p32"/>
          <p:cNvSpPr txBox="1">
            <a:spLocks noGrp="1"/>
          </p:cNvSpPr>
          <p:nvPr>
            <p:ph type="body" idx="1"/>
          </p:nvPr>
        </p:nvSpPr>
        <p:spPr>
          <a:xfrm>
            <a:off x="434225" y="720000"/>
            <a:ext cx="8286900" cy="38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Semantic features : </a:t>
            </a:r>
            <a:endParaRPr dirty="0"/>
          </a:p>
          <a:p>
            <a:pPr marL="914400" lvl="1" indent="-317500" algn="l" rtl="0">
              <a:spcBef>
                <a:spcPts val="0"/>
              </a:spcBef>
              <a:spcAft>
                <a:spcPts val="0"/>
              </a:spcAft>
              <a:buSzPts val="1400"/>
              <a:buChar char="○"/>
            </a:pPr>
            <a:r>
              <a:rPr lang="en" dirty="0"/>
              <a:t>Captures the subjectivity and sentiment of the reviews. Features include percentage of subjective words, percentage of objective words, percentage of positive words and percentage of negative words.</a:t>
            </a:r>
          </a:p>
          <a:p>
            <a:pPr lvl="1">
              <a:spcBef>
                <a:spcPts val="0"/>
              </a:spcBef>
            </a:pPr>
            <a:r>
              <a:rPr lang="en" dirty="0">
                <a:solidFill>
                  <a:srgbClr val="FF0000"/>
                </a:solidFill>
              </a:rPr>
              <a:t>Deception words in fake reviews indicates projection in positive light. CDF of positive(4-5 stars) reviews among all reviews is plotted to illustrate analysis.</a:t>
            </a:r>
          </a:p>
          <a:p>
            <a:pPr lvl="1">
              <a:spcBef>
                <a:spcPts val="0"/>
              </a:spcBef>
            </a:pPr>
            <a:r>
              <a:rPr lang="en-US" dirty="0">
                <a:solidFill>
                  <a:srgbClr val="FF0000"/>
                </a:solidFill>
              </a:rPr>
              <a:t>Lots of 5 star reviews with really short content – generally when somebody is delighted enough to leave a 5 star review, they’ll wax lyrical about the product with lots of detail</a:t>
            </a:r>
          </a:p>
          <a:p>
            <a:pPr lvl="1">
              <a:spcBef>
                <a:spcPts val="0"/>
              </a:spcBef>
            </a:pPr>
            <a:endParaRPr dirty="0">
              <a:solidFill>
                <a:srgbClr val="FF0000"/>
              </a:solidFill>
            </a:endParaRPr>
          </a:p>
          <a:p>
            <a:pPr marL="457200" lvl="0" indent="-342900" algn="l" rtl="0">
              <a:spcBef>
                <a:spcPts val="0"/>
              </a:spcBef>
              <a:spcAft>
                <a:spcPts val="0"/>
              </a:spcAft>
              <a:buSzPts val="1800"/>
              <a:buChar char="●"/>
            </a:pPr>
            <a:r>
              <a:rPr lang="en" dirty="0"/>
              <a:t> LIWC features : The Linguistic Inquiry and Word Count (LIWC) software is a widely used text analysis tool in the social sciences. </a:t>
            </a:r>
          </a:p>
          <a:p>
            <a:pPr lvl="1" indent="-342900">
              <a:spcBef>
                <a:spcPts val="0"/>
              </a:spcBef>
              <a:buSzPts val="1800"/>
              <a:buChar char="●"/>
            </a:pPr>
            <a:r>
              <a:rPr lang="en" dirty="0"/>
              <a:t>It categorizes ∼4,500 keywords into ∼68 psychological classes (e.g., linguistic processes, psychological processes, personal concerns and spoken categories). </a:t>
            </a:r>
            <a:endParaRPr dirty="0"/>
          </a:p>
          <a:p>
            <a:pPr marL="914400" lvl="1" indent="-317500" algn="l" rtl="0">
              <a:spcBef>
                <a:spcPts val="0"/>
              </a:spcBef>
              <a:spcAft>
                <a:spcPts val="0"/>
              </a:spcAft>
              <a:buSzPts val="1400"/>
              <a:buChar char="○"/>
            </a:pPr>
            <a:r>
              <a:rPr lang="en" dirty="0"/>
              <a:t>Use the percentage of word count in each class as a feature, and exclude the features already included in the previous groups.</a:t>
            </a:r>
            <a:endParaRPr lang="en-US" sz="1600" dirty="0">
              <a:solidFill>
                <a:srgbClr val="FF0000"/>
              </a:solidFill>
            </a:endParaRPr>
          </a:p>
          <a:p>
            <a:pPr marL="139700" indent="0">
              <a:buSzPts val="1400"/>
              <a:buNone/>
            </a:pPr>
            <a:endParaRPr sz="20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A919-4C7C-4DF1-9D2E-4EADB08B35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223D66-A855-443E-821D-F57F02D2A645}"/>
              </a:ext>
            </a:extLst>
          </p:cNvPr>
          <p:cNvSpPr>
            <a:spLocks noGrp="1"/>
          </p:cNvSpPr>
          <p:nvPr>
            <p:ph type="body" idx="1"/>
          </p:nvPr>
        </p:nvSpPr>
        <p:spPr/>
        <p:txBody>
          <a:bodyPr/>
          <a:lstStyle/>
          <a:p>
            <a:pPr>
              <a:lnSpc>
                <a:spcPct val="100000"/>
              </a:lnSpc>
            </a:pPr>
            <a:r>
              <a:rPr lang="en" dirty="0"/>
              <a:t>Behavioral:</a:t>
            </a:r>
          </a:p>
          <a:p>
            <a:pPr lvl="1">
              <a:spcBef>
                <a:spcPts val="0"/>
              </a:spcBef>
            </a:pPr>
            <a:r>
              <a:rPr lang="en" dirty="0">
                <a:solidFill>
                  <a:srgbClr val="FF0000"/>
                </a:solidFill>
              </a:rPr>
              <a:t>Spammers mostly like to give extreme ratings(1 or 5) in order to boost ratings to demote or promote products</a:t>
            </a:r>
          </a:p>
          <a:p>
            <a:pPr lvl="1">
              <a:spcBef>
                <a:spcPts val="0"/>
              </a:spcBef>
            </a:pPr>
            <a:r>
              <a:rPr lang="en-US" dirty="0">
                <a:solidFill>
                  <a:srgbClr val="FF0000"/>
                </a:solidFill>
              </a:rPr>
              <a:t>Posting many reviews a day is also abnormal.</a:t>
            </a:r>
          </a:p>
          <a:p>
            <a:pPr lvl="1">
              <a:spcBef>
                <a:spcPts val="0"/>
              </a:spcBef>
            </a:pPr>
            <a:r>
              <a:rPr lang="en-US" sz="1800" dirty="0">
                <a:solidFill>
                  <a:srgbClr val="FF0000"/>
                </a:solidFill>
              </a:rPr>
              <a:t>Spammers are usually not longtime members of site. </a:t>
            </a:r>
          </a:p>
          <a:p>
            <a:pPr lvl="1">
              <a:spcBef>
                <a:spcPts val="0"/>
              </a:spcBef>
            </a:pPr>
            <a:r>
              <a:rPr lang="en-US" sz="1800" dirty="0">
                <a:solidFill>
                  <a:srgbClr val="FF0000"/>
                </a:solidFill>
                <a:sym typeface="Arial Hebrew"/>
              </a:rPr>
              <a:t>Post reviews with high rating under different names in a short time</a:t>
            </a:r>
            <a:endParaRPr lang="en-US" sz="1800" dirty="0">
              <a:solidFill>
                <a:srgbClr val="FF0000"/>
              </a:solidFill>
              <a:sym typeface="Arial"/>
            </a:endParaRPr>
          </a:p>
          <a:p>
            <a:pPr lvl="2">
              <a:spcBef>
                <a:spcPts val="0"/>
              </a:spcBef>
            </a:pPr>
            <a:r>
              <a:rPr lang="en-US" sz="1600" dirty="0">
                <a:solidFill>
                  <a:srgbClr val="FF0000"/>
                </a:solidFill>
                <a:sym typeface="Arial"/>
              </a:rPr>
              <a:t>The results: in a short time, many reviewers wrote only one review with a very high rating</a:t>
            </a:r>
          </a:p>
          <a:p>
            <a:pPr lvl="1">
              <a:spcBef>
                <a:spcPts val="0"/>
              </a:spcBef>
            </a:pPr>
            <a:r>
              <a:rPr lang="en-US" sz="2000" dirty="0">
                <a:sym typeface="Arial"/>
              </a:rPr>
              <a:t>The correlations between rating and volume of (singleton) reviews is the key feature of singleton review spamming</a:t>
            </a:r>
          </a:p>
          <a:p>
            <a:pPr lvl="1">
              <a:spcBef>
                <a:spcPts val="0"/>
              </a:spcBef>
            </a:pPr>
            <a:r>
              <a:rPr lang="en-US" sz="1800" dirty="0"/>
              <a:t>Standard deviation of ratings </a:t>
            </a:r>
            <a:endParaRPr lang="en-US" sz="1800" dirty="0">
              <a:sym typeface="Courier New"/>
            </a:endParaRPr>
          </a:p>
          <a:p>
            <a:pPr marL="1066800" lvl="2" indent="-342900">
              <a:spcBef>
                <a:spcPts val="0"/>
              </a:spcBef>
              <a:buSzPts val="1800"/>
              <a:buFont typeface="Lato"/>
              <a:buChar char="●"/>
            </a:pPr>
            <a:endParaRPr lang="en-US" sz="1800" dirty="0"/>
          </a:p>
          <a:p>
            <a:endParaRPr lang="en-US" dirty="0"/>
          </a:p>
        </p:txBody>
      </p:sp>
    </p:spTree>
    <p:extLst>
      <p:ext uri="{BB962C8B-B14F-4D97-AF65-F5344CB8AC3E}">
        <p14:creationId xmlns:p14="http://schemas.microsoft.com/office/powerpoint/2010/main" val="101932954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3783</Words>
  <Application>Microsoft Office PowerPoint</Application>
  <PresentationFormat>On-screen Show (16:9)</PresentationFormat>
  <Paragraphs>312</Paragraphs>
  <Slides>29</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Times New Roman</vt:lpstr>
      <vt:lpstr>Raleway</vt:lpstr>
      <vt:lpstr>Cambria Math</vt:lpstr>
      <vt:lpstr>Lucida Calligraphy</vt:lpstr>
      <vt:lpstr>Arial</vt:lpstr>
      <vt:lpstr>Gill Sans MT</vt:lpstr>
      <vt:lpstr>Lato</vt:lpstr>
      <vt:lpstr>Wingdings</vt:lpstr>
      <vt:lpstr>Streamline</vt:lpstr>
      <vt:lpstr>Summary of Fake Reviews Method</vt:lpstr>
      <vt:lpstr>Problem</vt:lpstr>
      <vt:lpstr>Can you Spot the fake reviews about Sydney restaurants?</vt:lpstr>
      <vt:lpstr>Can you Spot the fake reviews about Sydney restaurants?</vt:lpstr>
      <vt:lpstr>Fake Review Detection</vt:lpstr>
      <vt:lpstr>Fake Review Detection written by human  </vt:lpstr>
      <vt:lpstr>Extracting Features</vt:lpstr>
      <vt:lpstr>Extracting Features</vt:lpstr>
      <vt:lpstr>PowerPoint Presentation</vt:lpstr>
      <vt:lpstr>FAKE Review Detection                  </vt:lpstr>
      <vt:lpstr>Observations</vt:lpstr>
      <vt:lpstr>Challenge in DataSet</vt:lpstr>
      <vt:lpstr>IBM Watson</vt:lpstr>
      <vt:lpstr>Fake review detectors </vt:lpstr>
      <vt:lpstr>AI Generated Fake Reviews</vt:lpstr>
      <vt:lpstr>AI generated fake reviews (Hovy)</vt:lpstr>
      <vt:lpstr>AI generated fake reviews (Yao et al. )</vt:lpstr>
      <vt:lpstr>RNN- as a Text Generative Model</vt:lpstr>
      <vt:lpstr>Problem – Attack Methodology</vt:lpstr>
      <vt:lpstr>AI generated fake reviews (Juuti et al. ) </vt:lpstr>
      <vt:lpstr>AI generated fake reviews (Juuti et al. )</vt:lpstr>
      <vt:lpstr>Sample of Data</vt:lpstr>
      <vt:lpstr>AI generated fake reviews (Juuti et al. )</vt:lpstr>
      <vt:lpstr>Detecting Deceptive Reviews using GAN</vt:lpstr>
      <vt:lpstr>PowerPoint Presentation</vt:lpstr>
      <vt:lpstr>PowerPoint Presentation</vt:lpstr>
      <vt:lpstr>Preliminary Idea.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Fake Reviews Method</dc:title>
  <dc:creator>x1</dc:creator>
  <cp:lastModifiedBy>farnaz tahmasebian</cp:lastModifiedBy>
  <cp:revision>38</cp:revision>
  <dcterms:modified xsi:type="dcterms:W3CDTF">2019-10-17T18:44:36Z</dcterms:modified>
</cp:coreProperties>
</file>