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329" r:id="rId5"/>
    <p:sldId id="266" r:id="rId6"/>
    <p:sldId id="30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03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5B6E8-5AEA-4420-869D-D7047DF3434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1609-A076-4F84-851A-0D9A3352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5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23A9-1270-4786-A86A-6B3F68CE4C96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EF34-AF66-4D9B-A4AD-1E7DC8E43339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5124-B4D1-4C74-A52F-936ED90CFFFE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C7B-9D37-4F9A-AA27-08B227926468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15D6-00B1-47EF-B1B9-0C4DD3EE4E8B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21EA-2FA9-4775-970C-51EC455CFF1E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1C78-5ABA-4CC0-92F0-E42B69E9247F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CB024AA-0F75-465B-9107-D7D6E28AA98F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A6255-1153-493B-85E6-0CBC9DE2FE18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A32025FF-377C-4EEA-914B-2110B4BC1B8A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https:/doi.org/10.1016/j.envsoft.2015.01.004" TargetMode="External"/><Relationship Id="rId2" Type="http://schemas.openxmlformats.org/officeDocument/2006/relationships/hyperlink" Target="https://doi.org/https:/doi.org/10.1016/j.envsoft.2016.02.008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4FA84D-0A46-2D73-E1CD-E9CC30DEC303}"/>
              </a:ext>
            </a:extLst>
          </p:cNvPr>
          <p:cNvSpPr/>
          <p:nvPr/>
        </p:nvSpPr>
        <p:spPr>
          <a:xfrm>
            <a:off x="5039451" y="202363"/>
            <a:ext cx="23743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بسم</a:t>
            </a:r>
            <a:r>
              <a:rPr lang="fa-I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الله </a:t>
            </a:r>
            <a:r>
              <a:rPr lang="fa-I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الرحمن</a:t>
            </a:r>
            <a:r>
              <a:rPr lang="fa-I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a-I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الرحیم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2956B-FF60-8AF3-483E-ED58C357D178}"/>
              </a:ext>
            </a:extLst>
          </p:cNvPr>
          <p:cNvSpPr txBox="1"/>
          <p:nvPr/>
        </p:nvSpPr>
        <p:spPr>
          <a:xfrm>
            <a:off x="468085" y="1377585"/>
            <a:ext cx="11016344" cy="28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D5672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Course name</a:t>
            </a:r>
            <a:r>
              <a:rPr lang="en-US" sz="2400" dirty="0">
                <a:solidFill>
                  <a:srgbClr val="1481AB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Advanced Probability and Statistic  </a:t>
            </a:r>
            <a:endParaRPr lang="en-US" sz="24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D5672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Instructor: </a:t>
            </a:r>
            <a:r>
              <a:rPr lang="en-US" sz="2400" dirty="0">
                <a:effectLst/>
                <a:latin typeface="Times New Roman" panose="02020603050405020304" pitchFamily="18" charset="0"/>
                <a:ea typeface="HGGothicE" panose="020B0909000000000000" pitchFamily="49" charset="-128"/>
              </a:rPr>
              <a:t>Dr. Mohsen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HGGothicE" panose="020B0909000000000000" pitchFamily="49" charset="-128"/>
              </a:rPr>
              <a:t>Nasseri</a:t>
            </a:r>
            <a:r>
              <a:rPr lang="en-US" sz="2400" dirty="0">
                <a:effectLst/>
                <a:latin typeface="Times New Roman" panose="02020603050405020304" pitchFamily="18" charset="0"/>
                <a:ea typeface="HGGothicE" panose="020B0909000000000000" pitchFamily="49" charset="-128"/>
              </a:rPr>
              <a:t>, Associate Prof., School of Civil Engineering, University of Tehran.</a:t>
            </a:r>
            <a:endParaRPr lang="en-US" sz="24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D5672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Students</a:t>
            </a:r>
            <a:r>
              <a:rPr lang="fa-IR" sz="2400" dirty="0">
                <a:solidFill>
                  <a:srgbClr val="0D5672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Farnaz Sadat Shahi               </a:t>
            </a:r>
            <a:endParaRPr lang="en-US" sz="24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457200" marR="0" indent="4572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D5672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D5672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Project:  </a:t>
            </a:r>
            <a:r>
              <a:rPr lang="en-US" sz="2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Sensitivity Analysis: PAWN Sensitivity Index</a:t>
            </a:r>
            <a:endParaRPr lang="en-US" sz="24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D180-0CA0-62EE-39DD-3B3D05BC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5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6A4C4D-8422-3A73-F480-63EFCF79D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22" y="1113710"/>
            <a:ext cx="3044212" cy="310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DD976-6A28-EE9C-8048-B3B942A02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5" y="1113710"/>
            <a:ext cx="3042433" cy="310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9ED46-DF9B-586D-7FC3-42A409E39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08" y="1113710"/>
            <a:ext cx="3043178" cy="3105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899109-1355-EDD6-E6EF-3E7448F40925}"/>
              </a:ext>
            </a:extLst>
          </p:cNvPr>
          <p:cNvSpPr txBox="1"/>
          <p:nvPr/>
        </p:nvSpPr>
        <p:spPr>
          <a:xfrm>
            <a:off x="367747" y="153993"/>
            <a:ext cx="11224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If we apply our PAWN approach we obtain the three sets of conditional CDFs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. </a:t>
            </a:r>
          </a:p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Then By computing Kolmogorov-Smirnov statistic between unconditional and conditional CDFs we can compute PAWN sensitivity indexes: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E04160-BA47-A0E4-44CD-6EB953FE28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94" y="4255727"/>
            <a:ext cx="2762482" cy="21337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0694B1-A0AE-5636-FA3D-A3E8F704F6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93" y="4224331"/>
            <a:ext cx="2685032" cy="2074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21DFC-D1EA-E940-B2E7-784EFCFC3A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6" y="4255727"/>
            <a:ext cx="2644567" cy="2042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9AA464-BB4A-85D1-B9F1-F2C6737982EC}"/>
              </a:ext>
            </a:extLst>
          </p:cNvPr>
          <p:cNvSpPr txBox="1"/>
          <p:nvPr/>
        </p:nvSpPr>
        <p:spPr>
          <a:xfrm>
            <a:off x="9771286" y="2572804"/>
            <a:ext cx="2277481" cy="1712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PAWN Sensitivity indexes: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median_kstest_values1= 0.448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median_kstest_values2= 0.090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median_kstest_values3= 0.228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42A62C2-387F-5F7A-B8C3-41C84E6E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A59CD-72FB-C6D2-5732-0CFE75351C8D}"/>
              </a:ext>
            </a:extLst>
          </p:cNvPr>
          <p:cNvSpPr txBox="1"/>
          <p:nvPr/>
        </p:nvSpPr>
        <p:spPr>
          <a:xfrm>
            <a:off x="208722" y="114040"/>
            <a:ext cx="6096946" cy="46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b="1" kern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Franklin Gothic Medium" panose="020B0603020102020204" pitchFamily="34" charset="0"/>
                <a:ea typeface="HGSoeiKakugothicUB" panose="020B0A09000000000000" pitchFamily="49" charset="-128"/>
                <a:cs typeface="Tahoma" panose="020B0604030504040204" pitchFamily="34" charset="0"/>
              </a:rPr>
              <a:t>Numerical example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320FA-8388-FA6B-1961-05818F35F94A}"/>
              </a:ext>
            </a:extLst>
          </p:cNvPr>
          <p:cNvSpPr txBox="1"/>
          <p:nvPr/>
        </p:nvSpPr>
        <p:spPr>
          <a:xfrm>
            <a:off x="208722" y="639523"/>
            <a:ext cx="11650080" cy="679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Also we apply PAWN to the </a:t>
            </a:r>
            <a:r>
              <a:rPr lang="en-US" sz="18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abc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 model for modeling relationships among precipitation, </a:t>
            </a:r>
            <a:r>
              <a:rPr lang="en-US" sz="18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evapo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-transpiration, groundwater storage, and streamflow using only three model parameters: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C4F94-D35B-9CD0-DE48-698EF372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508" y="1258372"/>
            <a:ext cx="3849955" cy="691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949ABD-788A-5FC6-6C6B-98BB4D48B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92" y="1356008"/>
            <a:ext cx="3849955" cy="441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C5C13B-05FF-6832-EA88-73C232454A50}"/>
              </a:ext>
            </a:extLst>
          </p:cNvPr>
          <p:cNvSpPr txBox="1"/>
          <p:nvPr/>
        </p:nvSpPr>
        <p:spPr>
          <a:xfrm>
            <a:off x="208722" y="1869383"/>
            <a:ext cx="12058991" cy="679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Since the parameters represent fractions they have upper and lower limits 0&lt;</a:t>
            </a:r>
            <a:r>
              <a:rPr lang="en-US" sz="18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a,b,c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&lt;1, and since infiltration and evapotranspiration combined cannot exceed total precipitation, 0&lt;</a:t>
            </a:r>
            <a:r>
              <a:rPr lang="en-US" sz="18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a+b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&lt;1.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FE5BB2-72DE-B3B3-C996-4DA4E490E2EE}"/>
              </a:ext>
            </a:extLst>
          </p:cNvPr>
          <p:cNvSpPr txBox="1"/>
          <p:nvPr/>
        </p:nvSpPr>
        <p:spPr>
          <a:xfrm>
            <a:off x="208722" y="2585868"/>
            <a:ext cx="11729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A,b,c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 has uniform distribution. We fit different distribution on precipitation data and find that betta distribution is best fit. </a:t>
            </a:r>
            <a:endParaRPr lang="en-US" dirty="0"/>
          </a:p>
        </p:txBody>
      </p:sp>
      <p:pic>
        <p:nvPicPr>
          <p:cNvPr id="4105" name="Picture 1">
            <a:extLst>
              <a:ext uri="{FF2B5EF4-FFF2-40B4-BE49-F238E27FC236}">
                <a16:creationId xmlns:a16="http://schemas.microsoft.com/office/drawing/2014/main" id="{0E6E102C-E8D4-A107-CB78-967F1B5D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" y="3913298"/>
            <a:ext cx="2865790" cy="21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4">
            <a:extLst>
              <a:ext uri="{FF2B5EF4-FFF2-40B4-BE49-F238E27FC236}">
                <a16:creationId xmlns:a16="http://schemas.microsoft.com/office/drawing/2014/main" id="{294E87FF-CC9C-052E-B0BD-C23FBF607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905" y="3902033"/>
            <a:ext cx="2998198" cy="226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2">
            <a:extLst>
              <a:ext uri="{FF2B5EF4-FFF2-40B4-BE49-F238E27FC236}">
                <a16:creationId xmlns:a16="http://schemas.microsoft.com/office/drawing/2014/main" id="{4F61C50A-4BF4-8161-D548-0B754407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757" y="3913298"/>
            <a:ext cx="3052975" cy="231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3">
            <a:extLst>
              <a:ext uri="{FF2B5EF4-FFF2-40B4-BE49-F238E27FC236}">
                <a16:creationId xmlns:a16="http://schemas.microsoft.com/office/drawing/2014/main" id="{CA2596D7-125E-2D87-1ADC-D4101A43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457" y="3902035"/>
            <a:ext cx="3052974" cy="231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1E8C9977-D95A-EB20-5A0B-FDC32794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1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	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6E90A30-8F64-0507-BD19-AF48E2B2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44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735A67-312B-7B82-7915-07994AC289B6}"/>
              </a:ext>
            </a:extLst>
          </p:cNvPr>
          <p:cNvSpPr txBox="1"/>
          <p:nvPr/>
        </p:nvSpPr>
        <p:spPr>
          <a:xfrm>
            <a:off x="208722" y="3050201"/>
            <a:ext cx="6182138" cy="679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b and p seem to be the most influential inputs;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a and c seem to be less influential.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FA813-221E-18DF-7372-65F0385C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E270EA-E61F-D84B-CBF5-946F73F5D65F}"/>
              </a:ext>
            </a:extLst>
          </p:cNvPr>
          <p:cNvSpPr txBox="1"/>
          <p:nvPr/>
        </p:nvSpPr>
        <p:spPr>
          <a:xfrm>
            <a:off x="388458" y="1246257"/>
            <a:ext cx="45981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If we apply our PAWN approach, we obtain the four sets of conditional CDFs. 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9D4A5-E0C8-0F2B-4765-FB204C526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88" y="55245"/>
            <a:ext cx="3027680" cy="3089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05F07-2A8B-9CF9-3F0B-1755696E1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212" y="55245"/>
            <a:ext cx="3028950" cy="3091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1778EF-BCC3-3C68-6AE2-112F211F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18" y="3242945"/>
            <a:ext cx="3067050" cy="3129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AAA08E-77B5-D240-5956-28DF3BFFB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082" y="3242945"/>
            <a:ext cx="3053080" cy="31153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4FDD67-56C5-1F0E-55F8-461E9D33CCA4}"/>
              </a:ext>
            </a:extLst>
          </p:cNvPr>
          <p:cNvSpPr txBox="1"/>
          <p:nvPr/>
        </p:nvSpPr>
        <p:spPr>
          <a:xfrm>
            <a:off x="388458" y="2392811"/>
            <a:ext cx="45981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Visual analysis of the CDFs shows b is most influential and then P is more influential than two other inputs, as their conditional CDFs are more widespread around the unconditional one (red line), while those of a and c almost overlap with the unconditional CDF.</a:t>
            </a:r>
            <a:endParaRPr lang="en-US" sz="20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8FDD64F-2C45-A6FE-77E0-7FDDAEF3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1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EE538-F101-B889-2279-A657D736168D}"/>
              </a:ext>
            </a:extLst>
          </p:cNvPr>
          <p:cNvSpPr txBox="1"/>
          <p:nvPr/>
        </p:nvSpPr>
        <p:spPr>
          <a:xfrm>
            <a:off x="195354" y="564922"/>
            <a:ext cx="43936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Then By computing Kolmogorov-Smirnov statistic between unconditional and conditional CDFs we can compute PAWN sensitivity indexes: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10FE4-8514-1ADF-D1EC-C8AACF887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78" y="309344"/>
            <a:ext cx="3453992" cy="2667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02594A-2B2D-BED4-F063-4AC36088A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70" y="309344"/>
            <a:ext cx="3453412" cy="2667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34CA1-B982-DC02-4C2D-41AB0B032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25" y="3036815"/>
            <a:ext cx="3390745" cy="2619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6D602E-32FF-2577-3D31-011D75997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70" y="3036815"/>
            <a:ext cx="3453412" cy="2667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4105A1-3845-DBC1-1ECB-4F68D0A5CD54}"/>
              </a:ext>
            </a:extLst>
          </p:cNvPr>
          <p:cNvSpPr txBox="1"/>
          <p:nvPr/>
        </p:nvSpPr>
        <p:spPr>
          <a:xfrm>
            <a:off x="195354" y="2241734"/>
            <a:ext cx="4560324" cy="679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If we consider median as statistic the PAWN sensitivity indices are equal to: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D2070-03F4-6BD2-E72D-850F0E9CE185}"/>
              </a:ext>
            </a:extLst>
          </p:cNvPr>
          <p:cNvSpPr txBox="1"/>
          <p:nvPr/>
        </p:nvSpPr>
        <p:spPr>
          <a:xfrm>
            <a:off x="273997" y="3226944"/>
            <a:ext cx="4403035" cy="14799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PAWN </a:t>
            </a:r>
            <a:r>
              <a:rPr lang="en-US" sz="16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Sensivity</a:t>
            </a:r>
            <a:r>
              <a:rPr lang="en-US" sz="16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 indexes</a:t>
            </a:r>
            <a:endParaRPr lang="en-US" sz="16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median_kstest_values_a</a:t>
            </a:r>
            <a:r>
              <a:rPr lang="en-US" sz="16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= 0.0988191</a:t>
            </a:r>
            <a:endParaRPr lang="en-US" sz="16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median_kstest_values_b</a:t>
            </a:r>
            <a:r>
              <a:rPr lang="en-US" sz="16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= 0.3040550</a:t>
            </a:r>
            <a:endParaRPr lang="en-US" sz="16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median_kstest_values_c</a:t>
            </a:r>
            <a:r>
              <a:rPr lang="en-US" sz="16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= 0.1029450</a:t>
            </a:r>
            <a:endParaRPr lang="en-US" sz="16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median_kstest_values_P</a:t>
            </a:r>
            <a:r>
              <a:rPr lang="en-US" sz="16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ahoma" panose="020B0604030504040204" pitchFamily="34" charset="0"/>
              </a:rPr>
              <a:t>= 0.1545337</a:t>
            </a:r>
            <a:endParaRPr lang="en-US" sz="16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34C6579-040C-E9D2-B5C5-6C4552C8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8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90F3C3-AF8A-84B9-36FF-5D2F306F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D14C2-9E85-01E6-D913-484B64EE917F}"/>
              </a:ext>
            </a:extLst>
          </p:cNvPr>
          <p:cNvSpPr/>
          <p:nvPr/>
        </p:nvSpPr>
        <p:spPr>
          <a:xfrm>
            <a:off x="309234" y="616022"/>
            <a:ext cx="11203119" cy="46012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References:</a:t>
            </a:r>
          </a:p>
          <a:p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Pianosi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, F., </a:t>
            </a:r>
            <a:r>
              <a:rPr lang="en-US" sz="20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Beven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, K., Freer, J., Hall, J. W., Rougier, J., Stephenson, D. B., &amp; Wagener, T. (2016). Sensitivity analysis of environmental models: A systematic review with practical workflow. Environmental Modelling &amp; Software, 79, 214-232. </a:t>
            </a:r>
            <a:r>
              <a:rPr lang="en-US" sz="2000" u="sng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  <a:hlinkClick r:id="rId2"/>
              </a:rPr>
              <a:t>https://doi.org/https://doi.org/10.1016/j.envsoft.2016.02.008</a:t>
            </a:r>
            <a:endParaRPr lang="en-US" sz="20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Pianosi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, F., &amp; Wagener, T. (2015). A simple and efficient method for global sensitivity analysis based on cumulative distribution functions. Environmental Modelling &amp; Software, 67, 1-11. </a:t>
            </a:r>
            <a:r>
              <a:rPr lang="en-US" sz="2000" u="sng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  <a:hlinkClick r:id="rId3"/>
              </a:rPr>
              <a:t>https://doi.org/https://doi.org/10.1016/j.envsoft.2015.01.004</a:t>
            </a:r>
            <a:endParaRPr lang="en-US" sz="20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Reed, Patrick &amp; </a:t>
            </a:r>
            <a:r>
              <a:rPr lang="en-US" sz="20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Hadjimichael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, Antonia &amp; Malek, </a:t>
            </a:r>
            <a:r>
              <a:rPr lang="en-US" sz="20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Keyvan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 &amp; Karimi, Tina &amp; </a:t>
            </a:r>
            <a:r>
              <a:rPr lang="en-US" sz="20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vernon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chris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 &amp; </a:t>
            </a:r>
            <a:r>
              <a:rPr lang="en-US" sz="20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Srikrishnan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, Vivek &amp; Gupta, Rohini &amp; Gold, David &amp; Lee, Ben &amp; Keller, Klaus &amp; </a:t>
            </a:r>
            <a:r>
              <a:rPr lang="en-US" sz="20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thurber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travis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. (2022). Addressing Uncertainty in </a:t>
            </a:r>
            <a:r>
              <a:rPr lang="en-US" sz="20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MultiSector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 Dynamics Research. 10.5281/zenodo.6110623.</a:t>
            </a:r>
          </a:p>
          <a:p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1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39097"/>
            <a:ext cx="6096000" cy="3494791"/>
          </a:xfrm>
        </p:spPr>
        <p:txBody>
          <a:bodyPr>
            <a:normAutofit/>
          </a:bodyPr>
          <a:lstStyle/>
          <a:p>
            <a:r>
              <a:rPr lang="en-US" sz="5400" dirty="0"/>
              <a:t>Sensitivity Analysis: PAWN Sensitivity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4455621"/>
            <a:ext cx="4753969" cy="1238616"/>
          </a:xfrm>
        </p:spPr>
        <p:txBody>
          <a:bodyPr>
            <a:normAutofit/>
          </a:bodyPr>
          <a:lstStyle/>
          <a:p>
            <a:r>
              <a:rPr lang="en-US" dirty="0"/>
              <a:t>Advanced Probability and Statistic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58469"/>
            <a:ext cx="5624622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0F930-9227-BDE9-E256-7B59872D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6D2EC3-09ED-58EE-1B73-1FF4ADD96691}"/>
              </a:ext>
            </a:extLst>
          </p:cNvPr>
          <p:cNvSpPr txBox="1"/>
          <p:nvPr/>
        </p:nvSpPr>
        <p:spPr>
          <a:xfrm>
            <a:off x="110042" y="1340739"/>
            <a:ext cx="6097656" cy="530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335B74"/>
                </a:solidFill>
                <a:effectLst/>
                <a:latin typeface="Franklin Gothic Medium" panose="020B0603020102020204" pitchFamily="34" charset="0"/>
                <a:ea typeface="HGSoeiKakugothicUB" panose="020B0A09000000000000" pitchFamily="49" charset="-128"/>
                <a:cs typeface="Tahoma" panose="020B0604030504040204" pitchFamily="34" charset="0"/>
              </a:rPr>
              <a:t>Sensitivity analysis methods</a:t>
            </a:r>
            <a:r>
              <a:rPr lang="en-US" sz="2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0B4E9-4A05-D31E-D16D-178E04DF9D2D}"/>
              </a:ext>
            </a:extLst>
          </p:cNvPr>
          <p:cNvSpPr txBox="1"/>
          <p:nvPr/>
        </p:nvSpPr>
        <p:spPr>
          <a:xfrm>
            <a:off x="0" y="0"/>
            <a:ext cx="122563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5B74"/>
                </a:solidFill>
                <a:effectLst/>
                <a:latin typeface="FranklinGothic-Medium"/>
              </a:rPr>
              <a:t>Sensitivity analysis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NewRomanPSMT"/>
              </a:rPr>
              <a:t>:</a:t>
            </a:r>
            <a:br>
              <a:rPr lang="en-US" sz="2000" b="0" i="0" dirty="0">
                <a:solidFill>
                  <a:srgbClr val="404040"/>
                </a:solidFill>
                <a:effectLst/>
                <a:latin typeface="TimesNewRomanPSMT"/>
              </a:rPr>
            </a:br>
            <a:r>
              <a:rPr lang="en-US" sz="2000" b="0" i="0" dirty="0">
                <a:solidFill>
                  <a:srgbClr val="404040"/>
                </a:solidFill>
                <a:effectLst/>
                <a:latin typeface="TimesNewRomanPSMT"/>
              </a:rPr>
              <a:t>Sensitivity analysis is the study of how the uncertainty in the output of a mathematical model or system (numerical</a:t>
            </a:r>
            <a:br>
              <a:rPr lang="en-US" sz="2000" b="0" i="0" dirty="0">
                <a:solidFill>
                  <a:srgbClr val="404040"/>
                </a:solidFill>
                <a:effectLst/>
                <a:latin typeface="TimesNewRomanPSMT"/>
              </a:rPr>
            </a:br>
            <a:r>
              <a:rPr lang="en-US" sz="2000" b="0" i="0" dirty="0">
                <a:solidFill>
                  <a:srgbClr val="404040"/>
                </a:solidFill>
                <a:effectLst/>
                <a:latin typeface="TimesNewRomanPSMT"/>
              </a:rPr>
              <a:t>or otherwise) can be divided and allocated to different sources of uncertainty in its inputs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08F0E-36AF-1477-3967-EB8CDDFD2584}"/>
              </a:ext>
            </a:extLst>
          </p:cNvPr>
          <p:cNvSpPr txBox="1"/>
          <p:nvPr/>
        </p:nvSpPr>
        <p:spPr>
          <a:xfrm>
            <a:off x="173224" y="2028948"/>
            <a:ext cx="879471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NewRomanPSMT"/>
              </a:rPr>
              <a:t>One-at-a-time (OAT)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NewRomanPSMT"/>
              </a:rPr>
              <a:t>Derivative-based local methods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NewRomanPSMT"/>
              </a:rPr>
              <a:t>Regression analysis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NewRomanPSMT"/>
              </a:rPr>
              <a:t>Variance-based methods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NewRomanPSMT"/>
              </a:rPr>
              <a:t>Variogram analysis of response surfaces (VARS)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NewRomanPSMT"/>
              </a:rPr>
              <a:t>Screening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NewRomanPSMT"/>
              </a:rPr>
              <a:t>Scatter plots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8510A-6B47-EDAE-C0BB-02FED74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4E0F20-90C7-518B-7032-EA1293CCC890}"/>
              </a:ext>
            </a:extLst>
          </p:cNvPr>
          <p:cNvSpPr txBox="1"/>
          <p:nvPr/>
        </p:nvSpPr>
        <p:spPr>
          <a:xfrm>
            <a:off x="191683" y="176631"/>
            <a:ext cx="6096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5B74"/>
                </a:solidFill>
                <a:effectLst/>
                <a:latin typeface="FranklinGothic-Medium"/>
              </a:rPr>
              <a:t>Local and global sensitivity analysis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 descr="Figure 3.1">
            <a:extLst>
              <a:ext uri="{FF2B5EF4-FFF2-40B4-BE49-F238E27FC236}">
                <a16:creationId xmlns:a16="http://schemas.microsoft.com/office/drawing/2014/main" id="{70F6CB72-9C7D-E87A-177C-2625AEE803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2" y="1007628"/>
            <a:ext cx="9812827" cy="49609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50C08-BAE1-D7AA-B5B4-70B97D4D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6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D2AA9-0FC4-41B5-1244-F3DE2A03AEF7}"/>
              </a:ext>
            </a:extLst>
          </p:cNvPr>
          <p:cNvSpPr txBox="1"/>
          <p:nvPr/>
        </p:nvSpPr>
        <p:spPr>
          <a:xfrm>
            <a:off x="191683" y="142554"/>
            <a:ext cx="6096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5B74"/>
                </a:solidFill>
                <a:effectLst/>
                <a:latin typeface="FranklinGothic-Medium"/>
              </a:rPr>
              <a:t>Purposes of sensitivity analysis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16A9D-8877-BC19-9368-66D8A32239E7}"/>
              </a:ext>
            </a:extLst>
          </p:cNvPr>
          <p:cNvSpPr txBox="1"/>
          <p:nvPr/>
        </p:nvSpPr>
        <p:spPr>
          <a:xfrm>
            <a:off x="191683" y="558052"/>
            <a:ext cx="3925957" cy="4031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1CADE4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Factor </a:t>
            </a:r>
            <a:r>
              <a:rPr lang="en-US" sz="1800" dirty="0" err="1">
                <a:solidFill>
                  <a:srgbClr val="1CADE4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Priorization</a:t>
            </a:r>
            <a:r>
              <a:rPr lang="en-US" sz="1800" dirty="0">
                <a:solidFill>
                  <a:srgbClr val="1CADE4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(FP) aims at ranking the inputs xi in terms of their relative contribution to output uncertainty.</a:t>
            </a:r>
            <a:endParaRPr lang="en-US" sz="18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1CADE4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Factor Fixing 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(FF), or screening, aims at determining the inputs, if any, that do not give any contribution to output uncertainty.</a:t>
            </a:r>
            <a:endParaRPr lang="en-US" sz="18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1CADE4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Factor Mapping 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(FM) aims at determining the regions in the inputs space that produce specific output values, for instance above a prescribed threshold.</a:t>
            </a:r>
            <a:endParaRPr lang="en-US" sz="18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</p:txBody>
      </p:sp>
      <p:pic>
        <p:nvPicPr>
          <p:cNvPr id="6" name="Picture 5" descr="Figure 3.2">
            <a:extLst>
              <a:ext uri="{FF2B5EF4-FFF2-40B4-BE49-F238E27FC236}">
                <a16:creationId xmlns:a16="http://schemas.microsoft.com/office/drawing/2014/main" id="{F16032A0-DE68-681D-635A-57684565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/>
          <a:stretch/>
        </p:blipFill>
        <p:spPr bwMode="auto">
          <a:xfrm>
            <a:off x="4736707" y="164185"/>
            <a:ext cx="6832442" cy="59886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E2CA0-B7FD-C918-C262-F2145C6C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310DD3-C3EB-0190-D72E-98C7F9E3AC8F}"/>
              </a:ext>
            </a:extLst>
          </p:cNvPr>
          <p:cNvSpPr txBox="1"/>
          <p:nvPr/>
        </p:nvSpPr>
        <p:spPr>
          <a:xfrm>
            <a:off x="174645" y="193670"/>
            <a:ext cx="60969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683C6"/>
                </a:solidFill>
                <a:effectLst/>
                <a:latin typeface="FranklinGothic-Medium"/>
              </a:rPr>
              <a:t>Variance-based Methods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38A3D-E643-DA31-E72C-DC333C3CE7A8}"/>
              </a:ext>
            </a:extLst>
          </p:cNvPr>
          <p:cNvSpPr txBox="1"/>
          <p:nvPr/>
        </p:nvSpPr>
        <p:spPr>
          <a:xfrm>
            <a:off x="174645" y="732437"/>
            <a:ext cx="10213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decomposition and analysis of output variance can determine a model’s sensitivity to input parameters.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783251-BD70-9A78-B0C3-CC68C3FCFAA6}"/>
                  </a:ext>
                </a:extLst>
              </p:cNvPr>
              <p:cNvSpPr txBox="1"/>
              <p:nvPr/>
            </p:nvSpPr>
            <p:spPr>
              <a:xfrm>
                <a:off x="1926061" y="1195742"/>
                <a:ext cx="7714186" cy="830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HGGothicE" panose="020B0909000000000000" pitchFamily="49" charset="-128"/>
                        <a:cs typeface="Tahoma" panose="020B0604030504040204" pitchFamily="34" charset="0"/>
                      </a:rPr>
                      <m:t>𝑆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  <m:t>𝑖</m:t>
                        </m:r>
                      </m:e>
                      <m:sup>
                        <m: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  <m:t>1</m:t>
                        </m:r>
                      </m:sup>
                    </m:sSup>
                    <m:r>
                      <a:rPr lang="en-US" sz="280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HGGothicE" panose="020B0909000000000000" pitchFamily="49" charset="-128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  <m:t>𝑉𝑖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  <a:ea typeface="HGGothicE" panose="020B0909000000000000" pitchFamily="49" charset="-128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  <a:ea typeface="HGGothicE" panose="020B0909000000000000" pitchFamily="49" charset="-128"/>
                                <a:cs typeface="Tahoma" panose="020B0604030504040204" pitchFamily="34" charset="0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ea typeface="HGGothicE" panose="020B0909000000000000" pitchFamily="49" charset="-128"/>
                    <a:cs typeface="Tahoma" panose="020B0604030504040204" pitchFamily="3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HGGothicE" panose="020B0909000000000000" pitchFamily="49" charset="-128"/>
                        <a:cs typeface="Tahoma" panose="020B0604030504040204" pitchFamily="34" charset="0"/>
                      </a:rPr>
                      <m:t>𝑉𝑖</m:t>
                    </m:r>
                    <m:r>
                      <a:rPr lang="en-US" sz="280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HGGothicE" panose="020B0909000000000000" pitchFamily="49" charset="-128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  <m:t>𝑉𝑎𝑟</m:t>
                        </m:r>
                      </m:e>
                      <m:sub>
                        <m: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  <m:t>𝑥𝑖</m:t>
                        </m:r>
                      </m:sub>
                    </m:sSub>
                    <m:r>
                      <a:rPr lang="en-US" sz="280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HGGothicE" panose="020B0909000000000000" pitchFamily="49" charset="-128"/>
                        <a:cs typeface="Tahom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  <m:t>~</m:t>
                        </m:r>
                        <m: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  <m:t>𝑌</m:t>
                        </m:r>
                      </m:e>
                      <m:e>
                        <m:r>
                          <a:rPr lang="en-US" sz="2800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Tahoma" panose="020B0604030504040204" pitchFamily="34" charset="0"/>
                          </a:rPr>
                          <m:t>𝑋𝑖</m:t>
                        </m:r>
                      </m:e>
                    </m:d>
                    <m:r>
                      <a:rPr lang="en-US" sz="280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HGGothicE" panose="020B0909000000000000" pitchFamily="49" charset="-128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HGGothicE" panose="020B0909000000000000" pitchFamily="49" charset="-128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783251-BD70-9A78-B0C3-CC68C3FCF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061" y="1195742"/>
                <a:ext cx="7714186" cy="8306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2619333-5313-2E7F-9E9C-B47F0AB8690C}"/>
              </a:ext>
            </a:extLst>
          </p:cNvPr>
          <p:cNvSpPr txBox="1"/>
          <p:nvPr/>
        </p:nvSpPr>
        <p:spPr>
          <a:xfrm>
            <a:off x="316633" y="2327731"/>
            <a:ext cx="6096946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The </a:t>
            </a:r>
            <a:r>
              <a:rPr lang="en-US" sz="18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X~i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 notation indicates the set of all variables except Xi.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3A21A-D5C8-3C96-DBD1-8867E985D882}"/>
              </a:ext>
            </a:extLst>
          </p:cNvPr>
          <p:cNvSpPr txBox="1"/>
          <p:nvPr/>
        </p:nvSpPr>
        <p:spPr>
          <a:xfrm>
            <a:off x="129209" y="3206373"/>
            <a:ext cx="7452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683C6"/>
                </a:solidFill>
                <a:effectLst/>
                <a:latin typeface="FranklinGothic-Medium"/>
                <a:ea typeface="HGSoeiKakugothicUB" panose="020B0A09000000000000" pitchFamily="49" charset="-128"/>
                <a:cs typeface="Tahoma" panose="020B0604030504040204" pitchFamily="34" charset="0"/>
              </a:rPr>
              <a:t>Moment-Independent (Density-Based) Methods</a:t>
            </a:r>
            <a:endParaRPr lang="en-US" sz="2800" dirty="0">
              <a:latin typeface="FranklinGothic-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29E5A6-853D-C8A6-15DE-CD36070722DF}"/>
              </a:ext>
            </a:extLst>
          </p:cNvPr>
          <p:cNvSpPr txBox="1"/>
          <p:nvPr/>
        </p:nvSpPr>
        <p:spPr>
          <a:xfrm>
            <a:off x="174645" y="3882659"/>
            <a:ext cx="8719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compare the entire distribution (i.e., not just the variance) of input and output parameters.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FC3ADA-0B4D-8D1B-86E7-4D5DD9DD8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478" y="4599971"/>
            <a:ext cx="5702226" cy="9858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81909-FE4E-696E-C037-864B41D0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5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AEF0B-F34E-DF86-070C-9D3EDE7EAFFA}"/>
              </a:ext>
            </a:extLst>
          </p:cNvPr>
          <p:cNvSpPr txBox="1"/>
          <p:nvPr/>
        </p:nvSpPr>
        <p:spPr>
          <a:xfrm>
            <a:off x="212830" y="102438"/>
            <a:ext cx="6096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683C6"/>
                </a:solidFill>
                <a:effectLst/>
                <a:latin typeface="Franklin Gothic Medium" panose="020B0603020102020204" pitchFamily="34" charset="0"/>
                <a:ea typeface="HGSoeiKakugothicUB" panose="020B0A09000000000000" pitchFamily="49" charset="-128"/>
                <a:cs typeface="Tahoma" panose="020B0604030504040204" pitchFamily="34" charset="0"/>
              </a:rPr>
              <a:t>The PAWN sensitivity index:</a:t>
            </a:r>
            <a:endParaRPr lang="en-US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C56A73-B5ED-76F4-0CD8-8B415610401C}"/>
              </a:ext>
            </a:extLst>
          </p:cNvPr>
          <p:cNvSpPr/>
          <p:nvPr/>
        </p:nvSpPr>
        <p:spPr>
          <a:xfrm>
            <a:off x="10433311" y="270025"/>
            <a:ext cx="1545859" cy="1536057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Bullseye">
            <a:extLst>
              <a:ext uri="{FF2B5EF4-FFF2-40B4-BE49-F238E27FC236}">
                <a16:creationId xmlns:a16="http://schemas.microsoft.com/office/drawing/2014/main" id="{D5E63E7B-A4DE-A2B7-9189-3CBDD5CB5FF9}"/>
              </a:ext>
            </a:extLst>
          </p:cNvPr>
          <p:cNvSpPr/>
          <p:nvPr/>
        </p:nvSpPr>
        <p:spPr>
          <a:xfrm>
            <a:off x="10744420" y="599375"/>
            <a:ext cx="886968" cy="88134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65AC0-A735-9F30-DB97-424F61291ED7}"/>
              </a:ext>
            </a:extLst>
          </p:cNvPr>
          <p:cNvSpPr txBox="1"/>
          <p:nvPr/>
        </p:nvSpPr>
        <p:spPr>
          <a:xfrm>
            <a:off x="212830" y="559499"/>
            <a:ext cx="9942122" cy="1670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the sensitivity to input xi is measured by the distance between the unconditional CDF of y that is obtained when all inputs vary simultaneously, and the conditional CDF that are obtained when varying all inputs but xi (i.e. xi is fixed at a nominal value xi).</a:t>
            </a:r>
            <a:endParaRPr lang="en-US" sz="18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In our approach, in contrast to other density-based approaches, the distributions are characterized by their CDFs rather PDFs. The reason is that they are much easier to approximate.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F70BC-56B3-6D15-04D1-E515CC54F22D}"/>
              </a:ext>
            </a:extLst>
          </p:cNvPr>
          <p:cNvSpPr txBox="1"/>
          <p:nvPr/>
        </p:nvSpPr>
        <p:spPr>
          <a:xfrm>
            <a:off x="212830" y="2347145"/>
            <a:ext cx="11316561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</a:rPr>
              <a:t>As a measure of distance between unconditional and conditional CDFs, it use the </a:t>
            </a:r>
            <a:r>
              <a:rPr lang="en-US" sz="1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</a:rPr>
              <a:t>Kolmogorov-Smirnov statistic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</a:rPr>
              <a:t>. </a:t>
            </a:r>
            <a:endParaRPr lang="en-US" sz="18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6A0713-6096-F17D-1BC4-DDC2B7CB8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484" y="2873531"/>
            <a:ext cx="3222597" cy="617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D6438A-235D-ECDA-9118-C8DBF2102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101" y="3372496"/>
            <a:ext cx="3516290" cy="2893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C9CCBA-A78F-5E4D-75E2-51835F8557D3}"/>
              </a:ext>
            </a:extLst>
          </p:cNvPr>
          <p:cNvSpPr txBox="1"/>
          <p:nvPr/>
        </p:nvSpPr>
        <p:spPr>
          <a:xfrm>
            <a:off x="265516" y="3642191"/>
            <a:ext cx="6813464" cy="984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As KS depends on the value at which we fix xi, the </a:t>
            </a:r>
            <a:r>
              <a:rPr lang="en-US" sz="1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PAWN index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Ti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 considers a statistic (e.g. the maximum or the median) over all possible values of xi:</a:t>
            </a:r>
            <a:endParaRPr lang="en-US" sz="18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8CB15B-75F1-AF71-C704-C5FCA1C24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304" y="4518654"/>
            <a:ext cx="2340696" cy="6009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46A21D-5E23-C7CD-F197-2A07CC8753CF}"/>
              </a:ext>
            </a:extLst>
          </p:cNvPr>
          <p:cNvSpPr txBox="1"/>
          <p:nvPr/>
        </p:nvSpPr>
        <p:spPr>
          <a:xfrm>
            <a:off x="265516" y="4902099"/>
            <a:ext cx="609694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Obviously:</a:t>
            </a:r>
          </a:p>
          <a:p>
            <a:pPr marL="342900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Ti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 varies between 0 and 1.</a:t>
            </a:r>
            <a:endParaRPr lang="en-US" sz="18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The lower the value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Ti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, the less influential xi.</a:t>
            </a:r>
            <a:endParaRPr lang="en-US" sz="18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If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Ti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=0, then xi has no influence on y.</a:t>
            </a:r>
            <a:endParaRPr lang="en-US" sz="18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HGGothicE" panose="020B09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E1ACD53-9717-9D7C-8D7F-2B86CB91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ECC526-B113-135C-E800-EDBC3833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85" y="0"/>
            <a:ext cx="8394780" cy="6336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E4CC1-40D7-E6FA-129B-D501C7287650}"/>
              </a:ext>
            </a:extLst>
          </p:cNvPr>
          <p:cNvSpPr txBox="1"/>
          <p:nvPr/>
        </p:nvSpPr>
        <p:spPr>
          <a:xfrm>
            <a:off x="3531231" y="6414916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umerical implementation of the PAWN index.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D6F58-9ABF-AA12-56DE-313CFC0A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5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DBFF5-CD17-BFD7-CD30-3EF4CFF0799D}"/>
              </a:ext>
            </a:extLst>
          </p:cNvPr>
          <p:cNvSpPr txBox="1"/>
          <p:nvPr/>
        </p:nvSpPr>
        <p:spPr>
          <a:xfrm>
            <a:off x="157606" y="139066"/>
            <a:ext cx="6096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Numerical example 1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96B54-05FE-A86A-CFE1-E27067CD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425" y="1051212"/>
            <a:ext cx="3827150" cy="396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ED4EF9-AAB7-A0A0-D553-65F44899E8DA}"/>
              </a:ext>
            </a:extLst>
          </p:cNvPr>
          <p:cNvSpPr txBox="1"/>
          <p:nvPr/>
        </p:nvSpPr>
        <p:spPr>
          <a:xfrm>
            <a:off x="208721" y="1404220"/>
            <a:ext cx="6407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all xi follow a uniform distribution over (-</a:t>
            </a:r>
            <a:r>
              <a:rPr lang="en-US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pi,+pi</a:t>
            </a:r>
            <a:r>
              <a:rPr lang="en-US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)and a= 2 and b= 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952FC-74B0-8961-4F84-C782248EA0EA}"/>
              </a:ext>
            </a:extLst>
          </p:cNvPr>
          <p:cNvSpPr txBox="1"/>
          <p:nvPr/>
        </p:nvSpPr>
        <p:spPr>
          <a:xfrm>
            <a:off x="208721" y="632427"/>
            <a:ext cx="11371786" cy="679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We apply PAWN to one of the most frequently used benchmark models in the Sensitivity Analysis literature, the </a:t>
            </a:r>
            <a:r>
              <a:rPr lang="en-US" sz="18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Ishigami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-Homma function:</a:t>
            </a:r>
          </a:p>
        </p:txBody>
      </p:sp>
      <p:pic>
        <p:nvPicPr>
          <p:cNvPr id="2050" name="Picture 7">
            <a:extLst>
              <a:ext uri="{FF2B5EF4-FFF2-40B4-BE49-F238E27FC236}">
                <a16:creationId xmlns:a16="http://schemas.microsoft.com/office/drawing/2014/main" id="{B514AC6E-CDCF-4C31-1D34-DF0F6C7A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" y="2765464"/>
            <a:ext cx="4064093" cy="30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9">
            <a:extLst>
              <a:ext uri="{FF2B5EF4-FFF2-40B4-BE49-F238E27FC236}">
                <a16:creationId xmlns:a16="http://schemas.microsoft.com/office/drawing/2014/main" id="{C87C0220-FD12-37CF-0DB4-388C97BAB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042" y="2762149"/>
            <a:ext cx="4064093" cy="301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6">
            <a:extLst>
              <a:ext uri="{FF2B5EF4-FFF2-40B4-BE49-F238E27FC236}">
                <a16:creationId xmlns:a16="http://schemas.microsoft.com/office/drawing/2014/main" id="{05F39A65-CA54-B6FA-04B7-B990252E8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257" y="2723160"/>
            <a:ext cx="4170743" cy="30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7351B422-B6DB-82AF-6A8A-0FE9C4B1D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A76916-1F65-73C3-E698-48810B38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084D8-B7BC-BC11-B2C7-F37386B62075}"/>
              </a:ext>
            </a:extLst>
          </p:cNvPr>
          <p:cNvSpPr txBox="1"/>
          <p:nvPr/>
        </p:nvSpPr>
        <p:spPr>
          <a:xfrm>
            <a:off x="208721" y="1880711"/>
            <a:ext cx="6096946" cy="679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x1 seems to be the most influential input;</a:t>
            </a:r>
          </a:p>
          <a:p>
            <a:pPr marL="285750" marR="0" lvl="0" indent="-2857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HGGothicE" panose="020B0909000000000000" pitchFamily="49" charset="-128"/>
                <a:cs typeface="Tahoma" panose="020B0604030504040204" pitchFamily="34" charset="0"/>
              </a:rPr>
              <a:t>x2 seems to be non-influential.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3FB86-4246-6B85-163B-0C64921F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4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{514DD499-DB1E-4099-9AA2-5DB382C1B9B2}tf11437505_win32</Template>
  <TotalTime>133</TotalTime>
  <Words>1040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Franklin Gothic Medium</vt:lpstr>
      <vt:lpstr>FranklinGothic-Medium</vt:lpstr>
      <vt:lpstr>Georgia Pro Cond Light</vt:lpstr>
      <vt:lpstr>Speak Pro</vt:lpstr>
      <vt:lpstr>Symbol</vt:lpstr>
      <vt:lpstr>Times New Roman</vt:lpstr>
      <vt:lpstr>TimesNewRomanPSMT</vt:lpstr>
      <vt:lpstr>Wingdings</vt:lpstr>
      <vt:lpstr>RetrospectVTI</vt:lpstr>
      <vt:lpstr>PowerPoint Presentation</vt:lpstr>
      <vt:lpstr>Sensitivity Analysis: PAWN Sensitivity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GEOGRAPHICALLY WEIGHTED  REGRESSION</dc:title>
  <dc:creator>Farnaz Shahi</dc:creator>
  <cp:lastModifiedBy>Farnaz Shahi</cp:lastModifiedBy>
  <cp:revision>26</cp:revision>
  <dcterms:created xsi:type="dcterms:W3CDTF">2023-05-29T06:30:10Z</dcterms:created>
  <dcterms:modified xsi:type="dcterms:W3CDTF">2024-09-30T17:31:43Z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