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43"/>
    <a:srgbClr val="F7994B"/>
    <a:srgbClr val="FAC090"/>
    <a:srgbClr val="E8A1ED"/>
    <a:srgbClr val="CAF6F2"/>
    <a:srgbClr val="F3E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77001-8A70-41CD-A679-EED7920B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655E2-1E7D-4E5F-AC73-2F3C7EAF64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57145-8241-44F5-9DC5-6B121E80875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B91A7-44C6-404D-866A-6AE5B1FB4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Phase 1 - Esfand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D8B41-ED2D-481B-9AFF-1883649CA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BA76-33AD-45F2-8AFD-E7C0477B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78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1B19-470C-454B-B794-437F2A9744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Phase 1 - Esfand 1402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A473-BBD6-4D52-BAB1-72340F4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57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700" y="2693895"/>
            <a:ext cx="11658600" cy="161366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28700" y="8565527"/>
            <a:ext cx="11658600" cy="161366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28700" y="2969558"/>
            <a:ext cx="11658600" cy="5486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852170" y="8214046"/>
            <a:ext cx="1371600" cy="18288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2864446"/>
            <a:ext cx="11389995" cy="607161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79" y="8778240"/>
            <a:ext cx="8877681" cy="2139696"/>
          </a:xfrm>
        </p:spPr>
        <p:txBody>
          <a:bodyPr>
            <a:norm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8" y="12545571"/>
            <a:ext cx="7118604" cy="7302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Phase 1 - Esfand 1402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421" y="8454390"/>
            <a:ext cx="1343102" cy="1280160"/>
          </a:xfrm>
        </p:spPr>
        <p:txBody>
          <a:bodyPr/>
          <a:lstStyle>
            <a:lvl1pPr>
              <a:defRPr sz="4200" b="1"/>
            </a:lvl1pPr>
          </a:lstStyle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66800"/>
            <a:ext cx="2871788" cy="112776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1" y="1066800"/>
            <a:ext cx="8443913" cy="1127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835978"/>
            <a:ext cx="13716000" cy="388002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019" y="2450592"/>
            <a:ext cx="10441305" cy="704088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95" y="10040112"/>
            <a:ext cx="10184130" cy="2133600"/>
          </a:xfrm>
        </p:spPr>
        <p:txBody>
          <a:bodyPr anchor="t">
            <a:normAutofit/>
          </a:bodyPr>
          <a:lstStyle>
            <a:lvl1pPr marL="0" indent="0">
              <a:buNone/>
              <a:defRPr sz="2700" b="0">
                <a:solidFill>
                  <a:schemeClr val="accent1">
                    <a:lumMod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67877" y="12545571"/>
            <a:ext cx="2974848" cy="7302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4149" y="12545569"/>
            <a:ext cx="7118604" cy="7302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Phase 1 - Esfand 1402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50793" y="4861246"/>
            <a:ext cx="1371600" cy="1828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175" y="5017214"/>
            <a:ext cx="1336836" cy="1440664"/>
          </a:xfrm>
        </p:spPr>
        <p:txBody>
          <a:bodyPr/>
          <a:lstStyle>
            <a:lvl1pPr>
              <a:defRPr sz="4200"/>
            </a:lvl1pPr>
          </a:lstStyle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4389120"/>
            <a:ext cx="5486400" cy="795528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327" y="4389120"/>
            <a:ext cx="5486400" cy="795528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4096512"/>
            <a:ext cx="5486400" cy="128016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5486400"/>
            <a:ext cx="5486400" cy="658368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1190" y="4096512"/>
            <a:ext cx="5486400" cy="128016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1190" y="5486400"/>
            <a:ext cx="5486400" cy="658368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Phase 1 - Esfand 1402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41709" y="3"/>
            <a:ext cx="4374291" cy="137159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345" y="1371600"/>
            <a:ext cx="3600450" cy="3474720"/>
          </a:xfrm>
        </p:spPr>
        <p:txBody>
          <a:bodyPr anchor="b">
            <a:normAutofit/>
          </a:bodyPr>
          <a:lstStyle>
            <a:lvl1pPr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71600"/>
            <a:ext cx="7550658" cy="10040112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8345" y="4846320"/>
            <a:ext cx="3600450" cy="65836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025">
                <a:solidFill>
                  <a:schemeClr val="accent1">
                    <a:lumMod val="5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783996" y="12510516"/>
            <a:ext cx="589788" cy="78638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Phase 1 - Esfand 1402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341709" y="3"/>
            <a:ext cx="4374291" cy="137159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345" y="1371600"/>
            <a:ext cx="3600450" cy="3474720"/>
          </a:xfrm>
        </p:spPr>
        <p:txBody>
          <a:bodyPr anchor="b">
            <a:normAutofit/>
          </a:bodyPr>
          <a:lstStyle>
            <a:lvl1pPr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9341708" cy="1371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8345" y="4846320"/>
            <a:ext cx="3600450" cy="65836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025">
                <a:solidFill>
                  <a:schemeClr val="accent1">
                    <a:lumMod val="5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783996" y="12510516"/>
            <a:ext cx="589788" cy="78638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783996" y="12510516"/>
            <a:ext cx="589788" cy="786384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969264"/>
            <a:ext cx="11658600" cy="321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4242816"/>
            <a:ext cx="11658600" cy="810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12545571"/>
            <a:ext cx="368274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تحلیل و طراحی سیستم‌ها |  ارائه فاز اول | گروه 15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12545571"/>
            <a:ext cx="711860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Phase 1 - Esfand 1402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019" y="12545571"/>
            <a:ext cx="720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0" b="1" spc="-105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01538AC-CE29-4D33-9BFA-5C012CEA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3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FD74-0D8F-4BF6-83DD-9485D150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2686050"/>
            <a:ext cx="12192000" cy="65913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  <a:t>ICO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</a:br>
            <a:r>
              <a:rPr lang="en-US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  <a:t>Iran’s </a:t>
            </a:r>
            <a:br>
              <a:rPr lang="fa-IR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</a:br>
            <a:r>
              <a:rPr lang="en-US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  <a:t>Carriage </a:t>
            </a:r>
            <a:br>
              <a:rPr lang="fa-IR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</a:br>
            <a:r>
              <a:rPr lang="en-US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  <a:t>Organization</a:t>
            </a:r>
            <a:br>
              <a:rPr lang="fa-IR" sz="6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</a:br>
            <a:r>
              <a:rPr lang="en-US" sz="4000" cap="none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ldhabi" panose="01000000000000000000" pitchFamily="2" charset="-78"/>
              </a:rPr>
              <a:t>Phase 1 - Team No. 15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5D659-C30F-4001-BF1F-221C20757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9454794"/>
            <a:ext cx="11487150" cy="2089150"/>
          </a:xfrm>
        </p:spPr>
        <p:txBody>
          <a:bodyPr anchor="ctr">
            <a:normAutofit/>
          </a:bodyPr>
          <a:lstStyle/>
          <a:p>
            <a:pPr rtl="1"/>
            <a:r>
              <a:rPr lang="fa-I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عنوان درس: تحلیل و طراحی </a:t>
            </a:r>
            <a:r>
              <a:rPr lang="fa-IR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سیستم‌ها</a:t>
            </a:r>
            <a:endParaRPr lang="fa-I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rtl="1"/>
            <a:r>
              <a:rPr lang="fa-I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استاد درس: جناب آقای دکتر محمدرضا شعرباف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987-A604-4217-9E3C-FDDB46C6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17" y="3216631"/>
            <a:ext cx="2624594" cy="2615845"/>
          </a:xfrm>
          <a:prstGeom prst="ellipse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DA89FF-1AB0-4A81-880F-75103C5D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8" y="12545571"/>
            <a:ext cx="7118604" cy="730250"/>
          </a:xfrm>
        </p:spPr>
        <p:txBody>
          <a:bodyPr/>
          <a:lstStyle/>
          <a:p>
            <a:r>
              <a:rPr lang="en-US" dirty="0"/>
              <a:t>Phase 1 - </a:t>
            </a:r>
            <a:r>
              <a:rPr lang="en-US" dirty="0" err="1"/>
              <a:t>Esfand</a:t>
            </a:r>
            <a:r>
              <a:rPr lang="en-US" dirty="0"/>
              <a:t> 1402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6ABF145-1D8A-4888-BC65-5A0C71C3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4320" y="12545571"/>
            <a:ext cx="604697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29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B993-A6CF-4D90-A943-3A9A7AC6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66" y="299190"/>
            <a:ext cx="8669771" cy="2637097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 rtl="1"/>
            <a:r>
              <a:rPr lang="fa-IR" sz="8800" b="1" u="sng" cap="none" dirty="0">
                <a:ln w="12700" cmpd="sng">
                  <a:solidFill>
                    <a:schemeClr val="accent4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قوانین کسب و کار</a:t>
            </a:r>
            <a:endParaRPr lang="en-US" sz="8800" b="1" u="sng" cap="none" dirty="0">
              <a:ln w="12700" cmpd="sng">
                <a:solidFill>
                  <a:schemeClr val="accent4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38B766-2DDF-4551-A2ED-3BF2DB28D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6306" y="6687324"/>
            <a:ext cx="3495490" cy="26370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CAFA7-0E61-407D-A085-F08753F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9AAE1-E7B3-41F7-8615-C32D381E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10</a:t>
            </a:fld>
            <a:r>
              <a:rPr lang="en-US" dirty="0"/>
              <a:t>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34D16-DDC0-4991-BB6F-371C5FC31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1" y="6701039"/>
            <a:ext cx="3962850" cy="2659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7DF82-EB92-4D3E-AC4F-C4E356271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597" y="6595723"/>
            <a:ext cx="3718560" cy="2637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9DCBA-CA40-415B-90FC-CFC1C83E2215}"/>
              </a:ext>
            </a:extLst>
          </p:cNvPr>
          <p:cNvSpPr txBox="1"/>
          <p:nvPr/>
        </p:nvSpPr>
        <p:spPr>
          <a:xfrm>
            <a:off x="753334" y="3386926"/>
            <a:ext cx="12292584" cy="285308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marR="0" lvl="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3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بسته­ی ارسالی نمی­تواند دارای اقلام ممنوعه مانند اسلحه، مواد مخدر و... باشد. در غیر این صورت، جایگاه اجازه­ی تحویل گرفتن بسته را نخواهد داشت.</a:t>
            </a: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3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مسئولیت حفظ و نگهداری بسته­ی ارسالی در مسیر، برعهده بارآور بوده و هرگونه آسیب وارده به بسته در هنگام تحویل به جایگاه مشمول پرداخت جریمه خواهد بود.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469A4-EC93-4AC3-BCAD-92D456C1BC11}"/>
              </a:ext>
            </a:extLst>
          </p:cNvPr>
          <p:cNvSpPr txBox="1"/>
          <p:nvPr/>
        </p:nvSpPr>
        <p:spPr>
          <a:xfrm>
            <a:off x="589646" y="9557431"/>
            <a:ext cx="3816096" cy="306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فرستنده با توجه به ارزش کالای موجود در بسته، بسته­ی خود را توسط سیستم بیمه می­کند تا در صورت آسیب به آن، بخشی از خسارت وارده جبران شود.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F65B-52AC-44EF-AF17-D5F022241EBB}"/>
              </a:ext>
            </a:extLst>
          </p:cNvPr>
          <p:cNvSpPr txBox="1"/>
          <p:nvPr/>
        </p:nvSpPr>
        <p:spPr>
          <a:xfrm>
            <a:off x="9250104" y="9393544"/>
            <a:ext cx="3649323" cy="306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800" b="1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مسئولیت تحویل بسته به جایگاه مقصد در زمان برآورد شده، بر عهده بارآور بوده و تاخیر بیش از 20 دقیقه در تحویل، مشمول پرداخت جریمه خواهد بود.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7545E-6022-4BB5-892D-83B7BDD1837A}"/>
              </a:ext>
            </a:extLst>
          </p:cNvPr>
          <p:cNvSpPr txBox="1"/>
          <p:nvPr/>
        </p:nvSpPr>
        <p:spPr>
          <a:xfrm>
            <a:off x="4915249" y="9543716"/>
            <a:ext cx="37182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1" dirty="0">
                <a:cs typeface="B Nazanin" panose="00000400000000000000" pitchFamily="2" charset="-78"/>
              </a:rPr>
              <a:t>سیستم باید بتواند به کاربر این امکان را بدهد که نوع ارسال </a:t>
            </a:r>
            <a:r>
              <a:rPr lang="fa-IR" sz="3200" b="1" dirty="0" err="1">
                <a:cs typeface="B Nazanin" panose="00000400000000000000" pitchFamily="2" charset="-78"/>
              </a:rPr>
              <a:t>بسته‌ی</a:t>
            </a:r>
            <a:r>
              <a:rPr lang="fa-IR" sz="3200" b="1" dirty="0">
                <a:cs typeface="B Nazanin" panose="00000400000000000000" pitchFamily="2" charset="-78"/>
              </a:rPr>
              <a:t> خود را با توجه به موارد موجود انتخاب کند.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E6D8BA-71E2-49F0-AB74-A07ADE5BE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39" y="670806"/>
            <a:ext cx="2183118" cy="2175841"/>
          </a:xfrm>
          <a:prstGeom prst="ellipse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4CA2362-0249-4D99-9900-76352C4A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43040" y="12545571"/>
            <a:ext cx="612825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9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8DD2-6E31-4637-8923-59087A3B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414" y="440179"/>
            <a:ext cx="4335780" cy="1795021"/>
          </a:xfrm>
        </p:spPr>
        <p:txBody>
          <a:bodyPr>
            <a:normAutofit/>
          </a:bodyPr>
          <a:lstStyle/>
          <a:p>
            <a:pPr algn="ctr" rtl="1"/>
            <a:r>
              <a:rPr lang="fa-IR" sz="6600" b="1" dirty="0">
                <a:cs typeface="B Nazanin" panose="00000400000000000000" pitchFamily="2" charset="-78"/>
              </a:rPr>
              <a:t>برنامه تکرار</a:t>
            </a:r>
            <a:endParaRPr lang="en-US" sz="6600" b="1" dirty="0">
              <a:cs typeface="B Nazanin" panose="00000400000000000000" pitchFamily="2" charset="-78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41DD3E-22FC-4C23-A9EB-9121AF6D4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813823"/>
              </p:ext>
            </p:extLst>
          </p:nvPr>
        </p:nvGraphicFramePr>
        <p:xfrm>
          <a:off x="2541074" y="2235200"/>
          <a:ext cx="10347579" cy="102574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322435">
                  <a:extLst>
                    <a:ext uri="{9D8B030D-6E8A-4147-A177-3AD203B41FA5}">
                      <a16:colId xmlns:a16="http://schemas.microsoft.com/office/drawing/2014/main" val="2017361833"/>
                    </a:ext>
                  </a:extLst>
                </a:gridCol>
                <a:gridCol w="3558639">
                  <a:extLst>
                    <a:ext uri="{9D8B030D-6E8A-4147-A177-3AD203B41FA5}">
                      <a16:colId xmlns:a16="http://schemas.microsoft.com/office/drawing/2014/main" val="3674978094"/>
                    </a:ext>
                  </a:extLst>
                </a:gridCol>
                <a:gridCol w="3466505">
                  <a:extLst>
                    <a:ext uri="{9D8B030D-6E8A-4147-A177-3AD203B41FA5}">
                      <a16:colId xmlns:a16="http://schemas.microsoft.com/office/drawing/2014/main" val="1734248554"/>
                    </a:ext>
                  </a:extLst>
                </a:gridCol>
              </a:tblGrid>
              <a:tr h="53261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3200">
                          <a:effectLst/>
                          <a:cs typeface="B Nazanin" panose="00000400000000000000" pitchFamily="2" charset="-78"/>
                        </a:rPr>
                        <a:t>شماره تکرار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3200">
                          <a:effectLst/>
                          <a:cs typeface="B Nazanin" panose="00000400000000000000" pitchFamily="2" charset="-78"/>
                        </a:rPr>
                        <a:t>طول تکرار (هفته)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3200" dirty="0">
                          <a:effectLst/>
                          <a:cs typeface="B Nazanin" panose="00000400000000000000" pitchFamily="2" charset="-78"/>
                        </a:rPr>
                        <a:t>نیازمندی­ها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0739838"/>
                  </a:ext>
                </a:extLst>
              </a:tr>
              <a:tr h="498842">
                <a:tc rowSpan="6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1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972363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cs typeface="B Nazanin" panose="00000400000000000000" pitchFamily="2" charset="-78"/>
                        </a:rPr>
                        <a:t>R2-1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0435064"/>
                  </a:ext>
                </a:extLst>
              </a:tr>
              <a:tr h="766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cs typeface="B Nazanin" panose="00000400000000000000" pitchFamily="2" charset="-78"/>
                        </a:rPr>
                        <a:t>R2-2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035985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cs typeface="B Nazanin" panose="00000400000000000000" pitchFamily="2" charset="-78"/>
                        </a:rPr>
                        <a:t>R2-3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3898705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R2-4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322203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cs typeface="B Nazanin" panose="00000400000000000000" pitchFamily="2" charset="-78"/>
                        </a:rPr>
                        <a:t>R6-1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88596"/>
                  </a:ext>
                </a:extLst>
              </a:tr>
              <a:tr h="498842"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2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3</a:t>
                      </a:r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R2-5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384215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R2-6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326576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R2-7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1588485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cs typeface="B Nazanin" panose="00000400000000000000" pitchFamily="2" charset="-78"/>
                        </a:rPr>
                        <a:t>R3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732269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R4-1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759836"/>
                  </a:ext>
                </a:extLst>
              </a:tr>
              <a:tr h="498842">
                <a:tc rowSpan="4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3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3</a:t>
                      </a:r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R4-2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5750789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R4-3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5038122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R4-4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013938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R6-3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8214994"/>
                  </a:ext>
                </a:extLst>
              </a:tr>
              <a:tr h="498842">
                <a:tc rowSpan="3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4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a-IR" sz="4400" dirty="0">
                          <a:effectLst/>
                          <a:cs typeface="B Nazanin" panose="00000400000000000000" pitchFamily="2" charset="-78"/>
                        </a:rPr>
                        <a:t>2</a:t>
                      </a:r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R4-5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10162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696003"/>
                  </a:ext>
                </a:extLst>
              </a:tr>
              <a:tr h="498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cs typeface="B Nazanin" panose="00000400000000000000" pitchFamily="2" charset="-78"/>
                        </a:rPr>
                        <a:t>R6-3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22241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32A7-9854-4A0E-A2B3-7E7A35FC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EA28-A321-4359-96A2-33CCF8BA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11</a:t>
            </a:fld>
            <a:r>
              <a:rPr lang="en-US" dirty="0"/>
              <a:t>/12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AFF40-FC4E-4D2D-8BD5-03997E48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6" y="485014"/>
            <a:ext cx="2183118" cy="2175841"/>
          </a:xfrm>
          <a:prstGeom prst="ellipse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C71D62-C01A-463B-AD06-F71116D1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1760" y="12545571"/>
            <a:ext cx="620953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75748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913F-20C2-460E-9615-D3C08505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122416"/>
            <a:ext cx="11658600" cy="3218688"/>
          </a:xfrm>
        </p:spPr>
        <p:txBody>
          <a:bodyPr>
            <a:normAutofit/>
          </a:bodyPr>
          <a:lstStyle/>
          <a:p>
            <a:pPr algn="ctr"/>
            <a:r>
              <a:rPr lang="fa-IR" sz="8800" b="1" i="1" u="sng" dirty="0">
                <a:solidFill>
                  <a:srgbClr val="0070C0"/>
                </a:solidFill>
                <a:cs typeface="B Nazanin" panose="00000400000000000000" pitchFamily="2" charset="-78"/>
              </a:rPr>
              <a:t>سپاس فراوان</a:t>
            </a:r>
            <a:endParaRPr lang="en-US" sz="8800" b="1" i="1" u="sng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6F51-5E21-4CC5-9453-04DC5914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4279" y="9341104"/>
            <a:ext cx="5307442" cy="1306576"/>
          </a:xfrm>
        </p:spPr>
        <p:txBody>
          <a:bodyPr/>
          <a:lstStyle/>
          <a:p>
            <a:r>
              <a:rPr lang="en-US" sz="4000" dirty="0"/>
              <a:t>Phase 1 - </a:t>
            </a:r>
            <a:r>
              <a:rPr lang="en-US" sz="4000" dirty="0" err="1"/>
              <a:t>Esfand</a:t>
            </a:r>
            <a:r>
              <a:rPr lang="en-US" sz="4000" dirty="0"/>
              <a:t> 1402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9782-B8CD-406B-9443-4799B6CD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02" y="2544986"/>
            <a:ext cx="3589395" cy="3577430"/>
          </a:xfrm>
          <a:prstGeom prst="ellipse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4DBC1-2B95-47FB-ADCA-85C3E7F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630627D-8BE8-4693-820B-B61FFD0D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054" y="10297254"/>
            <a:ext cx="6731890" cy="1306576"/>
          </a:xfrm>
        </p:spPr>
        <p:txBody>
          <a:bodyPr vert="horz" lIns="91440" tIns="45720" rIns="91440" bIns="45720" rtlCol="0" anchor="ctr"/>
          <a:lstStyle/>
          <a:p>
            <a:pPr algn="ctr" rtl="1">
              <a:lnSpc>
                <a:spcPct val="150000"/>
              </a:lnSpc>
            </a:pPr>
            <a:r>
              <a:rPr lang="en-US" sz="2800" b="1" dirty="0" err="1">
                <a:cs typeface="B Nazanin" panose="00000400000000000000" pitchFamily="2" charset="-78"/>
              </a:rPr>
              <a:t>تحلیل</a:t>
            </a:r>
            <a:r>
              <a:rPr lang="en-US" sz="2800" b="1" dirty="0">
                <a:cs typeface="B Nazanin" panose="00000400000000000000" pitchFamily="2" charset="-78"/>
              </a:rPr>
              <a:t> و </a:t>
            </a:r>
            <a:r>
              <a:rPr lang="en-US" sz="2800" b="1" dirty="0" err="1">
                <a:cs typeface="B Nazanin" panose="00000400000000000000" pitchFamily="2" charset="-78"/>
              </a:rPr>
              <a:t>طراحی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 err="1">
                <a:cs typeface="B Nazanin" panose="00000400000000000000" pitchFamily="2" charset="-78"/>
              </a:rPr>
              <a:t>سیستم‌ها</a:t>
            </a:r>
            <a:r>
              <a:rPr lang="en-US" sz="2800" b="1" dirty="0">
                <a:cs typeface="B Nazanin" panose="00000400000000000000" pitchFamily="2" charset="-78"/>
              </a:rPr>
              <a:t> |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 err="1">
                <a:cs typeface="B Nazanin" panose="00000400000000000000" pitchFamily="2" charset="-78"/>
              </a:rPr>
              <a:t>ارائه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 err="1">
                <a:cs typeface="B Nazanin" panose="00000400000000000000" pitchFamily="2" charset="-78"/>
              </a:rPr>
              <a:t>فاز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 err="1">
                <a:cs typeface="B Nazanin" panose="00000400000000000000" pitchFamily="2" charset="-78"/>
              </a:rPr>
              <a:t>اول</a:t>
            </a:r>
            <a:r>
              <a:rPr lang="en-US" sz="2800" b="1" dirty="0">
                <a:cs typeface="B Nazanin" panose="00000400000000000000" pitchFamily="2" charset="-78"/>
              </a:rPr>
              <a:t>| </a:t>
            </a:r>
            <a:r>
              <a:rPr lang="en-US" sz="2800" b="1" dirty="0" err="1">
                <a:cs typeface="B Nazanin" panose="00000400000000000000" pitchFamily="2" charset="-78"/>
              </a:rPr>
              <a:t>گروه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15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br>
              <a:rPr lang="en-US" sz="2800" b="1" dirty="0">
                <a:cs typeface="B Nazanin" panose="00000400000000000000" pitchFamily="2" charset="-78"/>
              </a:rPr>
            </a:br>
            <a:r>
              <a:rPr lang="fa-IR" sz="28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86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8E0F-B7A0-4B97-9467-161F805B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8" y="981355"/>
            <a:ext cx="4665097" cy="173583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RACI </a:t>
            </a:r>
            <a:r>
              <a:rPr lang="en-US" dirty="0">
                <a:latin typeface="Arial Black" panose="020B0A04020102020204" pitchFamily="34" charset="0"/>
              </a:rPr>
              <a:t>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6A6915-52BF-4805-B7D5-4DE3F387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14108" r="4722" b="6676"/>
          <a:stretch/>
        </p:blipFill>
        <p:spPr>
          <a:xfrm>
            <a:off x="793998" y="2717191"/>
            <a:ext cx="12128004" cy="74997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6EF17-0AD2-4A19-B761-710825DB2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6" y="338150"/>
            <a:ext cx="2183118" cy="2175841"/>
          </a:xfrm>
          <a:prstGeom prst="ellipse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A0E06-7AA0-4523-AA5D-A9F0E94D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2</a:t>
            </a:fld>
            <a:r>
              <a:rPr lang="en-US" dirty="0"/>
              <a:t>/12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8FAE6111-3467-4CF3-9388-4FD18CE1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7" y="12545571"/>
            <a:ext cx="7118604" cy="730250"/>
          </a:xfrm>
        </p:spPr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7C30A366-90E1-431B-A294-C3AC5AB140DE}"/>
              </a:ext>
            </a:extLst>
          </p:cNvPr>
          <p:cNvSpPr txBox="1">
            <a:spLocks/>
          </p:cNvSpPr>
          <p:nvPr/>
        </p:nvSpPr>
        <p:spPr>
          <a:xfrm>
            <a:off x="1219207" y="10672101"/>
            <a:ext cx="11505811" cy="1215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5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 Black" panose="020B0A04020102020204" pitchFamily="34" charset="0"/>
              </a:rPr>
              <a:t>A : Accountable</a:t>
            </a:r>
            <a:r>
              <a:rPr lang="fa-IR" sz="3200" dirty="0">
                <a:latin typeface="Arial Black" panose="020B0A04020102020204" pitchFamily="34" charset="0"/>
              </a:rPr>
              <a:t>		</a:t>
            </a:r>
            <a:r>
              <a:rPr lang="en-US" sz="3200" dirty="0">
                <a:latin typeface="Arial Black" panose="020B0A04020102020204" pitchFamily="34" charset="0"/>
              </a:rPr>
              <a:t>R : Responsible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C : Counselor</a:t>
            </a:r>
            <a:r>
              <a:rPr lang="fa-IR" sz="3200" dirty="0">
                <a:latin typeface="Arial Black" panose="020B0A04020102020204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I : Informed</a:t>
            </a:r>
          </a:p>
        </p:txBody>
      </p:sp>
      <p:sp>
        <p:nvSpPr>
          <p:cNvPr id="15" name="Date Placeholder 8">
            <a:extLst>
              <a:ext uri="{FF2B5EF4-FFF2-40B4-BE49-F238E27FC236}">
                <a16:creationId xmlns:a16="http://schemas.microsoft.com/office/drawing/2014/main" id="{D1F02F7F-6E79-47A5-9C7D-90AE2B1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12545571"/>
            <a:ext cx="5813298" cy="730250"/>
          </a:xfrm>
        </p:spPr>
        <p:txBody>
          <a:bodyPr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53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3053-034D-4F6B-81F0-34DB160B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186" y="1238250"/>
            <a:ext cx="9176754" cy="1383690"/>
          </a:xfrm>
        </p:spPr>
        <p:txBody>
          <a:bodyPr anchor="ctr">
            <a:normAutofit/>
          </a:bodyPr>
          <a:lstStyle/>
          <a:p>
            <a:pPr marL="0" indent="0" algn="ctr" rtl="1">
              <a:buNone/>
            </a:pPr>
            <a:r>
              <a:rPr lang="fa-I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آنچه در </a:t>
            </a:r>
            <a:r>
              <a:rPr lang="en-US" sz="66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Trello</a:t>
            </a:r>
            <a:r>
              <a:rPr lang="fa-I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 گذشت...</a:t>
            </a:r>
            <a:endParaRPr 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C7A0D-9C04-44A0-8808-740A48CC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25019" y="12545571"/>
            <a:ext cx="720090" cy="730250"/>
          </a:xfrm>
        </p:spPr>
        <p:txBody>
          <a:bodyPr/>
          <a:lstStyle/>
          <a:p>
            <a:fld id="{B01538AC-CE29-4D33-9BFA-5C012CEA10F2}" type="slidenum">
              <a:rPr lang="en-US" smtClean="0"/>
              <a:t>3</a:t>
            </a:fld>
            <a:r>
              <a:rPr lang="en-US" dirty="0"/>
              <a:t>/12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87E-6D0F-4C66-8924-EA447851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42FDF-680D-46FE-AA0B-174DF1A33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6" y="242899"/>
            <a:ext cx="2183118" cy="2175841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D4C17-90EA-4BA2-A95E-B32911B7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0" y="3212043"/>
            <a:ext cx="12877879" cy="8743425"/>
          </a:xfrm>
          <a:prstGeom prst="roundRect">
            <a:avLst>
              <a:gd name="adj" fmla="val 96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150A3539-151B-495A-99F5-D06D4C22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12545571"/>
            <a:ext cx="6270498" cy="730250"/>
          </a:xfrm>
        </p:spPr>
        <p:txBody>
          <a:bodyPr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961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600B-4824-4322-A442-A731631A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99626"/>
            <a:ext cx="9686613" cy="2175841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8000" b="1" cap="none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پدیدآورندگان</a:t>
            </a:r>
            <a:br>
              <a:rPr lang="en-US" sz="8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</a:br>
            <a:r>
              <a:rPr lang="en-US" sz="8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			</a:t>
            </a:r>
            <a:r>
              <a:rPr lang="fa-IR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(به ترتیب حروف الفبا)</a:t>
            </a:r>
            <a:endParaRPr lang="en-US" sz="8000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9066-C218-48A8-ABD2-AED89068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85" y="3149600"/>
            <a:ext cx="8154035" cy="906088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914400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 err="1">
                <a:ln/>
                <a:cs typeface="B Nazanin" panose="00000400000000000000" pitchFamily="2" charset="-78"/>
              </a:rPr>
              <a:t>عرفانه</a:t>
            </a:r>
            <a:r>
              <a:rPr lang="fa-IR" sz="4800" b="1" dirty="0">
                <a:ln/>
                <a:cs typeface="B Nazanin" panose="00000400000000000000" pitchFamily="2" charset="-78"/>
              </a:rPr>
              <a:t> ابوالقاسمی</a:t>
            </a:r>
          </a:p>
          <a:p>
            <a:pPr marL="1706563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>
                <a:ln/>
                <a:cs typeface="B Nazanin" panose="00000400000000000000" pitchFamily="2" charset="-78"/>
              </a:rPr>
              <a:t> فرنوش ایزدیار</a:t>
            </a:r>
          </a:p>
          <a:p>
            <a:pPr marL="2519363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>
                <a:ln/>
                <a:cs typeface="B Nazanin" panose="00000400000000000000" pitchFamily="2" charset="-78"/>
              </a:rPr>
              <a:t>شادی شاهی محمدی</a:t>
            </a:r>
          </a:p>
          <a:p>
            <a:pPr marL="3311525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>
                <a:ln/>
                <a:cs typeface="B Nazanin" panose="00000400000000000000" pitchFamily="2" charset="-78"/>
              </a:rPr>
              <a:t>ریحانه </a:t>
            </a:r>
            <a:r>
              <a:rPr lang="fa-IR" sz="4800" b="1" dirty="0" err="1">
                <a:ln/>
                <a:cs typeface="B Nazanin" panose="00000400000000000000" pitchFamily="2" charset="-78"/>
              </a:rPr>
              <a:t>شیرانی</a:t>
            </a:r>
            <a:endParaRPr lang="fa-IR" sz="4800" b="1" dirty="0">
              <a:ln/>
              <a:cs typeface="B Nazanin" panose="00000400000000000000" pitchFamily="2" charset="-78"/>
            </a:endParaRPr>
          </a:p>
          <a:p>
            <a:pPr marL="4064000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>
                <a:ln/>
                <a:cs typeface="B Nazanin" panose="00000400000000000000" pitchFamily="2" charset="-78"/>
              </a:rPr>
              <a:t>فاطمه </a:t>
            </a:r>
            <a:r>
              <a:rPr lang="fa-IR" sz="4800" b="1" dirty="0" err="1">
                <a:ln/>
                <a:cs typeface="B Nazanin" panose="00000400000000000000" pitchFamily="2" charset="-78"/>
              </a:rPr>
              <a:t>مهدیزاده</a:t>
            </a:r>
            <a:endParaRPr lang="fa-IR" sz="4800" b="1" dirty="0">
              <a:ln/>
              <a:cs typeface="B Nazanin" panose="00000400000000000000" pitchFamily="2" charset="-78"/>
            </a:endParaRPr>
          </a:p>
          <a:p>
            <a:pPr marL="4856163" indent="-690563" algn="just" rtl="1">
              <a:lnSpc>
                <a:spcPct val="150000"/>
              </a:lnSpc>
              <a:buFont typeface="Rockwell" panose="02060603020205020403" pitchFamily="18" charset="0"/>
              <a:buChar char="#"/>
            </a:pPr>
            <a:r>
              <a:rPr lang="fa-IR" sz="4800" b="1" dirty="0" err="1">
                <a:ln/>
                <a:cs typeface="B Nazanin" panose="00000400000000000000" pitchFamily="2" charset="-78"/>
              </a:rPr>
              <a:t>حانیه</a:t>
            </a:r>
            <a:r>
              <a:rPr lang="fa-IR" sz="4800" b="1" dirty="0">
                <a:ln/>
                <a:cs typeface="B Nazanin" panose="00000400000000000000" pitchFamily="2" charset="-78"/>
              </a:rPr>
              <a:t> میرزاده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F8681-F5B5-430B-96F3-DCF923F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4</a:t>
            </a:fld>
            <a:r>
              <a:rPr lang="en-US" dirty="0"/>
              <a:t>/12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A150-1F11-4D16-9F8F-8101C8B8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/>
              <a:t>Phase 1 - Esfand 1402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3F0A-35CD-4384-A4D6-550CC12D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6" y="247213"/>
            <a:ext cx="2183118" cy="2175841"/>
          </a:xfrm>
          <a:prstGeom prst="ellipse">
            <a:avLst/>
          </a:prstGeom>
        </p:spPr>
      </p:pic>
      <p:pic>
        <p:nvPicPr>
          <p:cNvPr id="1026" name="Picture 2" descr="Iranian postage stamp commemorating the 1100th birthday of Abū Bakr  Muhammad ibn Zakariyyā al-Rāzī (Rhazes) - Science History Institute Digital  Collections">
            <a:extLst>
              <a:ext uri="{FF2B5EF4-FFF2-40B4-BE49-F238E27FC236}">
                <a16:creationId xmlns:a16="http://schemas.microsoft.com/office/drawing/2014/main" id="{F0E7FCE7-E206-4BC7-AEA0-89FD2348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40" y="6665595"/>
            <a:ext cx="4899980" cy="587997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0284695E-951F-438E-A556-16C0637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3840" y="12545571"/>
            <a:ext cx="6077458" cy="730250"/>
          </a:xfrm>
        </p:spPr>
        <p:txBody>
          <a:bodyPr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3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چگونه هدف گذاری کنیم | حسین طاهری">
            <a:extLst>
              <a:ext uri="{FF2B5EF4-FFF2-40B4-BE49-F238E27FC236}">
                <a16:creationId xmlns:a16="http://schemas.microsoft.com/office/drawing/2014/main" id="{3F48E457-1EB2-4072-A493-CE2877C6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0" y="2600933"/>
            <a:ext cx="10794184" cy="72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AE7DC-B181-44A4-91D5-87A3B94C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/>
              <a:t>Phase 1 - Esfand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37AA-DF81-4B8E-8F57-4A916C68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5</a:t>
            </a:fld>
            <a:r>
              <a:rPr lang="en-US" dirty="0"/>
              <a:t>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19D07-4E04-4388-A119-D5897045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6" y="247213"/>
            <a:ext cx="2183118" cy="2175841"/>
          </a:xfrm>
          <a:prstGeom prst="ellipse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CEBED-CB39-4CA6-AB79-3CFFB919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0" y="5116479"/>
            <a:ext cx="4461066" cy="1678432"/>
          </a:xfrm>
        </p:spPr>
        <p:txBody>
          <a:bodyPr anchor="ctr">
            <a:normAutofit/>
          </a:bodyPr>
          <a:lstStyle/>
          <a:p>
            <a:pPr marL="0" indent="0" algn="ctr" rtl="1">
              <a:buNone/>
            </a:pPr>
            <a:r>
              <a:rPr lang="fa-I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اهداف سیستم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E8E4C83-EF4F-4E42-85BF-48A70EC9464E}"/>
              </a:ext>
            </a:extLst>
          </p:cNvPr>
          <p:cNvSpPr txBox="1">
            <a:spLocks/>
          </p:cNvSpPr>
          <p:nvPr/>
        </p:nvSpPr>
        <p:spPr>
          <a:xfrm>
            <a:off x="859063" y="10071131"/>
            <a:ext cx="4779276" cy="167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5400" b="1" dirty="0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تامین سلامت بسته</a:t>
            </a:r>
            <a:endParaRPr lang="en-US" sz="54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AE9F588-60A1-472F-804F-0DCCAB79C5A5}"/>
              </a:ext>
            </a:extLst>
          </p:cNvPr>
          <p:cNvSpPr txBox="1">
            <a:spLocks/>
          </p:cNvSpPr>
          <p:nvPr/>
        </p:nvSpPr>
        <p:spPr>
          <a:xfrm>
            <a:off x="1028700" y="2884510"/>
            <a:ext cx="3726180" cy="12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5400" b="1" dirty="0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کاهش </a:t>
            </a:r>
            <a:r>
              <a:rPr lang="fa-IR" sz="5400" b="1" dirty="0" err="1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هزینه‌ها</a:t>
            </a:r>
            <a:endParaRPr lang="en-US" sz="54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9505DAE-1E62-4EDE-BE11-E8DF1584B572}"/>
              </a:ext>
            </a:extLst>
          </p:cNvPr>
          <p:cNvSpPr txBox="1">
            <a:spLocks/>
          </p:cNvSpPr>
          <p:nvPr/>
        </p:nvSpPr>
        <p:spPr>
          <a:xfrm>
            <a:off x="2845882" y="954021"/>
            <a:ext cx="5754636" cy="1041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5400" b="1" dirty="0" err="1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رهگیری</a:t>
            </a:r>
            <a:r>
              <a:rPr lang="fa-IR" sz="5400" b="1" dirty="0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 لحظه به لحظه</a:t>
            </a:r>
            <a:endParaRPr lang="en-US" sz="54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D4685AD-907A-4DF6-8F33-5A2CEB6F5862}"/>
              </a:ext>
            </a:extLst>
          </p:cNvPr>
          <p:cNvSpPr txBox="1">
            <a:spLocks/>
          </p:cNvSpPr>
          <p:nvPr/>
        </p:nvSpPr>
        <p:spPr>
          <a:xfrm>
            <a:off x="6614045" y="8599521"/>
            <a:ext cx="6708128" cy="167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5400" b="1" dirty="0" err="1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صرفه‌جویی</a:t>
            </a:r>
            <a:r>
              <a:rPr lang="fa-IR" sz="5400" b="1" dirty="0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 در مصرف منابع</a:t>
            </a:r>
            <a:endParaRPr lang="en-US" sz="54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224FD39-CA33-45E5-99F5-C70EA1480C9C}"/>
              </a:ext>
            </a:extLst>
          </p:cNvPr>
          <p:cNvSpPr txBox="1">
            <a:spLocks/>
          </p:cNvSpPr>
          <p:nvPr/>
        </p:nvSpPr>
        <p:spPr>
          <a:xfrm>
            <a:off x="9077267" y="2242855"/>
            <a:ext cx="4461066" cy="217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 err="1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هوشمندسازی</a:t>
            </a:r>
            <a:endParaRPr lang="fa-IR" sz="48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  <a:p>
            <a:pPr marL="0" indent="0" algn="ctr" rtl="1">
              <a:buFont typeface="Wingdings" pitchFamily="2" charset="2"/>
              <a:buNone/>
            </a:pPr>
            <a:r>
              <a:rPr lang="fa-IR" sz="4800" b="1" dirty="0">
                <a:ln w="222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B Nazanin" panose="00000400000000000000" pitchFamily="2" charset="-78"/>
              </a:rPr>
              <a:t>روندهای سنتی</a:t>
            </a:r>
            <a:endParaRPr lang="en-US" sz="4800" b="1" dirty="0">
              <a:ln w="222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750E76-59FF-4AB0-AB09-50D0B7FFF762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9215946" y="4418695"/>
            <a:ext cx="2091854" cy="153700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2CEEECE-74B1-4CD7-B67F-4098D668799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7574456" y="6205868"/>
            <a:ext cx="1804610" cy="298269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2BBC566-BE44-4D64-B3AA-6A4CA88740A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4793680" y="2924745"/>
            <a:ext cx="3121254" cy="126221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D8FBB03-5499-4562-833F-CE929C563F50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rot="10800000">
            <a:off x="2891790" y="4159223"/>
            <a:ext cx="1863090" cy="179647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26C7CF69-8D21-478D-B738-B64A2400EA8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478947" y="6564665"/>
            <a:ext cx="3276220" cy="373671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ate Placeholder 117">
            <a:extLst>
              <a:ext uri="{FF2B5EF4-FFF2-40B4-BE49-F238E27FC236}">
                <a16:creationId xmlns:a16="http://schemas.microsoft.com/office/drawing/2014/main" id="{5A3757A8-E721-4F05-A8A9-778126C2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1120" y="12545571"/>
            <a:ext cx="625017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5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1768-07A6-4683-8FB5-B273014F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759" y="151996"/>
            <a:ext cx="13627868" cy="4495153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ctr" rtl="1">
              <a:lnSpc>
                <a:spcPct val="100000"/>
              </a:lnSpc>
            </a:pPr>
            <a:r>
              <a:rPr lang="fa-IR" sz="88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خلاصه‌ای</a:t>
            </a:r>
            <a:r>
              <a:rPr lang="fa-IR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 از سند تبیین </a:t>
            </a:r>
            <a:r>
              <a:rPr lang="fa-IR" sz="88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نیازمندی‌ها</a:t>
            </a:r>
            <a:br>
              <a:rPr lang="en-US" sz="8800" b="1" dirty="0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</a:br>
            <a:r>
              <a:rPr lang="en-US" sz="8800" b="1" dirty="0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3768-2D73-4BEC-9DC4-03D7424D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8" y="4695286"/>
            <a:ext cx="6753866" cy="7524412"/>
          </a:xfrm>
        </p:spPr>
        <p:txBody>
          <a:bodyPr anchor="ctr">
            <a:normAutofit/>
          </a:bodyPr>
          <a:lstStyle/>
          <a:p>
            <a:pPr marL="752475" indent="-517525" algn="r" rtl="1"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سخت‌افزاری</a:t>
            </a:r>
            <a:endParaRPr lang="fa-IR" sz="4000" b="1" dirty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752475" indent="-517525" algn="r" rtl="1"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نرم‌افزاری</a:t>
            </a:r>
            <a:endParaRPr lang="fa-IR" sz="4000" b="1" dirty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1198563" marR="0" lvl="0" indent="-446088" algn="just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fa-IR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مرورگرهایی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برای </a:t>
            </a:r>
            <a:r>
              <a:rPr lang="fa-IR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بارگذاری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نسخه </a:t>
            </a:r>
            <a:r>
              <a:rPr lang="fa-IR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وب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سامانه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98563" marR="0" lvl="0" indent="-446088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­</a:t>
            </a:r>
            <a:r>
              <a:rPr lang="fa-IR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عامل­هایی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جهت نصب نرم­افزار کاربرد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­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 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ICO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مانند 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Android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IOS</a:t>
            </a: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و...</a:t>
            </a:r>
            <a:endParaRPr lang="fa-IR" sz="2800" b="1" dirty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752475" indent="-517525" algn="r" rtl="1"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ارتباطی</a:t>
            </a:r>
          </a:p>
          <a:p>
            <a:pPr marL="752475" indent="-517525" algn="r" rtl="1"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حافظه</a:t>
            </a:r>
            <a:endParaRPr lang="en-US" sz="4000" b="1" dirty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1138238" marR="0" lvl="0" indent="-447675" algn="just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سرور دارای سخت­افزار قوی مانند 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HP G10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38238" marR="0" lvl="0" indent="-447675" algn="just" rt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fa-I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حافظه جانبی از نوع </a:t>
            </a: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SSD</a:t>
            </a:r>
            <a:r>
              <a:rPr lang="en-US" sz="28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a-IR" sz="4400" b="1" dirty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752475" indent="-517525" algn="r" rtl="1"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عملیات</a:t>
            </a:r>
            <a:endParaRPr lang="en-US" sz="40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1192-B4E0-4646-A9FD-8FA0342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BE0C6-CDFC-4079-893F-8292827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6</a:t>
            </a:fld>
            <a:r>
              <a:rPr lang="en-US" dirty="0"/>
              <a:t>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B43DE-EE0D-4982-8488-89ACC32E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6" y="2269520"/>
            <a:ext cx="2183118" cy="2175841"/>
          </a:xfrm>
          <a:prstGeom prst="ellipse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67DDDD-D665-40A5-ACCB-4317183F4EDE}"/>
              </a:ext>
            </a:extLst>
          </p:cNvPr>
          <p:cNvSpPr txBox="1">
            <a:spLocks/>
          </p:cNvSpPr>
          <p:nvPr/>
        </p:nvSpPr>
        <p:spPr>
          <a:xfrm>
            <a:off x="7650989" y="4695286"/>
            <a:ext cx="5570345" cy="7850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2475" indent="-517525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سیستم</a:t>
            </a:r>
          </a:p>
          <a:p>
            <a:pPr marL="752475" indent="-517525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4000" b="1" dirty="0" err="1">
                <a:solidFill>
                  <a:srgbClr val="C00000"/>
                </a:solidFill>
                <a:cs typeface="B Nazanin" panose="00000400000000000000" pitchFamily="2" charset="-78"/>
              </a:rPr>
              <a:t>واسط‌های</a:t>
            </a:r>
            <a:r>
              <a:rPr lang="fa-IR" sz="4000" b="1" dirty="0">
                <a:solidFill>
                  <a:srgbClr val="C00000"/>
                </a:solidFill>
                <a:cs typeface="B Nazanin" panose="00000400000000000000" pitchFamily="2" charset="-78"/>
              </a:rPr>
              <a:t> کاربر</a:t>
            </a:r>
          </a:p>
          <a:p>
            <a:pPr marL="1198563" indent="-517525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rgbClr val="002060"/>
                </a:solidFill>
                <a:cs typeface="B Nazanin" panose="00000400000000000000" pitchFamily="2" charset="-78"/>
              </a:rPr>
              <a:t>گیرنده و فرستنده</a:t>
            </a:r>
          </a:p>
          <a:p>
            <a:pPr marL="1198563" indent="-517525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rgbClr val="002060"/>
                </a:solidFill>
                <a:cs typeface="B Nazanin" panose="00000400000000000000" pitchFamily="2" charset="-78"/>
              </a:rPr>
              <a:t>بارآور</a:t>
            </a:r>
          </a:p>
          <a:p>
            <a:pPr marL="1198563" indent="-517525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rgbClr val="002060"/>
                </a:solidFill>
                <a:cs typeface="B Nazanin" panose="00000400000000000000" pitchFamily="2" charset="-78"/>
              </a:rPr>
              <a:t>مأموران انتقال و جایگاه</a:t>
            </a:r>
          </a:p>
          <a:p>
            <a:pPr marL="1198563" indent="-517525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rgbClr val="002060"/>
                </a:solidFill>
                <a:cs typeface="B Nazanin" panose="00000400000000000000" pitchFamily="2" charset="-78"/>
              </a:rPr>
              <a:t>واحد پشتیبانی</a:t>
            </a:r>
          </a:p>
          <a:p>
            <a:pPr marL="1198563" indent="-517525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rgbClr val="002060"/>
                </a:solidFill>
                <a:cs typeface="B Nazanin" panose="00000400000000000000" pitchFamily="2" charset="-78"/>
              </a:rPr>
              <a:t>مدیر سیستم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D0A9C3-F5FF-40A9-8B3C-E6F66986FB3E}"/>
              </a:ext>
            </a:extLst>
          </p:cNvPr>
          <p:cNvCxnSpPr>
            <a:cxnSpLocks/>
          </p:cNvCxnSpPr>
          <p:nvPr/>
        </p:nvCxnSpPr>
        <p:spPr>
          <a:xfrm>
            <a:off x="7488429" y="4695286"/>
            <a:ext cx="0" cy="75244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B6B5220-A304-484E-B763-64FCD306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27572" y="12545571"/>
            <a:ext cx="6443726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549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60B5-C677-4561-BC90-ABBBDDAD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4836160"/>
            <a:ext cx="12618720" cy="7241416"/>
          </a:xfrm>
        </p:spPr>
        <p:txBody>
          <a:bodyPr anchor="ctr">
            <a:normAutofit/>
          </a:bodyPr>
          <a:lstStyle/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کاربران را ثبت نام کند.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بسته را از فرستنده دریافت کند.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در صورت استفاده از پست عمومی از بسته در </a:t>
            </a:r>
            <a:r>
              <a:rPr lang="fa-IR" sz="40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جایگاه­ها</a:t>
            </a: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نگهداری کند.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در صورتی که فرستنده استفاده از پست عمومی را برگزید، بسته را به مقصد ارسال کند.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در صورتی که فرستنده استفاده از پست عمومی را برگزید، بسته را به گیرنده تحویل دهد.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 rtl="1">
              <a:lnSpc>
                <a:spcPct val="100000"/>
              </a:lnSpc>
              <a:buClrTx/>
              <a:buFont typeface="+mj-lt"/>
              <a:buAutoNum type="arabicPeriod"/>
            </a:pP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باید بتواند </a:t>
            </a:r>
            <a:r>
              <a:rPr lang="fa-IR" sz="40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حساب­های</a:t>
            </a:r>
            <a:r>
              <a:rPr lang="fa-IR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کاربران را مدیریت کند.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3BAC-E970-4FD1-840D-ED364CF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2D77-D74D-41BD-9668-BA9A0409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7</a:t>
            </a:fld>
            <a:r>
              <a:rPr lang="en-US" dirty="0"/>
              <a:t>/12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588D9-9D5B-40A9-8F25-1CDFC9AA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382" y="-203200"/>
            <a:ext cx="13671236" cy="82746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65606C-717F-4F2E-ACB2-268E906E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610" y="2926080"/>
            <a:ext cx="9534779" cy="3123792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pPr algn="ctr" rtl="1">
              <a:lnSpc>
                <a:spcPct val="100000"/>
              </a:lnSpc>
            </a:pPr>
            <a:r>
              <a:rPr lang="fa-IR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بخشی از</a:t>
            </a:r>
            <a:br>
              <a:rPr lang="fa-IR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</a:br>
            <a:r>
              <a:rPr lang="fa-IR" sz="88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نیازمندی‌های</a:t>
            </a:r>
            <a:r>
              <a:rPr lang="fa-IR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cs typeface="B Nazanin" panose="00000400000000000000" pitchFamily="2" charset="-78"/>
              </a:rPr>
              <a:t> کارکردی</a:t>
            </a:r>
            <a:endParaRPr lang="en-US" sz="8800" b="1" dirty="0"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C15A5F-8C6F-4B01-9E5F-CDD74322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550503"/>
            <a:ext cx="2183118" cy="2175841"/>
          </a:xfrm>
          <a:prstGeom prst="ellipse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D586AA3-887D-4B4A-BF76-EF353FDB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1120" y="12545571"/>
            <a:ext cx="625017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9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2EF1-C3A1-4B69-8976-0EEAD966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603504"/>
            <a:ext cx="8216900" cy="2038096"/>
          </a:xfrm>
          <a:solidFill>
            <a:schemeClr val="bg1">
              <a:lumMod val="95000"/>
            </a:schemeClr>
          </a:solidFill>
          <a:effectLst>
            <a:softEdge rad="317500"/>
          </a:effectLst>
        </p:spPr>
        <p:txBody>
          <a:bodyPr>
            <a:normAutofit/>
          </a:bodyPr>
          <a:lstStyle/>
          <a:p>
            <a:pPr algn="ctr" rtl="1"/>
            <a:r>
              <a:rPr lang="fa-IR" sz="8000" b="1" cap="none" dirty="0" err="1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38100" dir="2700000" algn="bl" rotWithShape="0">
                    <a:schemeClr val="accent5"/>
                  </a:outerShdw>
                </a:effectLst>
                <a:cs typeface="B Nazanin" panose="00000400000000000000" pitchFamily="2" charset="-78"/>
              </a:rPr>
              <a:t>صفت‌های</a:t>
            </a:r>
            <a:r>
              <a:rPr lang="fa-IR" sz="8000" b="1" cap="none" dirty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38100" dir="2700000" algn="bl" rotWithShape="0">
                    <a:schemeClr val="accent5"/>
                  </a:outerShdw>
                </a:effectLst>
                <a:cs typeface="B Nazanin" panose="00000400000000000000" pitchFamily="2" charset="-78"/>
              </a:rPr>
              <a:t> سیستم</a:t>
            </a:r>
            <a:endParaRPr lang="en-US" sz="8000" b="1" cap="none" dirty="0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dist="38100" dir="2700000" algn="bl" rotWithShape="0">
                  <a:schemeClr val="accent5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FB17-7217-4A82-A406-4427271B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40D3-0886-408F-A572-2EC58F60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8</a:t>
            </a:fld>
            <a:r>
              <a:rPr lang="en-US" dirty="0"/>
              <a:t>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35CFD-AE6E-4861-97C0-39D4B3B3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37829"/>
            <a:ext cx="2183118" cy="2175841"/>
          </a:xfrm>
          <a:prstGeom prst="ellipse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F7DB54-B8B7-402B-82EC-799613980521}"/>
              </a:ext>
            </a:extLst>
          </p:cNvPr>
          <p:cNvSpPr txBox="1">
            <a:spLocks/>
          </p:cNvSpPr>
          <p:nvPr/>
        </p:nvSpPr>
        <p:spPr>
          <a:xfrm>
            <a:off x="5137150" y="7469846"/>
            <a:ext cx="3466751" cy="1710944"/>
          </a:xfrm>
          <a:prstGeom prst="rect">
            <a:avLst/>
          </a:prstGeom>
          <a:solidFill>
            <a:srgbClr val="CAF6F2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 err="1">
                <a:cs typeface="B Nazanin" panose="00000400000000000000" pitchFamily="2" charset="-78"/>
              </a:rPr>
              <a:t>توسعه‌پذیری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8B1D9-ADD6-4426-B761-8D957D7E5F19}"/>
              </a:ext>
            </a:extLst>
          </p:cNvPr>
          <p:cNvSpPr txBox="1">
            <a:spLocks/>
          </p:cNvSpPr>
          <p:nvPr/>
        </p:nvSpPr>
        <p:spPr>
          <a:xfrm>
            <a:off x="1252219" y="6033643"/>
            <a:ext cx="3466751" cy="1710944"/>
          </a:xfrm>
          <a:prstGeom prst="rect">
            <a:avLst/>
          </a:prstGeom>
          <a:solidFill>
            <a:srgbClr val="FF7043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>
                <a:cs typeface="B Nazanin" panose="00000400000000000000" pitchFamily="2" charset="-78"/>
              </a:rPr>
              <a:t>ایمنی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D2523-8A4A-4388-ADE1-E018533C05BC}"/>
              </a:ext>
            </a:extLst>
          </p:cNvPr>
          <p:cNvSpPr txBox="1">
            <a:spLocks/>
          </p:cNvSpPr>
          <p:nvPr/>
        </p:nvSpPr>
        <p:spPr>
          <a:xfrm>
            <a:off x="8578849" y="9273296"/>
            <a:ext cx="3466751" cy="1710944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>
                <a:cs typeface="B Nazanin" panose="00000400000000000000" pitchFamily="2" charset="-78"/>
              </a:rPr>
              <a:t>تضمین امنیت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D29F40-3346-49D2-8174-B1EAC86D4D98}"/>
              </a:ext>
            </a:extLst>
          </p:cNvPr>
          <p:cNvSpPr txBox="1">
            <a:spLocks/>
          </p:cNvSpPr>
          <p:nvPr/>
        </p:nvSpPr>
        <p:spPr>
          <a:xfrm>
            <a:off x="1372616" y="10128768"/>
            <a:ext cx="4520183" cy="1710944"/>
          </a:xfrm>
          <a:prstGeom prst="rect">
            <a:avLst/>
          </a:prstGeom>
          <a:solidFill>
            <a:srgbClr val="E8A1ED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>
                <a:cs typeface="B Nazanin" panose="00000400000000000000" pitchFamily="2" charset="-78"/>
              </a:rPr>
              <a:t>رعایت حقوق کاربران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BD461A-7382-44F3-8312-1F78DB7A08FF}"/>
              </a:ext>
            </a:extLst>
          </p:cNvPr>
          <p:cNvSpPr txBox="1">
            <a:spLocks/>
          </p:cNvSpPr>
          <p:nvPr/>
        </p:nvSpPr>
        <p:spPr>
          <a:xfrm>
            <a:off x="5568696" y="3760169"/>
            <a:ext cx="3466751" cy="17109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Wingdings" pitchFamily="2" charset="2"/>
              <a:buNone/>
            </a:pPr>
            <a:r>
              <a:rPr lang="fa-IR" sz="4800" b="1" dirty="0">
                <a:cs typeface="B Nazanin" panose="00000400000000000000" pitchFamily="2" charset="-78"/>
              </a:rPr>
              <a:t>پشتیبانی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8777E83-5B92-45CD-93BA-5277F821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3360" y="12545571"/>
            <a:ext cx="610793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17CE7-BF3F-4AD4-8C4F-07D8DDAEC5E3}"/>
              </a:ext>
            </a:extLst>
          </p:cNvPr>
          <p:cNvSpPr txBox="1">
            <a:spLocks/>
          </p:cNvSpPr>
          <p:nvPr/>
        </p:nvSpPr>
        <p:spPr>
          <a:xfrm>
            <a:off x="9265921" y="5879962"/>
            <a:ext cx="3819144" cy="1710944"/>
          </a:xfrm>
          <a:prstGeom prst="rect">
            <a:avLst/>
          </a:prstGeom>
          <a:solidFill>
            <a:srgbClr val="92D050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a-IR" sz="4400" b="1" dirty="0">
                <a:cs typeface="B Nazanin" panose="00000400000000000000" pitchFamily="2" charset="-78"/>
              </a:rPr>
              <a:t>در دسترس بودن</a:t>
            </a:r>
            <a:endParaRPr lang="en-US" sz="7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2273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aging Project Constraints In Instructional Design - eLearning Industry">
            <a:extLst>
              <a:ext uri="{FF2B5EF4-FFF2-40B4-BE49-F238E27FC236}">
                <a16:creationId xmlns:a16="http://schemas.microsoft.com/office/drawing/2014/main" id="{EEAA785D-EE70-4B8D-B5FF-EB7D0BC14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3" y="236979"/>
            <a:ext cx="10335674" cy="579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29262-E36C-4E46-82BD-5C40182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57" y="664464"/>
            <a:ext cx="2506980" cy="1367536"/>
          </a:xfrm>
        </p:spPr>
        <p:txBody>
          <a:bodyPr>
            <a:normAutofit/>
          </a:bodyPr>
          <a:lstStyle/>
          <a:p>
            <a:pPr algn="ctr" rtl="1"/>
            <a:r>
              <a:rPr lang="fa-IR" sz="8000" b="1" dirty="0">
                <a:cs typeface="B Nazanin" panose="00000400000000000000" pitchFamily="2" charset="-78"/>
              </a:rPr>
              <a:t>قیود</a:t>
            </a:r>
            <a:endParaRPr lang="en-US" sz="8000" b="1" dirty="0">
              <a:cs typeface="B Nazanin" panose="000004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EF96-C833-479E-8E18-61D3599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Phase 1 - </a:t>
            </a:r>
            <a:r>
              <a:rPr lang="en-US" sz="2000" dirty="0" err="1"/>
              <a:t>Esfand</a:t>
            </a:r>
            <a:r>
              <a:rPr lang="en-US" sz="2000" dirty="0"/>
              <a:t> 1402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91BC-A7D4-4B2F-BE47-19C34E6E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8AC-CE29-4D33-9BFA-5C012CEA10F2}" type="slidenum">
              <a:rPr lang="en-US" smtClean="0"/>
              <a:t>9</a:t>
            </a:fld>
            <a:r>
              <a:rPr lang="en-US" dirty="0"/>
              <a:t>/12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AF025-2552-4BC3-B935-F1C3E779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4" y="461264"/>
            <a:ext cx="2183118" cy="2175841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1E7CF-C1CF-4757-970D-646126DA87E1}"/>
              </a:ext>
            </a:extLst>
          </p:cNvPr>
          <p:cNvSpPr txBox="1"/>
          <p:nvPr/>
        </p:nvSpPr>
        <p:spPr>
          <a:xfrm>
            <a:off x="829818" y="5589017"/>
            <a:ext cx="12056364" cy="667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marR="0" lvl="0" indent="-630238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احراز هویت باید با وارد کردن کد ملی و بررسی اطلاعات توسط نهاد­های کشوری انجام گیرد.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238" marR="0" lvl="0" indent="-630238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نرم­افزار کاربردی باید به صورت شبانه روز</a:t>
            </a:r>
            <a:r>
              <a:rPr lang="fa-IR" sz="3600" dirty="0"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3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پاسخ‌گوی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نیاز مشتریان باشد.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238" marR="0" lvl="0" indent="-630238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نرم­افزار کاربردی سیستم باید از پروتکل­های امنیتی شدید به منظور حفظ امنیت اطلاعات کاربران برخوردار باشد.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238" marR="0" lvl="0" indent="-630238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3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بارآوران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باید به سیستم اجازه­ی ردیابی لحظه به لحظه و دسترسی به موقعیت مکانی تلفن همراه خود را بدهد.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238" marR="0" lvl="0" indent="-630238" algn="just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جایگاه دارای یک تن مأمور تحویل بسته­ به </a:t>
            </a:r>
            <a:r>
              <a:rPr lang="fa-IR" sz="3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بارآوران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از </a:t>
            </a:r>
            <a:r>
              <a:rPr lang="fa-IR" sz="3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انبارک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3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بسته­ها</a:t>
            </a:r>
            <a:r>
              <a:rPr lang="fa-IR" sz="3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می­باشد.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8AB130D-FF29-40B6-8BEE-2336C5C4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12545571"/>
            <a:ext cx="6270498" cy="730250"/>
          </a:xfrm>
        </p:spPr>
        <p:txBody>
          <a:bodyPr vert="horz" lIns="91440" tIns="45720" rIns="91440" bIns="45720" rtlCol="0" anchor="ctr"/>
          <a:lstStyle/>
          <a:p>
            <a:pPr algn="ctr" rtl="1"/>
            <a:r>
              <a:rPr lang="en-US" sz="2400" b="1" dirty="0" err="1">
                <a:cs typeface="B Nazanin" panose="00000400000000000000" pitchFamily="2" charset="-78"/>
              </a:rPr>
              <a:t>تحلیل</a:t>
            </a:r>
            <a:r>
              <a:rPr lang="en-US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 err="1">
                <a:cs typeface="B Nazanin" panose="00000400000000000000" pitchFamily="2" charset="-78"/>
              </a:rPr>
              <a:t>طراحی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سیستم‌ها</a:t>
            </a:r>
            <a:r>
              <a:rPr lang="en-US" sz="2400" b="1" dirty="0">
                <a:cs typeface="B Nazanin" panose="00000400000000000000" pitchFamily="2" charset="-78"/>
              </a:rPr>
              <a:t> |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ارائه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فاز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cs typeface="B Nazanin" panose="00000400000000000000" pitchFamily="2" charset="-78"/>
              </a:rPr>
              <a:t>اول</a:t>
            </a:r>
            <a:r>
              <a:rPr lang="en-US" sz="2400" b="1" dirty="0">
                <a:cs typeface="B Nazanin" panose="00000400000000000000" pitchFamily="2" charset="-78"/>
              </a:rPr>
              <a:t>| </a:t>
            </a:r>
            <a:r>
              <a:rPr lang="en-US" sz="2400" b="1" dirty="0" err="1">
                <a:cs typeface="B Nazanin" panose="00000400000000000000" pitchFamily="2" charset="-78"/>
              </a:rPr>
              <a:t>گروه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15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br>
              <a:rPr lang="en-US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دانشکده مهندسی کامپیوتر | دانشگاه اصفهان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539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1809</TotalTime>
  <Words>862</Words>
  <Application>Microsoft Office PowerPoint</Application>
  <PresentationFormat>Custom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 Nazanin</vt:lpstr>
      <vt:lpstr>Book Antiqua</vt:lpstr>
      <vt:lpstr>Calibri</vt:lpstr>
      <vt:lpstr>Rockwell</vt:lpstr>
      <vt:lpstr>Rockwell Condensed</vt:lpstr>
      <vt:lpstr>Wingdings</vt:lpstr>
      <vt:lpstr>Wood Type</vt:lpstr>
      <vt:lpstr>ICO Iran’s  Carriage  Organization Phase 1 - Team No. 15</vt:lpstr>
      <vt:lpstr>RACI Matrix</vt:lpstr>
      <vt:lpstr>PowerPoint Presentation</vt:lpstr>
      <vt:lpstr>پدیدآورندگان    (به ترتیب حروف الفبا)</vt:lpstr>
      <vt:lpstr>PowerPoint Presentation</vt:lpstr>
      <vt:lpstr>خلاصه‌ای از سند تبیین نیازمندی‌ها SRS</vt:lpstr>
      <vt:lpstr>بخشی از نیازمندی‌های کارکردی</vt:lpstr>
      <vt:lpstr>صفت‌های سیستم</vt:lpstr>
      <vt:lpstr>قیود</vt:lpstr>
      <vt:lpstr>قوانین کسب و کار</vt:lpstr>
      <vt:lpstr>برنامه تکرار</vt:lpstr>
      <vt:lpstr>سپاس فراوان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 Iran’s Carriage Organization</dc:title>
  <dc:creator>Farnoosh Izadyar</dc:creator>
  <cp:lastModifiedBy>Farnoosh Izadyar</cp:lastModifiedBy>
  <cp:revision>63</cp:revision>
  <dcterms:created xsi:type="dcterms:W3CDTF">2024-03-13T06:04:41Z</dcterms:created>
  <dcterms:modified xsi:type="dcterms:W3CDTF">2024-08-15T08:19:24Z</dcterms:modified>
</cp:coreProperties>
</file>