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varScale="1">
        <p:scale>
          <a:sx n="71" d="100"/>
          <a:sy n="71" d="100"/>
        </p:scale>
        <p:origin x="-618"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12/22/2022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12/21/2022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xmlns="">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xmlns="">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3"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xmlns=""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xmlns=""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Situation</a:t>
            </a:r>
          </a:p>
          <a:p>
            <a:pPr marL="393750" lvl="1" indent="-285750">
              <a:buClr>
                <a:schemeClr val="tx2">
                  <a:lumMod val="100000"/>
                </a:schemeClr>
              </a:buClr>
              <a:buSzPct val="100000"/>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Machine Learning Modeling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After the data cleaning, </a:t>
            </a:r>
            <a:r>
              <a:rPr lang="en-US" sz="1600" dirty="0" smtClean="0">
                <a:solidFill>
                  <a:schemeClr val="tx1">
                    <a:lumMod val="100000"/>
                  </a:schemeClr>
                </a:solidFill>
                <a:latin typeface="Trebuchet MS" panose="020B0703020202090204" pitchFamily="34" charset="0"/>
              </a:rPr>
              <a:t>EDA </a:t>
            </a:r>
            <a:r>
              <a:rPr lang="en-US" sz="1600" dirty="0">
                <a:solidFill>
                  <a:schemeClr val="tx1">
                    <a:lumMod val="100000"/>
                  </a:schemeClr>
                </a:solidFill>
                <a:latin typeface="Trebuchet MS" panose="020B0703020202090204" pitchFamily="34" charset="0"/>
              </a:rPr>
              <a:t>and feature </a:t>
            </a:r>
            <a:r>
              <a:rPr lang="en-US" sz="1600" dirty="0" smtClean="0">
                <a:solidFill>
                  <a:schemeClr val="tx1">
                    <a:lumMod val="100000"/>
                  </a:schemeClr>
                </a:solidFill>
                <a:latin typeface="Trebuchet MS" panose="020B0703020202090204" pitchFamily="34" charset="0"/>
              </a:rPr>
              <a:t>engineering; Random Forest model </a:t>
            </a:r>
            <a:r>
              <a:rPr lang="en-US" sz="1600" dirty="0">
                <a:solidFill>
                  <a:schemeClr val="tx1">
                    <a:lumMod val="100000"/>
                  </a:schemeClr>
                </a:solidFill>
                <a:latin typeface="Trebuchet MS" panose="020B0703020202090204" pitchFamily="34" charset="0"/>
              </a:rPr>
              <a:t>has been built to predict customers’ churn probability, achieving an accuracy 0f </a:t>
            </a:r>
            <a:r>
              <a:rPr lang="en-US" sz="1600" dirty="0" smtClean="0">
                <a:solidFill>
                  <a:schemeClr val="tx1">
                    <a:lumMod val="100000"/>
                  </a:schemeClr>
                </a:solidFill>
                <a:latin typeface="Trebuchet MS" panose="020B0703020202090204" pitchFamily="34" charset="0"/>
              </a:rPr>
              <a:t>0.91</a:t>
            </a: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 Around 10% churn rate exists in current customers</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Major features driving customer churn, including:</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net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gross  margin on power </a:t>
            </a:r>
            <a:r>
              <a:rPr lang="en-US" sz="1600" dirty="0" smtClean="0">
                <a:solidFill>
                  <a:schemeClr val="tx1">
                    <a:lumMod val="100000"/>
                  </a:schemeClr>
                </a:solidFill>
                <a:latin typeface="Trebuchet MS" panose="020B0703020202090204" pitchFamily="34" charset="0"/>
              </a:rPr>
              <a:t>subscription</a:t>
            </a:r>
            <a:endParaRPr lang="en-US" sz="1600" dirty="0">
              <a:solidFill>
                <a:schemeClr val="tx1">
                  <a:lumMod val="100000"/>
                </a:schemeClr>
              </a:solidFill>
              <a:latin typeface="Trebuchet MS" panose="020B0703020202090204" pitchFamily="34" charset="0"/>
            </a:endParaRP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low subscribed power </a:t>
            </a:r>
            <a:endParaRPr lang="en-US" sz="1600" dirty="0" smtClean="0">
              <a:solidFill>
                <a:schemeClr val="tx1">
                  <a:lumMod val="100000"/>
                </a:schemeClr>
              </a:solidFill>
              <a:latin typeface="Trebuchet MS" panose="020B0703020202090204" pitchFamily="34" charset="0"/>
            </a:endParaRPr>
          </a:p>
          <a:p>
            <a:pPr marL="620550" lvl="2" indent="-285750">
              <a:buClr>
                <a:schemeClr val="tx2">
                  <a:lumMod val="100000"/>
                </a:schemeClr>
              </a:buClr>
              <a:buSzPct val="100000"/>
              <a:buFont typeface="Wingdings" pitchFamily="2" charset="2"/>
              <a:buChar char="Ø"/>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r>
              <a:rPr lang="en-US" sz="1600" dirty="0" smtClean="0">
                <a:solidFill>
                  <a:schemeClr val="tx1">
                    <a:lumMod val="100000"/>
                  </a:schemeClr>
                </a:solidFill>
              </a:rPr>
              <a:t>Recommendation</a:t>
            </a:r>
          </a:p>
          <a:p>
            <a:r>
              <a:rPr lang="en-US" sz="1600" b="1" dirty="0" smtClean="0"/>
              <a:t>Offering </a:t>
            </a:r>
            <a:r>
              <a:rPr lang="en-US" sz="1600" b="1" dirty="0"/>
              <a:t>a discount to the predicted churning customers can increase the expected profit from these customers</a:t>
            </a:r>
            <a:r>
              <a:rPr lang="en-US" sz="1600" b="1" dirty="0">
                <a:latin typeface="+mj-lt"/>
              </a:rPr>
              <a:t>.</a:t>
            </a:r>
            <a:endParaRPr lang="en-US" sz="1600" dirty="0">
              <a:latin typeface="+mj-lt"/>
            </a:endParaRPr>
          </a:p>
          <a:p>
            <a:pPr>
              <a:buNone/>
            </a:pPr>
            <a:endParaRPr lang="en-US" dirty="0"/>
          </a:p>
          <a:p>
            <a:r>
              <a:rPr lang="en-US" dirty="0"/>
              <a:t>​</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xmlns=""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131</Words>
  <Application>Microsoft Office PowerPoint</Application>
  <PresentationFormat>Custom</PresentationFormat>
  <Paragraphs>19</Paragraphs>
  <Slides>1</Slides>
  <Notes>1</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4" baseType="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HP</cp:lastModifiedBy>
  <cp:revision>458</cp:revision>
  <cp:lastPrinted>2016-04-06T18:59:25Z</cp:lastPrinted>
  <dcterms:created xsi:type="dcterms:W3CDTF">2016-11-04T11:46:04Z</dcterms:created>
  <dcterms:modified xsi:type="dcterms:W3CDTF">2022-12-21T23:32:11Z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