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Palatino Linotype"/>
      <p:regular r:id="rId44"/>
      <p:bold r:id="rId45"/>
      <p:italic r:id="rId46"/>
      <p:boldItalic r:id="rId47"/>
    </p:embeddedFont>
    <p:embeddedFont>
      <p:font typeface="Roboto Light"/>
      <p:regular r:id="rId48"/>
      <p:bold r:id="rId49"/>
      <p:italic r:id="rId50"/>
      <p:boldItalic r:id="rId51"/>
    </p:embeddedFont>
    <p:embeddedFont>
      <p:font typeface="Century Gothic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alatinoLinotype-regular.fntdata"/><Relationship Id="rId43" Type="http://schemas.openxmlformats.org/officeDocument/2006/relationships/slide" Target="slides/slide37.xml"/><Relationship Id="rId46" Type="http://schemas.openxmlformats.org/officeDocument/2006/relationships/font" Target="fonts/PalatinoLinotype-italic.fntdata"/><Relationship Id="rId45" Type="http://schemas.openxmlformats.org/officeDocument/2006/relationships/font" Target="fonts/PalatinoLinotype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Light-regular.fntdata"/><Relationship Id="rId47" Type="http://schemas.openxmlformats.org/officeDocument/2006/relationships/font" Target="fonts/PalatinoLinotype-boldItalic.fntdata"/><Relationship Id="rId49" Type="http://schemas.openxmlformats.org/officeDocument/2006/relationships/font" Target="fonts/Roboto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Light-boldItalic.fntdata"/><Relationship Id="rId50" Type="http://schemas.openxmlformats.org/officeDocument/2006/relationships/font" Target="fonts/RobotoLight-italic.fntdata"/><Relationship Id="rId53" Type="http://schemas.openxmlformats.org/officeDocument/2006/relationships/font" Target="fonts/CenturyGothic-bold.fntdata"/><Relationship Id="rId52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55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54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3126962c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833126962c_2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3126962c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833126962c_2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3126962c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833126962c_2_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33126962c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833126962c_2_1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3126962c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33126962c_2_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33126962c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833126962c_2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33126962c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833126962c_2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33126962c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33126962c_2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33126962c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833126962c_2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33126962c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833126962c_2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33126962c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833126962c_2_1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33126962c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33126962c_2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33126962c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833126962c_2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33126962c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833126962c_2_2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3126962c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833126962c_2_2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33126962c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833126962c_2_2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33126962c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833126962c_2_2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33126962c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833126962c_2_2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33126962c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833126962c_2_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33126962c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833126962c_2_2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33126962c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833126962c_2_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33126962c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833126962c_2_2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3126962c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33126962c_2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33126962c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833126962c_2_2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33126962c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833126962c_2_2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33126962c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833126962c_2_3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33126962c_2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833126962c_2_3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33126962c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833126962c_2_3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33126962c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833126962c_2_3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33126962c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833126962c_2_3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33126962c_2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833126962c_2_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3126962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33126962c_2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3126962c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833126962c_2_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331269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33126962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33126962c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833126962c_2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312696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33126962c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33126962c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33126962c_2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22313" y="1028700"/>
            <a:ext cx="7772400" cy="1878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722313" y="3051572"/>
            <a:ext cx="7772400" cy="8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685800" y="457201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65760" y="1200150"/>
            <a:ext cx="404164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200150"/>
            <a:ext cx="4040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8200" y="1200150"/>
            <a:ext cx="404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3" type="body"/>
          </p:nvPr>
        </p:nvSpPr>
        <p:spPr>
          <a:xfrm>
            <a:off x="457200" y="1659636"/>
            <a:ext cx="4041648" cy="2935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4" type="body"/>
          </p:nvPr>
        </p:nvSpPr>
        <p:spPr>
          <a:xfrm>
            <a:off x="4672584" y="1659636"/>
            <a:ext cx="4041648" cy="2934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5907087" y="200025"/>
            <a:ext cx="3008313" cy="157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719137" y="204788"/>
            <a:ext cx="4995863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5907087" y="1828800"/>
            <a:ext cx="3008313" cy="27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679576" y="171450"/>
            <a:ext cx="5711824" cy="671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1508126" y="857250"/>
            <a:ext cx="6054724" cy="3405783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b="0" i="0" sz="28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679576" y="4357688"/>
            <a:ext cx="571182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59165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20298" y="1028701"/>
            <a:ext cx="8734181" cy="1672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Light"/>
              <a:buNone/>
            </a:pPr>
            <a:r>
              <a:rPr lang="en" sz="5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Consensus Approach</a:t>
            </a:r>
            <a:endParaRPr sz="5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125421" y="0"/>
            <a:ext cx="9018579" cy="8480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Light"/>
              <a:buNone/>
            </a:pPr>
            <a:r>
              <a:rPr lang="en" sz="40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Raft consensus algorithm?</a:t>
            </a:r>
            <a:endParaRPr sz="40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A lot simpler than Plaxo algorithm.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Easy to understand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State space reduction to reduces inconsistency window between nodes.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Decomposition into sub components: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✔"/>
            </a:pPr>
            <a:r>
              <a:rPr lang="en" sz="3200">
                <a:solidFill>
                  <a:schemeClr val="lt1"/>
                </a:solidFill>
              </a:rPr>
              <a:t>Leader election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✔"/>
            </a:pPr>
            <a:r>
              <a:rPr lang="en" sz="3200">
                <a:solidFill>
                  <a:schemeClr val="lt1"/>
                </a:solidFill>
              </a:rPr>
              <a:t>Log replication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✔"/>
            </a:pPr>
            <a:r>
              <a:rPr lang="en" sz="3200">
                <a:solidFill>
                  <a:schemeClr val="lt1"/>
                </a:solidFill>
              </a:rPr>
              <a:t>Safety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Leader Election?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The process of choosing a leader from a pool of machines.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Leader election is the process of determining a process as the manager of some task distributed among several processes (computers). ----                                                                                        (Garcia, Molina 1982)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Why Leader Election?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Centralized control simplifies data and task synchronization.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It is a single point of failure, but solution is to choose a new leader upon failure.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Many algorithms for leader election.</a:t>
            </a:r>
            <a:endParaRPr sz="3200"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When Leader Election?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During system startup or when an existing leader fails reported by either its own heartbeat or its clients.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A client that gets no response from the leader for a predefined time-out interval suspects a failure and initiates leader election.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Raft: Novel Features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Strong Leader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o"/>
            </a:pPr>
            <a:r>
              <a:rPr lang="en">
                <a:solidFill>
                  <a:schemeClr val="lt1"/>
                </a:solidFill>
              </a:rPr>
              <a:t>Log entries only flow from the leader to other servers.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o"/>
            </a:pPr>
            <a:r>
              <a:rPr lang="en">
                <a:solidFill>
                  <a:schemeClr val="lt1"/>
                </a:solidFill>
              </a:rPr>
              <a:t>Easier management of the replicated log.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Leader Election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o"/>
            </a:pPr>
            <a:r>
              <a:rPr lang="en">
                <a:solidFill>
                  <a:schemeClr val="lt1"/>
                </a:solidFill>
              </a:rPr>
              <a:t>Raft uses randomized timers to elect leaders.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o"/>
            </a:pPr>
            <a:r>
              <a:rPr lang="en">
                <a:solidFill>
                  <a:schemeClr val="lt1"/>
                </a:solidFill>
              </a:rPr>
              <a:t>Likewise to other algorithms, heartbeat is required.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Membership Changes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o"/>
            </a:pPr>
            <a:r>
              <a:rPr lang="en">
                <a:solidFill>
                  <a:schemeClr val="lt1"/>
                </a:solidFill>
              </a:rPr>
              <a:t>Raft uses joint consensus approach where the majorities of two different configurations overlap during transitions.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o"/>
            </a:pPr>
            <a:r>
              <a:rPr lang="en">
                <a:solidFill>
                  <a:schemeClr val="lt1"/>
                </a:solidFill>
              </a:rPr>
              <a:t>This allows the cluster to continue operation normally during configuration changes.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2490913" y="781575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https://raft.github.io/#implementations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Raft: Three Roles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The Leader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The Follower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The Candidate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At any given time each server is in one of the above three states.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In a normal operation, there is exactly one leader!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125421" y="0"/>
            <a:ext cx="9018579" cy="6914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Candidate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25" name="Google Shape;225;p40"/>
          <p:cNvGrpSpPr/>
          <p:nvPr/>
        </p:nvGrpSpPr>
        <p:grpSpPr>
          <a:xfrm>
            <a:off x="951395" y="835330"/>
            <a:ext cx="7763090" cy="3835242"/>
            <a:chOff x="494195" y="490"/>
            <a:chExt cx="7763090" cy="5113656"/>
          </a:xfrm>
        </p:grpSpPr>
        <p:sp>
          <p:nvSpPr>
            <p:cNvPr id="226" name="Google Shape;226;p40"/>
            <p:cNvSpPr/>
            <p:nvPr/>
          </p:nvSpPr>
          <p:spPr>
            <a:xfrm>
              <a:off x="3003723" y="490"/>
              <a:ext cx="2222152" cy="2222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0"/>
            <p:cNvSpPr txBox="1"/>
            <p:nvPr/>
          </p:nvSpPr>
          <p:spPr>
            <a:xfrm>
              <a:off x="3329150" y="325917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28" name="Google Shape;228;p40"/>
            <p:cNvSpPr/>
            <p:nvPr/>
          </p:nvSpPr>
          <p:spPr>
            <a:xfrm flipH="1" rot="-5482504">
              <a:off x="8058498" y="1194897"/>
              <a:ext cx="342202" cy="4717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0"/>
            <p:cNvSpPr txBox="1"/>
            <p:nvPr/>
          </p:nvSpPr>
          <p:spPr>
            <a:xfrm rot="-5482504">
              <a:off x="8065404" y="1197258"/>
              <a:ext cx="328050" cy="28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30" name="Google Shape;230;p40"/>
            <p:cNvSpPr/>
            <p:nvPr/>
          </p:nvSpPr>
          <p:spPr>
            <a:xfrm>
              <a:off x="5494572" y="2891994"/>
              <a:ext cx="2222152" cy="2222152"/>
            </a:xfrm>
            <a:prstGeom prst="ellipse">
              <a:avLst/>
            </a:prstGeom>
            <a:solidFill>
              <a:srgbClr val="E6842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0"/>
            <p:cNvSpPr txBox="1"/>
            <p:nvPr/>
          </p:nvSpPr>
          <p:spPr>
            <a:xfrm>
              <a:off x="5819999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3410904" y="3628082"/>
              <a:ext cx="1472459" cy="74997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0"/>
            <p:cNvSpPr txBox="1"/>
            <p:nvPr/>
          </p:nvSpPr>
          <p:spPr>
            <a:xfrm rot="10800000">
              <a:off x="3410904" y="3778077"/>
              <a:ext cx="1247466" cy="44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34" name="Google Shape;234;p40"/>
            <p:cNvSpPr/>
            <p:nvPr/>
          </p:nvSpPr>
          <p:spPr>
            <a:xfrm>
              <a:off x="494195" y="2891994"/>
              <a:ext cx="2222152" cy="222215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0"/>
            <p:cNvSpPr txBox="1"/>
            <p:nvPr/>
          </p:nvSpPr>
          <p:spPr>
            <a:xfrm>
              <a:off x="819622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36" name="Google Shape;236;p40"/>
            <p:cNvSpPr/>
            <p:nvPr/>
          </p:nvSpPr>
          <p:spPr>
            <a:xfrm rot="-2942722">
              <a:off x="2418520" y="2200529"/>
              <a:ext cx="851441" cy="74997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0"/>
            <p:cNvSpPr txBox="1"/>
            <p:nvPr/>
          </p:nvSpPr>
          <p:spPr>
            <a:xfrm rot="-2942722">
              <a:off x="2457279" y="2435485"/>
              <a:ext cx="626448" cy="44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38" name="Google Shape;238;p40"/>
          <p:cNvSpPr txBox="1"/>
          <p:nvPr/>
        </p:nvSpPr>
        <p:spPr>
          <a:xfrm>
            <a:off x="2475186" y="4670573"/>
            <a:ext cx="441380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Ask For Vote From Followers</a:t>
            </a:r>
            <a:endParaRPr b="0" i="0" sz="2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125421" y="0"/>
            <a:ext cx="9018579" cy="6914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Candidate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44" name="Google Shape;244;p41"/>
          <p:cNvGrpSpPr/>
          <p:nvPr/>
        </p:nvGrpSpPr>
        <p:grpSpPr>
          <a:xfrm>
            <a:off x="822533" y="834962"/>
            <a:ext cx="7905676" cy="3835609"/>
            <a:chOff x="365333" y="0"/>
            <a:chExt cx="7905676" cy="5114146"/>
          </a:xfrm>
        </p:grpSpPr>
        <p:sp>
          <p:nvSpPr>
            <p:cNvPr id="245" name="Google Shape;245;p41"/>
            <p:cNvSpPr/>
            <p:nvPr/>
          </p:nvSpPr>
          <p:spPr>
            <a:xfrm>
              <a:off x="3321202" y="0"/>
              <a:ext cx="2222152" cy="2222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 txBox="1"/>
            <p:nvPr/>
          </p:nvSpPr>
          <p:spPr>
            <a:xfrm>
              <a:off x="3646629" y="325427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47" name="Google Shape;247;p41"/>
            <p:cNvSpPr/>
            <p:nvPr/>
          </p:nvSpPr>
          <p:spPr>
            <a:xfrm flipH="1" rot="-5847487">
              <a:off x="8090750" y="1196807"/>
              <a:ext cx="277699" cy="4717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 txBox="1"/>
            <p:nvPr/>
          </p:nvSpPr>
          <p:spPr>
            <a:xfrm rot="-5847487">
              <a:off x="8096908" y="1199226"/>
              <a:ext cx="263547" cy="28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5320711" y="2891994"/>
              <a:ext cx="2222152" cy="2222152"/>
            </a:xfrm>
            <a:prstGeom prst="ellipse">
              <a:avLst/>
            </a:prstGeom>
            <a:solidFill>
              <a:srgbClr val="E6842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1"/>
            <p:cNvSpPr txBox="1"/>
            <p:nvPr/>
          </p:nvSpPr>
          <p:spPr>
            <a:xfrm>
              <a:off x="5646138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51" name="Google Shape;251;p41"/>
            <p:cNvSpPr/>
            <p:nvPr/>
          </p:nvSpPr>
          <p:spPr>
            <a:xfrm rot="10800000">
              <a:off x="3270792" y="3628082"/>
              <a:ext cx="1448609" cy="74997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1"/>
            <p:cNvSpPr txBox="1"/>
            <p:nvPr/>
          </p:nvSpPr>
          <p:spPr>
            <a:xfrm>
              <a:off x="3495785" y="3778077"/>
              <a:ext cx="1223616" cy="44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365333" y="2891994"/>
              <a:ext cx="2222152" cy="222215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1"/>
            <p:cNvSpPr txBox="1"/>
            <p:nvPr/>
          </p:nvSpPr>
          <p:spPr>
            <a:xfrm>
              <a:off x="690760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55" name="Google Shape;255;p41"/>
            <p:cNvSpPr/>
            <p:nvPr/>
          </p:nvSpPr>
          <p:spPr>
            <a:xfrm rot="8638067">
              <a:off x="2426844" y="2202154"/>
              <a:ext cx="1013973" cy="74997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 txBox="1"/>
            <p:nvPr/>
          </p:nvSpPr>
          <p:spPr>
            <a:xfrm rot="8638067">
              <a:off x="2630315" y="2285974"/>
              <a:ext cx="788980" cy="44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57" name="Google Shape;257;p41"/>
          <p:cNvSpPr txBox="1"/>
          <p:nvPr/>
        </p:nvSpPr>
        <p:spPr>
          <a:xfrm>
            <a:off x="2475186" y="4670573"/>
            <a:ext cx="441380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Receives Votes From Followers</a:t>
            </a:r>
            <a:endParaRPr b="0" i="0" sz="2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125421" y="143500"/>
            <a:ext cx="9018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Becoming the Leader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63" name="Google Shape;263;p42"/>
          <p:cNvGrpSpPr/>
          <p:nvPr/>
        </p:nvGrpSpPr>
        <p:grpSpPr>
          <a:xfrm>
            <a:off x="822533" y="834962"/>
            <a:ext cx="7905676" cy="3835609"/>
            <a:chOff x="365333" y="0"/>
            <a:chExt cx="7905676" cy="5114146"/>
          </a:xfrm>
        </p:grpSpPr>
        <p:sp>
          <p:nvSpPr>
            <p:cNvPr id="264" name="Google Shape;264;p42"/>
            <p:cNvSpPr/>
            <p:nvPr/>
          </p:nvSpPr>
          <p:spPr>
            <a:xfrm>
              <a:off x="3321202" y="0"/>
              <a:ext cx="2222152" cy="2222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2"/>
            <p:cNvSpPr txBox="1"/>
            <p:nvPr/>
          </p:nvSpPr>
          <p:spPr>
            <a:xfrm>
              <a:off x="3646629" y="325427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66" name="Google Shape;266;p42"/>
            <p:cNvSpPr/>
            <p:nvPr/>
          </p:nvSpPr>
          <p:spPr>
            <a:xfrm flipH="1" rot="-5847487">
              <a:off x="8090750" y="1196807"/>
              <a:ext cx="277699" cy="4717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2"/>
            <p:cNvSpPr txBox="1"/>
            <p:nvPr/>
          </p:nvSpPr>
          <p:spPr>
            <a:xfrm rot="-5847487">
              <a:off x="8096908" y="1199226"/>
              <a:ext cx="263547" cy="28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68" name="Google Shape;268;p42"/>
            <p:cNvSpPr/>
            <p:nvPr/>
          </p:nvSpPr>
          <p:spPr>
            <a:xfrm>
              <a:off x="5320711" y="2891994"/>
              <a:ext cx="2222152" cy="2222152"/>
            </a:xfrm>
            <a:prstGeom prst="ellipse">
              <a:avLst/>
            </a:prstGeom>
            <a:solidFill>
              <a:srgbClr val="E6842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2"/>
            <p:cNvSpPr txBox="1"/>
            <p:nvPr/>
          </p:nvSpPr>
          <p:spPr>
            <a:xfrm>
              <a:off x="5646138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70" name="Google Shape;270;p42"/>
            <p:cNvSpPr/>
            <p:nvPr/>
          </p:nvSpPr>
          <p:spPr>
            <a:xfrm rot="10800000">
              <a:off x="3270792" y="3628082"/>
              <a:ext cx="1448609" cy="74997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2"/>
            <p:cNvSpPr txBox="1"/>
            <p:nvPr/>
          </p:nvSpPr>
          <p:spPr>
            <a:xfrm>
              <a:off x="3495785" y="3778077"/>
              <a:ext cx="1223616" cy="44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72" name="Google Shape;272;p42"/>
            <p:cNvSpPr/>
            <p:nvPr/>
          </p:nvSpPr>
          <p:spPr>
            <a:xfrm>
              <a:off x="365333" y="2891994"/>
              <a:ext cx="2222152" cy="2222152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2"/>
            <p:cNvSpPr txBox="1"/>
            <p:nvPr/>
          </p:nvSpPr>
          <p:spPr>
            <a:xfrm>
              <a:off x="690760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L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74" name="Google Shape;274;p42"/>
            <p:cNvSpPr/>
            <p:nvPr/>
          </p:nvSpPr>
          <p:spPr>
            <a:xfrm rot="8638067">
              <a:off x="2426844" y="2202154"/>
              <a:ext cx="1013973" cy="74997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2"/>
            <p:cNvSpPr txBox="1"/>
            <p:nvPr/>
          </p:nvSpPr>
          <p:spPr>
            <a:xfrm rot="8638067">
              <a:off x="2630315" y="2285974"/>
              <a:ext cx="788980" cy="44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125396" y="193550"/>
            <a:ext cx="9018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</a:pPr>
            <a:r>
              <a:rPr lang="en" sz="4800" u="sng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Leader</a:t>
            </a:r>
            <a:endParaRPr sz="4800" u="sng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81" name="Google Shape;281;p43"/>
          <p:cNvGrpSpPr/>
          <p:nvPr/>
        </p:nvGrpSpPr>
        <p:grpSpPr>
          <a:xfrm>
            <a:off x="822533" y="834962"/>
            <a:ext cx="7905676" cy="3835609"/>
            <a:chOff x="365333" y="0"/>
            <a:chExt cx="7905676" cy="5114146"/>
          </a:xfrm>
        </p:grpSpPr>
        <p:sp>
          <p:nvSpPr>
            <p:cNvPr id="282" name="Google Shape;282;p43"/>
            <p:cNvSpPr/>
            <p:nvPr/>
          </p:nvSpPr>
          <p:spPr>
            <a:xfrm>
              <a:off x="3321202" y="0"/>
              <a:ext cx="2222152" cy="2222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3"/>
            <p:cNvSpPr txBox="1"/>
            <p:nvPr/>
          </p:nvSpPr>
          <p:spPr>
            <a:xfrm>
              <a:off x="3646629" y="325427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4" name="Google Shape;284;p43"/>
            <p:cNvSpPr/>
            <p:nvPr/>
          </p:nvSpPr>
          <p:spPr>
            <a:xfrm flipH="1" rot="-5847487">
              <a:off x="8090750" y="1196807"/>
              <a:ext cx="277699" cy="4717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3"/>
            <p:cNvSpPr txBox="1"/>
            <p:nvPr/>
          </p:nvSpPr>
          <p:spPr>
            <a:xfrm rot="-5847487">
              <a:off x="8096908" y="1199226"/>
              <a:ext cx="263547" cy="28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5320711" y="2891994"/>
              <a:ext cx="2222152" cy="2222152"/>
            </a:xfrm>
            <a:prstGeom prst="ellipse">
              <a:avLst/>
            </a:prstGeom>
            <a:solidFill>
              <a:srgbClr val="E6842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3"/>
            <p:cNvSpPr txBox="1"/>
            <p:nvPr/>
          </p:nvSpPr>
          <p:spPr>
            <a:xfrm>
              <a:off x="5646138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3270792" y="3628082"/>
              <a:ext cx="1448609" cy="74997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3"/>
            <p:cNvSpPr txBox="1"/>
            <p:nvPr/>
          </p:nvSpPr>
          <p:spPr>
            <a:xfrm rot="10800000">
              <a:off x="3270792" y="3778077"/>
              <a:ext cx="1223616" cy="44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365333" y="2891994"/>
              <a:ext cx="2222152" cy="2222152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3"/>
            <p:cNvSpPr txBox="1"/>
            <p:nvPr/>
          </p:nvSpPr>
          <p:spPr>
            <a:xfrm>
              <a:off x="690760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L</a:t>
              </a:r>
              <a:endParaRPr b="0" i="0" sz="6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 rot="-2304314">
              <a:off x="2426844" y="2202154"/>
              <a:ext cx="1013973" cy="74997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3"/>
            <p:cNvSpPr txBox="1"/>
            <p:nvPr/>
          </p:nvSpPr>
          <p:spPr>
            <a:xfrm rot="-2304314">
              <a:off x="2451184" y="2422034"/>
              <a:ext cx="788980" cy="44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94" name="Google Shape;294;p43"/>
          <p:cNvSpPr txBox="1"/>
          <p:nvPr/>
        </p:nvSpPr>
        <p:spPr>
          <a:xfrm rot="-941801">
            <a:off x="3513359" y="2580748"/>
            <a:ext cx="4159921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Replicate Log Entries</a:t>
            </a:r>
            <a:endParaRPr sz="32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Consensus algorithm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" sz="2500">
                <a:solidFill>
                  <a:schemeClr val="lt1"/>
                </a:solidFill>
              </a:rPr>
              <a:t>Consensus == Agreement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" sz="2500">
                <a:solidFill>
                  <a:schemeClr val="lt1"/>
                </a:solidFill>
              </a:rPr>
              <a:t>Consensus algorithm for managing a replicated log.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" sz="2500">
                <a:solidFill>
                  <a:schemeClr val="lt1"/>
                </a:solidFill>
              </a:rPr>
              <a:t>It allow a collection of machines to work as a coherent group that can survive when its members fail.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" sz="2500">
                <a:solidFill>
                  <a:schemeClr val="lt1"/>
                </a:solidFill>
              </a:rPr>
              <a:t>It is a main building block in building reliable large-scale distributed software systems.</a:t>
            </a:r>
            <a:endParaRPr sz="2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125421" y="0"/>
            <a:ext cx="9018579" cy="6914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</a:pPr>
            <a:r>
              <a:rPr lang="en" sz="4800" u="sng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Leader</a:t>
            </a:r>
            <a:endParaRPr sz="4800" u="sng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00" name="Google Shape;300;p44"/>
          <p:cNvGrpSpPr/>
          <p:nvPr/>
        </p:nvGrpSpPr>
        <p:grpSpPr>
          <a:xfrm>
            <a:off x="822533" y="834962"/>
            <a:ext cx="7905676" cy="3835609"/>
            <a:chOff x="365333" y="0"/>
            <a:chExt cx="7905676" cy="5114146"/>
          </a:xfrm>
        </p:grpSpPr>
        <p:sp>
          <p:nvSpPr>
            <p:cNvPr id="301" name="Google Shape;301;p44"/>
            <p:cNvSpPr/>
            <p:nvPr/>
          </p:nvSpPr>
          <p:spPr>
            <a:xfrm>
              <a:off x="3321202" y="0"/>
              <a:ext cx="2222152" cy="2222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4"/>
            <p:cNvSpPr txBox="1"/>
            <p:nvPr/>
          </p:nvSpPr>
          <p:spPr>
            <a:xfrm>
              <a:off x="3646629" y="325427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03" name="Google Shape;303;p44"/>
            <p:cNvSpPr/>
            <p:nvPr/>
          </p:nvSpPr>
          <p:spPr>
            <a:xfrm flipH="1" rot="-5847487">
              <a:off x="8090750" y="1196807"/>
              <a:ext cx="277699" cy="4717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4"/>
            <p:cNvSpPr txBox="1"/>
            <p:nvPr/>
          </p:nvSpPr>
          <p:spPr>
            <a:xfrm rot="-5847487">
              <a:off x="8096908" y="1199226"/>
              <a:ext cx="263547" cy="28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05" name="Google Shape;305;p44"/>
            <p:cNvSpPr/>
            <p:nvPr/>
          </p:nvSpPr>
          <p:spPr>
            <a:xfrm>
              <a:off x="5320711" y="2891994"/>
              <a:ext cx="2222152" cy="2222152"/>
            </a:xfrm>
            <a:prstGeom prst="ellipse">
              <a:avLst/>
            </a:prstGeom>
            <a:solidFill>
              <a:srgbClr val="E6842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4"/>
            <p:cNvSpPr txBox="1"/>
            <p:nvPr/>
          </p:nvSpPr>
          <p:spPr>
            <a:xfrm>
              <a:off x="5646138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07" name="Google Shape;307;p44"/>
            <p:cNvSpPr/>
            <p:nvPr/>
          </p:nvSpPr>
          <p:spPr>
            <a:xfrm>
              <a:off x="3270792" y="3628082"/>
              <a:ext cx="1448609" cy="74997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4"/>
            <p:cNvSpPr txBox="1"/>
            <p:nvPr/>
          </p:nvSpPr>
          <p:spPr>
            <a:xfrm rot="10800000">
              <a:off x="3270792" y="3778077"/>
              <a:ext cx="1223616" cy="44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09" name="Google Shape;309;p44"/>
            <p:cNvSpPr/>
            <p:nvPr/>
          </p:nvSpPr>
          <p:spPr>
            <a:xfrm>
              <a:off x="365333" y="2891994"/>
              <a:ext cx="2222152" cy="2222152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4"/>
            <p:cNvSpPr txBox="1"/>
            <p:nvPr/>
          </p:nvSpPr>
          <p:spPr>
            <a:xfrm>
              <a:off x="690760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L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11" name="Google Shape;311;p44"/>
            <p:cNvSpPr/>
            <p:nvPr/>
          </p:nvSpPr>
          <p:spPr>
            <a:xfrm rot="-2304314">
              <a:off x="2426844" y="2202154"/>
              <a:ext cx="1013973" cy="74997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4"/>
            <p:cNvSpPr txBox="1"/>
            <p:nvPr/>
          </p:nvSpPr>
          <p:spPr>
            <a:xfrm rot="-2304314">
              <a:off x="2451184" y="2422034"/>
              <a:ext cx="788980" cy="44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13" name="Google Shape;313;p44"/>
          <p:cNvSpPr txBox="1"/>
          <p:nvPr/>
        </p:nvSpPr>
        <p:spPr>
          <a:xfrm rot="-941801">
            <a:off x="3513359" y="2580748"/>
            <a:ext cx="4159921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Check Heartbeats</a:t>
            </a:r>
            <a:endParaRPr sz="32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125421" y="0"/>
            <a:ext cx="9018579" cy="6914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</a:pPr>
            <a:r>
              <a:rPr lang="en" sz="4800" u="sng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When the Leader dies</a:t>
            </a:r>
            <a:endParaRPr sz="4800" u="sng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19" name="Google Shape;319;p45"/>
          <p:cNvGrpSpPr/>
          <p:nvPr/>
        </p:nvGrpSpPr>
        <p:grpSpPr>
          <a:xfrm>
            <a:off x="822533" y="834962"/>
            <a:ext cx="7905676" cy="3835609"/>
            <a:chOff x="365333" y="0"/>
            <a:chExt cx="7905676" cy="5114146"/>
          </a:xfrm>
        </p:grpSpPr>
        <p:sp>
          <p:nvSpPr>
            <p:cNvPr id="320" name="Google Shape;320;p45"/>
            <p:cNvSpPr/>
            <p:nvPr/>
          </p:nvSpPr>
          <p:spPr>
            <a:xfrm>
              <a:off x="3321202" y="0"/>
              <a:ext cx="2222152" cy="222215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5"/>
            <p:cNvSpPr txBox="1"/>
            <p:nvPr/>
          </p:nvSpPr>
          <p:spPr>
            <a:xfrm>
              <a:off x="3646629" y="325427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22" name="Google Shape;322;p45"/>
            <p:cNvSpPr/>
            <p:nvPr/>
          </p:nvSpPr>
          <p:spPr>
            <a:xfrm flipH="1" rot="-5847487">
              <a:off x="8090750" y="1196807"/>
              <a:ext cx="277699" cy="4717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5"/>
            <p:cNvSpPr txBox="1"/>
            <p:nvPr/>
          </p:nvSpPr>
          <p:spPr>
            <a:xfrm rot="-5847487">
              <a:off x="8096908" y="1199226"/>
              <a:ext cx="263547" cy="28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24" name="Google Shape;324;p45"/>
            <p:cNvSpPr/>
            <p:nvPr/>
          </p:nvSpPr>
          <p:spPr>
            <a:xfrm>
              <a:off x="5320711" y="2891994"/>
              <a:ext cx="2222152" cy="2222152"/>
            </a:xfrm>
            <a:prstGeom prst="ellipse">
              <a:avLst/>
            </a:prstGeom>
            <a:solidFill>
              <a:srgbClr val="E6842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5"/>
            <p:cNvSpPr txBox="1"/>
            <p:nvPr/>
          </p:nvSpPr>
          <p:spPr>
            <a:xfrm>
              <a:off x="5646138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26" name="Google Shape;326;p45"/>
            <p:cNvSpPr/>
            <p:nvPr/>
          </p:nvSpPr>
          <p:spPr>
            <a:xfrm rot="2925953">
              <a:off x="4789145" y="2339885"/>
              <a:ext cx="1057818" cy="74997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5"/>
            <p:cNvSpPr txBox="1"/>
            <p:nvPr/>
          </p:nvSpPr>
          <p:spPr>
            <a:xfrm rot="-7874047">
              <a:off x="4827491" y="2405280"/>
              <a:ext cx="832825" cy="44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28" name="Google Shape;328;p45"/>
            <p:cNvSpPr/>
            <p:nvPr/>
          </p:nvSpPr>
          <p:spPr>
            <a:xfrm>
              <a:off x="365333" y="2891994"/>
              <a:ext cx="2222152" cy="2222152"/>
            </a:xfrm>
            <a:prstGeom prst="ellipse">
              <a:avLst/>
            </a:prstGeom>
            <a:solidFill>
              <a:srgbClr val="66006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5"/>
            <p:cNvSpPr txBox="1"/>
            <p:nvPr/>
          </p:nvSpPr>
          <p:spPr>
            <a:xfrm>
              <a:off x="690760" y="3217421"/>
              <a:ext cx="1571298" cy="1571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L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30" name="Google Shape;330;p45"/>
            <p:cNvSpPr/>
            <p:nvPr/>
          </p:nvSpPr>
          <p:spPr>
            <a:xfrm flipH="1" rot="3020590">
              <a:off x="2867852" y="2545081"/>
              <a:ext cx="131958" cy="6412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5"/>
            <p:cNvSpPr txBox="1"/>
            <p:nvPr/>
          </p:nvSpPr>
          <p:spPr>
            <a:xfrm rot="3020590">
              <a:off x="2883609" y="2565310"/>
              <a:ext cx="112721" cy="38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32" name="Google Shape;332;p45"/>
          <p:cNvSpPr txBox="1"/>
          <p:nvPr/>
        </p:nvSpPr>
        <p:spPr>
          <a:xfrm rot="2248710">
            <a:off x="5819449" y="2074880"/>
            <a:ext cx="3768405" cy="518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Ask for Vote!</a:t>
            </a:r>
            <a:endParaRPr sz="32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3" name="Google Shape;333;p45"/>
          <p:cNvSpPr/>
          <p:nvPr/>
        </p:nvSpPr>
        <p:spPr>
          <a:xfrm>
            <a:off x="672319" y="2871116"/>
            <a:ext cx="2651922" cy="1953516"/>
          </a:xfrm>
          <a:prstGeom prst="mathMultiply">
            <a:avLst>
              <a:gd fmla="val 15056" name="adj1"/>
            </a:avLst>
          </a:prstGeom>
          <a:gradFill>
            <a:gsLst>
              <a:gs pos="0">
                <a:srgbClr val="3C518D"/>
              </a:gs>
              <a:gs pos="80000">
                <a:srgbClr val="4F6CBA"/>
              </a:gs>
              <a:gs pos="100000">
                <a:srgbClr val="4E6BBD"/>
              </a:gs>
            </a:gsLst>
            <a:lin ang="16200000" scaled="0"/>
          </a:gradFill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220298" y="1028701"/>
            <a:ext cx="8734181" cy="1729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Light"/>
              <a:buNone/>
            </a:pPr>
            <a:r>
              <a:rPr lang="en" sz="5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Non-Consensus Approach</a:t>
            </a:r>
            <a:endParaRPr sz="5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125421" y="758186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CALM Principle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457200" y="2360252"/>
            <a:ext cx="8229600" cy="126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 sz="3200">
                <a:solidFill>
                  <a:schemeClr val="lt1"/>
                </a:solidFill>
              </a:rPr>
              <a:t>Consistency As Logical Monotonicity (CALM)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Monotonic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0" name="Google Shape;350;p48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If a block of code satisfies a simple property: adding things to the input can only increase the output.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Non-Monotonic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A block of code may need to “retract” a previous output if more is added to its input.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CALM principle says that…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logically monotonic distributed code is eventually consistent without any need for coordination protocols (distributed locks, two-phase commit, paxos, raft, etc.) meaning non-consensus.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eventual consistency can be guaranteed in any program by protecting non-monotonic statements with coordination protocols.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220298" y="1028701"/>
            <a:ext cx="8734181" cy="16585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Light"/>
              <a:buNone/>
            </a:pPr>
            <a:r>
              <a:rPr lang="en" sz="5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CRDT</a:t>
            </a:r>
            <a:endParaRPr sz="5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CRDT?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3" name="Google Shape;373;p52"/>
          <p:cNvSpPr txBox="1"/>
          <p:nvPr>
            <p:ph idx="1" type="body"/>
          </p:nvPr>
        </p:nvSpPr>
        <p:spPr>
          <a:xfrm>
            <a:off x="457200" y="1492931"/>
            <a:ext cx="8229600" cy="3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Conflict-free Replicated Data Type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Convergent Replicated Data Type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i="1" lang="en" sz="3200">
                <a:solidFill>
                  <a:schemeClr val="lt1"/>
                </a:solidFill>
              </a:rPr>
              <a:t>Commutative</a:t>
            </a:r>
            <a:r>
              <a:rPr lang="en" sz="3200">
                <a:solidFill>
                  <a:schemeClr val="lt1"/>
                </a:solidFill>
              </a:rPr>
              <a:t> Replicated Data Type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Commutative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The Commutative Property is the one that refers to moving stuff around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✔"/>
            </a:pPr>
            <a:r>
              <a:rPr lang="en" sz="3200">
                <a:solidFill>
                  <a:schemeClr val="lt1"/>
                </a:solidFill>
              </a:rPr>
              <a:t>a + b = b + 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✔"/>
            </a:pPr>
            <a:r>
              <a:rPr lang="en" sz="3200">
                <a:solidFill>
                  <a:schemeClr val="lt1"/>
                </a:solidFill>
              </a:rPr>
              <a:t> 2 + 3 = 3 + 2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✔"/>
            </a:pPr>
            <a:r>
              <a:rPr lang="en" sz="3200">
                <a:solidFill>
                  <a:schemeClr val="lt1"/>
                </a:solidFill>
              </a:rPr>
              <a:t> ab = ba</a:t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✔"/>
            </a:pPr>
            <a:r>
              <a:rPr lang="en" sz="3200">
                <a:solidFill>
                  <a:schemeClr val="lt1"/>
                </a:solidFill>
              </a:rPr>
              <a:t>2×3 = 3×2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Quorum Consensus algorithm?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A distributed system is a set of processes working together to form a complete system.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Sometimes, it’s important that some processes agree on a result or a change of state before it’s actually reflected by the system.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Quorum represents the number of participants required to agree on a result before it can be applied.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125421" y="34900"/>
            <a:ext cx="9018579" cy="697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Associative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5" name="Google Shape;385;p54"/>
          <p:cNvSpPr txBox="1"/>
          <p:nvPr>
            <p:ph idx="1" type="body"/>
          </p:nvPr>
        </p:nvSpPr>
        <p:spPr>
          <a:xfrm>
            <a:off x="457200" y="976074"/>
            <a:ext cx="8229600" cy="404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"associative" comes from "associate" or "group”.</a:t>
            </a:r>
            <a:endParaRPr>
              <a:solidFill>
                <a:schemeClr val="lt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The Associative Property is the rule that refers to grouping.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">
                <a:solidFill>
                  <a:schemeClr val="lt1"/>
                </a:solidFill>
              </a:rPr>
              <a:t>a + (b + c) = (a + b) + c 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">
                <a:solidFill>
                  <a:schemeClr val="lt1"/>
                </a:solidFill>
              </a:rPr>
              <a:t>2 + (3 + 4) = (2 + 3) + 4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">
                <a:solidFill>
                  <a:schemeClr val="lt1"/>
                </a:solidFill>
              </a:rPr>
              <a:t>a(bc) = (ab)c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">
                <a:solidFill>
                  <a:schemeClr val="lt1"/>
                </a:solidFill>
              </a:rPr>
              <a:t>2(3×4) = (2×3)4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25400" y="310274"/>
            <a:ext cx="9018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How CRDT stores/corrects Data?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457200" y="976074"/>
            <a:ext cx="8528042" cy="404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Node0 🡺 { 123, 456 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Node1 🡺 { 123 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Node2 🡺 { 123, 456 }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 sz="3200">
                <a:solidFill>
                  <a:schemeClr val="lt1"/>
                </a:solidFill>
              </a:rPr>
              <a:t>{123, 456} U { 123 } U {123, 456} = {123, 456}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 sz="3200">
                <a:solidFill>
                  <a:schemeClr val="lt1"/>
                </a:solidFill>
              </a:rPr>
              <a:t>{123, 456} Δ { 123 } Δ {123, 456} = </a:t>
            </a:r>
            <a:r>
              <a:rPr b="1" lang="en" sz="3200">
                <a:solidFill>
                  <a:schemeClr val="lt1"/>
                </a:solidFill>
              </a:rPr>
              <a:t>{ 456 }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title"/>
          </p:nvPr>
        </p:nvSpPr>
        <p:spPr>
          <a:xfrm>
            <a:off x="125421" y="213550"/>
            <a:ext cx="9018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CRDT WRITE (Fan Out)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97" name="Google Shape;397;p56"/>
          <p:cNvGrpSpPr/>
          <p:nvPr/>
        </p:nvGrpSpPr>
        <p:grpSpPr>
          <a:xfrm>
            <a:off x="776981" y="976074"/>
            <a:ext cx="8208239" cy="4042910"/>
            <a:chOff x="319781" y="0"/>
            <a:chExt cx="8208239" cy="5390547"/>
          </a:xfrm>
        </p:grpSpPr>
        <p:sp>
          <p:nvSpPr>
            <p:cNvPr id="398" name="Google Shape;398;p56"/>
            <p:cNvSpPr/>
            <p:nvPr/>
          </p:nvSpPr>
          <p:spPr>
            <a:xfrm>
              <a:off x="3112735" y="3087976"/>
              <a:ext cx="2302571" cy="2302571"/>
            </a:xfrm>
            <a:prstGeom prst="ellipse">
              <a:avLst/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6"/>
            <p:cNvSpPr txBox="1"/>
            <p:nvPr/>
          </p:nvSpPr>
          <p:spPr>
            <a:xfrm>
              <a:off x="3449939" y="3425180"/>
              <a:ext cx="1628163" cy="1628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00" name="Google Shape;400;p56"/>
            <p:cNvSpPr/>
            <p:nvPr/>
          </p:nvSpPr>
          <p:spPr>
            <a:xfrm rot="2827731">
              <a:off x="1825071" y="2271227"/>
              <a:ext cx="1849666" cy="656232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6"/>
            <p:cNvSpPr/>
            <p:nvPr/>
          </p:nvSpPr>
          <p:spPr>
            <a:xfrm>
              <a:off x="319781" y="0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6"/>
            <p:cNvSpPr txBox="1"/>
            <p:nvPr/>
          </p:nvSpPr>
          <p:spPr>
            <a:xfrm>
              <a:off x="371035" y="51254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{123}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03" name="Google Shape;403;p56"/>
            <p:cNvSpPr/>
            <p:nvPr/>
          </p:nvSpPr>
          <p:spPr>
            <a:xfrm rot="5400000">
              <a:off x="3713524" y="2085479"/>
              <a:ext cx="1176817" cy="656232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6"/>
            <p:cNvSpPr/>
            <p:nvPr/>
          </p:nvSpPr>
          <p:spPr>
            <a:xfrm>
              <a:off x="3170299" y="139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6"/>
            <p:cNvSpPr txBox="1"/>
            <p:nvPr/>
          </p:nvSpPr>
          <p:spPr>
            <a:xfrm>
              <a:off x="3221553" y="51393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{123}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06" name="Google Shape;406;p56"/>
            <p:cNvSpPr/>
            <p:nvPr/>
          </p:nvSpPr>
          <p:spPr>
            <a:xfrm rot="7830388">
              <a:off x="4761855" y="2385151"/>
              <a:ext cx="2223166" cy="656232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6"/>
            <p:cNvSpPr/>
            <p:nvPr/>
          </p:nvSpPr>
          <p:spPr>
            <a:xfrm>
              <a:off x="6340578" y="0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6"/>
            <p:cNvSpPr txBox="1"/>
            <p:nvPr/>
          </p:nvSpPr>
          <p:spPr>
            <a:xfrm>
              <a:off x="6391832" y="51254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{123}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409" name="Google Shape;409;p56"/>
          <p:cNvSpPr/>
          <p:nvPr/>
        </p:nvSpPr>
        <p:spPr>
          <a:xfrm>
            <a:off x="4246190" y="3668343"/>
            <a:ext cx="914400" cy="6858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7"/>
          <p:cNvSpPr txBox="1"/>
          <p:nvPr>
            <p:ph type="title"/>
          </p:nvPr>
        </p:nvSpPr>
        <p:spPr>
          <a:xfrm>
            <a:off x="125421" y="220975"/>
            <a:ext cx="9018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CRDT WRITE Partial Failed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415" name="Google Shape;415;p57"/>
          <p:cNvGrpSpPr/>
          <p:nvPr/>
        </p:nvGrpSpPr>
        <p:grpSpPr>
          <a:xfrm>
            <a:off x="776981" y="976074"/>
            <a:ext cx="8208239" cy="4042910"/>
            <a:chOff x="319781" y="0"/>
            <a:chExt cx="8208239" cy="5390547"/>
          </a:xfrm>
        </p:grpSpPr>
        <p:sp>
          <p:nvSpPr>
            <p:cNvPr id="416" name="Google Shape;416;p57"/>
            <p:cNvSpPr/>
            <p:nvPr/>
          </p:nvSpPr>
          <p:spPr>
            <a:xfrm>
              <a:off x="3112735" y="3087976"/>
              <a:ext cx="2302571" cy="2302571"/>
            </a:xfrm>
            <a:prstGeom prst="ellipse">
              <a:avLst/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7"/>
            <p:cNvSpPr txBox="1"/>
            <p:nvPr/>
          </p:nvSpPr>
          <p:spPr>
            <a:xfrm>
              <a:off x="3449939" y="3425180"/>
              <a:ext cx="1628163" cy="1628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18" name="Google Shape;418;p57"/>
            <p:cNvSpPr/>
            <p:nvPr/>
          </p:nvSpPr>
          <p:spPr>
            <a:xfrm rot="2827731">
              <a:off x="1825071" y="2271227"/>
              <a:ext cx="1849666" cy="656232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7"/>
            <p:cNvSpPr/>
            <p:nvPr/>
          </p:nvSpPr>
          <p:spPr>
            <a:xfrm>
              <a:off x="319781" y="0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7"/>
            <p:cNvSpPr txBox="1"/>
            <p:nvPr/>
          </p:nvSpPr>
          <p:spPr>
            <a:xfrm>
              <a:off x="371035" y="51254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{123}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21" name="Google Shape;421;p57"/>
            <p:cNvSpPr/>
            <p:nvPr/>
          </p:nvSpPr>
          <p:spPr>
            <a:xfrm rot="5400000">
              <a:off x="3713524" y="2085479"/>
              <a:ext cx="1176817" cy="656232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7"/>
            <p:cNvSpPr/>
            <p:nvPr/>
          </p:nvSpPr>
          <p:spPr>
            <a:xfrm>
              <a:off x="3170299" y="139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7"/>
            <p:cNvSpPr txBox="1"/>
            <p:nvPr/>
          </p:nvSpPr>
          <p:spPr>
            <a:xfrm>
              <a:off x="3221553" y="51393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{123}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24" name="Google Shape;424;p57"/>
            <p:cNvSpPr/>
            <p:nvPr/>
          </p:nvSpPr>
          <p:spPr>
            <a:xfrm rot="7830388">
              <a:off x="4891909" y="2385151"/>
              <a:ext cx="1963059" cy="656232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7"/>
            <p:cNvSpPr/>
            <p:nvPr/>
          </p:nvSpPr>
          <p:spPr>
            <a:xfrm>
              <a:off x="6340578" y="0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7"/>
            <p:cNvSpPr txBox="1"/>
            <p:nvPr/>
          </p:nvSpPr>
          <p:spPr>
            <a:xfrm>
              <a:off x="6391832" y="51254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427" name="Google Shape;427;p57"/>
          <p:cNvSpPr/>
          <p:nvPr/>
        </p:nvSpPr>
        <p:spPr>
          <a:xfrm>
            <a:off x="4303058" y="3736117"/>
            <a:ext cx="914400" cy="6858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/>
          <p:nvPr>
            <p:ph type="title"/>
          </p:nvPr>
        </p:nvSpPr>
        <p:spPr>
          <a:xfrm>
            <a:off x="125421" y="168900"/>
            <a:ext cx="9018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CRDT READ (Fan In)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433" name="Google Shape;433;p58"/>
          <p:cNvGrpSpPr/>
          <p:nvPr/>
        </p:nvGrpSpPr>
        <p:grpSpPr>
          <a:xfrm>
            <a:off x="776981" y="976074"/>
            <a:ext cx="8208239" cy="4042910"/>
            <a:chOff x="319781" y="0"/>
            <a:chExt cx="8208239" cy="5390547"/>
          </a:xfrm>
        </p:grpSpPr>
        <p:sp>
          <p:nvSpPr>
            <p:cNvPr id="434" name="Google Shape;434;p58"/>
            <p:cNvSpPr/>
            <p:nvPr/>
          </p:nvSpPr>
          <p:spPr>
            <a:xfrm>
              <a:off x="3112735" y="3087976"/>
              <a:ext cx="2302571" cy="2302571"/>
            </a:xfrm>
            <a:prstGeom prst="ellipse">
              <a:avLst/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8"/>
            <p:cNvSpPr txBox="1"/>
            <p:nvPr/>
          </p:nvSpPr>
          <p:spPr>
            <a:xfrm>
              <a:off x="3449939" y="3425180"/>
              <a:ext cx="1628163" cy="1628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36" name="Google Shape;436;p58"/>
            <p:cNvSpPr/>
            <p:nvPr/>
          </p:nvSpPr>
          <p:spPr>
            <a:xfrm rot="-7788620">
              <a:off x="1825071" y="2271227"/>
              <a:ext cx="1849666" cy="656232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8"/>
            <p:cNvSpPr/>
            <p:nvPr/>
          </p:nvSpPr>
          <p:spPr>
            <a:xfrm>
              <a:off x="319781" y="0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8"/>
            <p:cNvSpPr txBox="1"/>
            <p:nvPr/>
          </p:nvSpPr>
          <p:spPr>
            <a:xfrm>
              <a:off x="371035" y="51254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{123}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39" name="Google Shape;439;p58"/>
            <p:cNvSpPr/>
            <p:nvPr/>
          </p:nvSpPr>
          <p:spPr>
            <a:xfrm rot="-5400000">
              <a:off x="3713524" y="2085479"/>
              <a:ext cx="1176817" cy="656232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8"/>
            <p:cNvSpPr/>
            <p:nvPr/>
          </p:nvSpPr>
          <p:spPr>
            <a:xfrm>
              <a:off x="3170299" y="139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8"/>
            <p:cNvSpPr txBox="1"/>
            <p:nvPr/>
          </p:nvSpPr>
          <p:spPr>
            <a:xfrm>
              <a:off x="3221553" y="51393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{123}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42" name="Google Shape;442;p58"/>
            <p:cNvSpPr/>
            <p:nvPr/>
          </p:nvSpPr>
          <p:spPr>
            <a:xfrm rot="-2892582">
              <a:off x="4979087" y="2333689"/>
              <a:ext cx="1902469" cy="656232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8"/>
            <p:cNvSpPr/>
            <p:nvPr/>
          </p:nvSpPr>
          <p:spPr>
            <a:xfrm>
              <a:off x="6340578" y="0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8"/>
            <p:cNvSpPr txBox="1"/>
            <p:nvPr/>
          </p:nvSpPr>
          <p:spPr>
            <a:xfrm>
              <a:off x="6391832" y="51254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445" name="Google Shape;445;p58"/>
          <p:cNvSpPr/>
          <p:nvPr/>
        </p:nvSpPr>
        <p:spPr>
          <a:xfrm>
            <a:off x="4246190" y="3668343"/>
            <a:ext cx="914400" cy="6858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 txBox="1"/>
          <p:nvPr>
            <p:ph type="title"/>
          </p:nvPr>
        </p:nvSpPr>
        <p:spPr>
          <a:xfrm>
            <a:off x="125396" y="277975"/>
            <a:ext cx="9018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CRDT READ (with Repaired)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451" name="Google Shape;451;p59"/>
          <p:cNvGrpSpPr/>
          <p:nvPr/>
        </p:nvGrpSpPr>
        <p:grpSpPr>
          <a:xfrm>
            <a:off x="776981" y="976074"/>
            <a:ext cx="8208239" cy="4042910"/>
            <a:chOff x="319781" y="0"/>
            <a:chExt cx="8208239" cy="5390547"/>
          </a:xfrm>
        </p:grpSpPr>
        <p:sp>
          <p:nvSpPr>
            <p:cNvPr id="452" name="Google Shape;452;p59"/>
            <p:cNvSpPr/>
            <p:nvPr/>
          </p:nvSpPr>
          <p:spPr>
            <a:xfrm>
              <a:off x="3112735" y="3087976"/>
              <a:ext cx="2302571" cy="2302571"/>
            </a:xfrm>
            <a:prstGeom prst="ellipse">
              <a:avLst/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9"/>
            <p:cNvSpPr txBox="1"/>
            <p:nvPr/>
          </p:nvSpPr>
          <p:spPr>
            <a:xfrm>
              <a:off x="3449939" y="3425180"/>
              <a:ext cx="1628163" cy="1628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54" name="Google Shape;454;p59"/>
            <p:cNvSpPr/>
            <p:nvPr/>
          </p:nvSpPr>
          <p:spPr>
            <a:xfrm rot="-7788620">
              <a:off x="1825071" y="2271227"/>
              <a:ext cx="1849666" cy="656232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9"/>
            <p:cNvSpPr/>
            <p:nvPr/>
          </p:nvSpPr>
          <p:spPr>
            <a:xfrm>
              <a:off x="319781" y="0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9"/>
            <p:cNvSpPr txBox="1"/>
            <p:nvPr/>
          </p:nvSpPr>
          <p:spPr>
            <a:xfrm>
              <a:off x="371035" y="51254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{123}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57" name="Google Shape;457;p59"/>
            <p:cNvSpPr/>
            <p:nvPr/>
          </p:nvSpPr>
          <p:spPr>
            <a:xfrm rot="-5400000">
              <a:off x="3713524" y="2085479"/>
              <a:ext cx="1176817" cy="656232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086A0"/>
                </a:gs>
                <a:gs pos="80000">
                  <a:srgbClr val="A9B0D3"/>
                </a:gs>
                <a:gs pos="100000">
                  <a:srgbClr val="A9B1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9"/>
            <p:cNvSpPr/>
            <p:nvPr/>
          </p:nvSpPr>
          <p:spPr>
            <a:xfrm>
              <a:off x="3170299" y="139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9"/>
            <p:cNvSpPr txBox="1"/>
            <p:nvPr/>
          </p:nvSpPr>
          <p:spPr>
            <a:xfrm>
              <a:off x="3221553" y="51393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{123}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60" name="Google Shape;460;p59"/>
            <p:cNvSpPr/>
            <p:nvPr/>
          </p:nvSpPr>
          <p:spPr>
            <a:xfrm rot="7802236">
              <a:off x="4887891" y="2281426"/>
              <a:ext cx="2009018" cy="656232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9"/>
            <p:cNvSpPr/>
            <p:nvPr/>
          </p:nvSpPr>
          <p:spPr>
            <a:xfrm>
              <a:off x="6340578" y="0"/>
              <a:ext cx="2187442" cy="174995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518D"/>
                </a:gs>
                <a:gs pos="80000">
                  <a:srgbClr val="4F6CBA"/>
                </a:gs>
                <a:gs pos="100000">
                  <a:srgbClr val="4E6BB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9"/>
            <p:cNvSpPr txBox="1"/>
            <p:nvPr/>
          </p:nvSpPr>
          <p:spPr>
            <a:xfrm>
              <a:off x="6391832" y="51254"/>
              <a:ext cx="2084934" cy="164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{</a:t>
              </a:r>
              <a:r>
                <a:rPr lang="en" sz="6500">
                  <a:solidFill>
                    <a:srgbClr val="FFFF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123</a:t>
              </a:r>
              <a:r>
                <a:rPr lang="en" sz="6500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}</a:t>
              </a:r>
              <a:endParaRPr sz="6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463" name="Google Shape;463;p59"/>
          <p:cNvSpPr/>
          <p:nvPr/>
        </p:nvSpPr>
        <p:spPr>
          <a:xfrm>
            <a:off x="4246190" y="3668343"/>
            <a:ext cx="914400" cy="6858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idx="1" type="body"/>
          </p:nvPr>
        </p:nvSpPr>
        <p:spPr>
          <a:xfrm>
            <a:off x="457200" y="1677769"/>
            <a:ext cx="8229600" cy="3237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 sz="3200">
                <a:solidFill>
                  <a:schemeClr val="lt1"/>
                </a:solidFill>
              </a:rPr>
              <a:t>Consistency without Consensus = CRDT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00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type="title"/>
          </p:nvPr>
        </p:nvSpPr>
        <p:spPr>
          <a:xfrm>
            <a:off x="125421" y="213550"/>
            <a:ext cx="9018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ACID 2.0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74" name="Google Shape;474;p61"/>
          <p:cNvSpPr txBox="1"/>
          <p:nvPr>
            <p:ph idx="1" type="body"/>
          </p:nvPr>
        </p:nvSpPr>
        <p:spPr>
          <a:xfrm>
            <a:off x="457200" y="1180126"/>
            <a:ext cx="8229600" cy="383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" sz="3200">
                <a:solidFill>
                  <a:schemeClr val="lt1"/>
                </a:solidFill>
              </a:rPr>
              <a:t>A</a:t>
            </a:r>
            <a:r>
              <a:rPr lang="en" sz="3200">
                <a:solidFill>
                  <a:schemeClr val="lt1"/>
                </a:solidFill>
              </a:rPr>
              <a:t>ssociative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" sz="3200">
                <a:solidFill>
                  <a:schemeClr val="lt1"/>
                </a:solidFill>
              </a:rPr>
              <a:t>C</a:t>
            </a:r>
            <a:r>
              <a:rPr lang="en" sz="3200">
                <a:solidFill>
                  <a:schemeClr val="lt1"/>
                </a:solidFill>
              </a:rPr>
              <a:t>ommutative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" sz="3200">
                <a:solidFill>
                  <a:schemeClr val="lt1"/>
                </a:solidFill>
              </a:rPr>
              <a:t>I</a:t>
            </a:r>
            <a:r>
              <a:rPr lang="en" sz="3200">
                <a:solidFill>
                  <a:schemeClr val="lt1"/>
                </a:solidFill>
              </a:rPr>
              <a:t>dempotent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" sz="3200">
                <a:solidFill>
                  <a:schemeClr val="lt1"/>
                </a:solidFill>
              </a:rPr>
              <a:t>D</a:t>
            </a:r>
            <a:r>
              <a:rPr lang="en" sz="3200">
                <a:solidFill>
                  <a:schemeClr val="lt1"/>
                </a:solidFill>
              </a:rPr>
              <a:t>istributed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Quorum Consensus algorithm?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Suppose you have two nodes (A &amp; B) storing the same set of data.</a:t>
            </a:r>
            <a:endParaRPr sz="1800"/>
          </a:p>
          <a:p>
            <a:pPr indent="-2540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N = # of replicas (nodes)</a:t>
            </a:r>
            <a:endParaRPr sz="1800"/>
          </a:p>
          <a:p>
            <a:pPr indent="-2540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R = # of READ nodes in quorum</a:t>
            </a:r>
            <a:endParaRPr sz="1800"/>
          </a:p>
          <a:p>
            <a:pPr indent="-2540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W = # of WRITE nodes in quorum</a:t>
            </a:r>
            <a:endParaRPr sz="1800"/>
          </a:p>
          <a:p>
            <a:pPr indent="-2540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If R = 1, W = 1, then R+W = N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 sz="1800">
                <a:solidFill>
                  <a:schemeClr val="lt1"/>
                </a:solidFill>
              </a:rPr>
              <a:t>Client can write into A and read from B (might not see its latest write): inconsistent view.</a:t>
            </a:r>
            <a:endParaRPr sz="1800"/>
          </a:p>
          <a:p>
            <a:pPr indent="-2921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If R = 2, W = 1, then then R+W &gt; N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 sz="1800">
                <a:solidFill>
                  <a:schemeClr val="lt1"/>
                </a:solidFill>
              </a:rPr>
              <a:t>Writes go to either A or B, but client </a:t>
            </a:r>
            <a:r>
              <a:rPr lang="en" sz="1800" u="sng">
                <a:solidFill>
                  <a:schemeClr val="lt1"/>
                </a:solidFill>
              </a:rPr>
              <a:t>must read from both</a:t>
            </a:r>
            <a:r>
              <a:rPr lang="en" sz="1800">
                <a:solidFill>
                  <a:schemeClr val="lt1"/>
                </a:solidFill>
              </a:rPr>
              <a:t> A and B: consistent view.</a:t>
            </a:r>
            <a:endParaRPr sz="1800"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Example-1: R=3, W=1 for 3N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This improves performance for writes at the expense of reads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It is probably a bad idea if reads are more common than writes.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This choice of quorums is bad because a write might happen at a single replica that then fails. If that replica were to lose its state, the outcome of the write would be lost. So generally we would like to have W&gt;1.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125421" y="0"/>
            <a:ext cx="9018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Example-1: R=3, W=1 for 3N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57200" y="1200150"/>
            <a:ext cx="8229600" cy="3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WRITE - W = 1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>
                <a:solidFill>
                  <a:schemeClr val="lt1"/>
                </a:solidFill>
              </a:rPr>
              <a:t>“Foo” -&gt; A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>
                <a:solidFill>
                  <a:schemeClr val="lt1"/>
                </a:solidFill>
              </a:rPr>
              <a:t>“Bar” -&gt; B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>
                <a:solidFill>
                  <a:schemeClr val="lt1"/>
                </a:solidFill>
              </a:rPr>
              <a:t>“Hi” -&gt; C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READ - R=3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>
                <a:solidFill>
                  <a:schemeClr val="lt1"/>
                </a:solidFill>
              </a:rPr>
              <a:t>Request1(“Foo”) -&gt; A, B, and C. 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A’s Response: 200 (200ms) =&gt; Response : “Foo”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B’s Response: 200 (300ms) =&gt; </a:t>
            </a:r>
            <a:r>
              <a:rPr lang="en">
                <a:solidFill>
                  <a:schemeClr val="lt1"/>
                </a:solidFill>
              </a:rPr>
              <a:t>Response : “Fooxxx”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C’s Response: 500 Server Error (700ms) 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>
                <a:solidFill>
                  <a:schemeClr val="lt1"/>
                </a:solidFill>
              </a:rPr>
              <a:t>Was the Request1 success or fail? ANS: Fail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Example-2: R=1, W=3 for 3 Replica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This works very well for reads which is generally good if reads are common. </a:t>
            </a:r>
            <a:endParaRPr sz="3200"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But it is undesirable for writes because if one of the replicas is down or inaccessible, a write cannot complete until that replica recovers.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125421" y="0"/>
            <a:ext cx="9018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Example-1: R=1, W=3 for 3N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57200" y="1200150"/>
            <a:ext cx="8229600" cy="3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WRITE - W = 3 (2-Phase Commit)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>
                <a:solidFill>
                  <a:schemeClr val="lt1"/>
                </a:solidFill>
              </a:rPr>
              <a:t>Client -(‘Foo’)- &gt; A (Rollback)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>
                <a:solidFill>
                  <a:schemeClr val="lt1"/>
                </a:solidFill>
              </a:rPr>
              <a:t>           </a:t>
            </a:r>
            <a:r>
              <a:rPr lang="en">
                <a:solidFill>
                  <a:schemeClr val="lt1"/>
                </a:solidFill>
              </a:rPr>
              <a:t>-(‘Foo’)- &gt;</a:t>
            </a:r>
            <a:r>
              <a:rPr lang="en">
                <a:solidFill>
                  <a:schemeClr val="lt1"/>
                </a:solidFill>
              </a:rPr>
              <a:t> B (Rollback)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>
                <a:solidFill>
                  <a:schemeClr val="lt1"/>
                </a:solidFill>
              </a:rPr>
              <a:t>           </a:t>
            </a:r>
            <a:r>
              <a:rPr lang="en">
                <a:solidFill>
                  <a:schemeClr val="lt1"/>
                </a:solidFill>
              </a:rPr>
              <a:t>-(‘Foo’)- &gt; </a:t>
            </a:r>
            <a:r>
              <a:rPr lang="en">
                <a:solidFill>
                  <a:schemeClr val="lt1"/>
                </a:solidFill>
              </a:rPr>
              <a:t>C (Response Fail)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READ - R=1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>
                <a:solidFill>
                  <a:schemeClr val="lt1"/>
                </a:solidFill>
              </a:rPr>
              <a:t>Request1(“Foo”) -&gt; A or B or C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A’s Response: 200 (200ms)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</a:pPr>
            <a:r>
              <a:rPr lang="en">
                <a:solidFill>
                  <a:schemeClr val="lt1"/>
                </a:solidFill>
              </a:rPr>
              <a:t>Was the Request1 success or fail? ANS: Success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</a:pPr>
            <a:r>
              <a:rPr lang="en" sz="4400" u="sng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Example-3: R=2, W=2 for 3 Replica</a:t>
            </a:r>
            <a:endParaRPr sz="4400" u="sng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This choice is a good compromise compared to the R=1 and W=3 choice, since it increases the cost of reads in return for providing reasonable availability for writes.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