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Slab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efb2c1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70efb2c1f3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efb2c1f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0efb2c1f3_1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efb2c1f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0efb2c1f3_1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efb2c1f3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0efb2c1f3_0_6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efb2c1f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0efb2c1f3_1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efb2c1f3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0efb2c1f3_0_6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efb2c1f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0efb2c1f3_1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efb2c1f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0efb2c1f3_1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efb2c1f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0efb2c1f3_1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efb2c1f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0efb2c1f3_1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efb2c1f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0efb2c1f3_1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efb2c1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0efb2c1f3_1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efb2c1f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0efb2c1f3_1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efb2c1f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0efb2c1f3_1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efb2c1f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0efb2c1f3_1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efb2c1f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0efb2c1f3_1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efb2c1f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0efb2c1f3_1_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efb2c1f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70efb2c1f3_1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fb2c1f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0efb2c1f3_1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efb2c1f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0efb2c1f3_1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efb2c1f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0efb2c1f3_1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efb2c1f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70efb2c1f3_1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efb2c1f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0efb2c1f3_0_5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efb2c1f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0efb2c1f3_1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efb2c1f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0efb2c1f3_1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efb2c1f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0efb2c1f3_0_6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efb2c1f3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efb2c1f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efb2c1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0efb2c1f3_1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efb2c1f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70efb2c1f3_1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efb2c1f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0efb2c1f3_0_6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efb2c1f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efb2c1f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8" y="1208106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01025" y="3286869"/>
            <a:ext cx="8520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Lecture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Strict Consistency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Each operation is stamped with a global wall-clock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Rule: A read will always return the most recent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Examples: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/>
              <a:t>Atomic read-write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"/>
              <a:t>Java CAS (Compare-and-swap) instruction.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Sequential Consistency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READs may not return the most recent value, but will return values in correct sequence--if one session created updates A, B, and C, another session should never see update C without also being able to see update B.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Sequential consistency is the closest to practicality.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Rules: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"/>
              <a:t>Each node sees the (WRITE) operations on the same memory in the same order although the order may be different from the real execution order.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READ your own WRITEs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640400"/>
            <a:ext cx="82296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This is a form of eventual consistency in which you are at least guaranteed to see any updates you executed.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cases, the consistency ties to the context of a DB session.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Eventual Consistency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0052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It guarantees that if no new updates are made to a given data, eventually all accesses to that data will return the last updated one.</a:t>
            </a:r>
            <a:endParaRPr/>
          </a:p>
          <a:p>
            <a:pPr indent="-28448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Support disconnected operations:</a:t>
            </a:r>
            <a:endParaRPr/>
          </a:p>
          <a:p>
            <a:pPr indent="-248919" lvl="1" marL="742950" rtl="0" algn="l">
              <a:lnSpc>
                <a:spcPct val="115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Better to READ a stale value than nothing</a:t>
            </a:r>
            <a:endParaRPr sz="1800"/>
          </a:p>
          <a:p>
            <a:pPr indent="-248919" lvl="1" marL="742950" rtl="0" algn="l">
              <a:lnSpc>
                <a:spcPct val="115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Better to save WRITEs somewhere than nothing</a:t>
            </a:r>
            <a:endParaRPr sz="1800"/>
          </a:p>
          <a:p>
            <a:pPr indent="-28448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The inconsistency window makes a system felt nondeterministic and problematic.</a:t>
            </a:r>
            <a:endParaRPr/>
          </a:p>
          <a:p>
            <a:pPr indent="-28448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In most cases, the system behavior is considered consistent and acceptable to the users despite we are relying on BASE in the implementation.</a:t>
            </a:r>
            <a:endParaRPr/>
          </a:p>
          <a:p>
            <a:pPr indent="-28448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It is about trading consistency for availability.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Weak Consistency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640400"/>
            <a:ext cx="82296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The system makes no guarantee that it will ever become consistent in case of  a server fails for instance.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05978"/>
            <a:ext cx="8229600" cy="678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CAP Theorem</a:t>
            </a:r>
            <a:endParaRPr/>
          </a:p>
        </p:txBody>
      </p:sp>
      <p:pic>
        <p:nvPicPr>
          <p:cNvPr descr="CAP.png" id="153" name="Google Shape;15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2203" r="-32202" t="0"/>
          <a:stretch/>
        </p:blipFill>
        <p:spPr>
          <a:xfrm>
            <a:off x="457200" y="884475"/>
            <a:ext cx="8229600" cy="37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1648420" y="4650668"/>
            <a:ext cx="567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can only pick 2 at a given point in time!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CAP Theorem	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7200" y="1021475"/>
            <a:ext cx="8229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Consistency</a:t>
            </a:r>
            <a:endParaRPr b="1"/>
          </a:p>
          <a:p>
            <a:pPr indent="-2355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All nodes see the same data at the same time.</a:t>
            </a:r>
            <a:endParaRPr sz="1800"/>
          </a:p>
          <a:p>
            <a:pPr indent="-2692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Availability</a:t>
            </a:r>
            <a:endParaRPr b="1"/>
          </a:p>
          <a:p>
            <a:pPr indent="-2355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A guarantee that every request receives a response about whether it was successful or failed.</a:t>
            </a:r>
            <a:endParaRPr sz="1800"/>
          </a:p>
          <a:p>
            <a:pPr indent="-2692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Tolerance to network partitions</a:t>
            </a:r>
            <a:endParaRPr b="1"/>
          </a:p>
          <a:p>
            <a:pPr indent="-2355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The system continues to operate despite messages cannot flow through between nodes.</a:t>
            </a:r>
            <a:endParaRPr sz="1800"/>
          </a:p>
          <a:p>
            <a:pPr indent="-2692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Trade Offs</a:t>
            </a:r>
            <a:endParaRPr b="1"/>
          </a:p>
          <a:p>
            <a:pPr indent="-2355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Scalability over consistency (AP over C)</a:t>
            </a:r>
            <a:endParaRPr sz="1800"/>
          </a:p>
          <a:p>
            <a:pPr indent="-235584" lvl="1" marL="742950" rtl="0" algn="l">
              <a:lnSpc>
                <a:spcPct val="10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Consistency over scalability (C over AP)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8" y="1484206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Fault-tolerance Systems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/>
              <a:t>What can go wrong with a distributed system?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57200" y="1200150"/>
            <a:ext cx="8229600" cy="367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I can’t make the initial connection?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it takes ten minutes to make the connection?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I can make the connection and then it gets disconnected?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I can make the connection and I just can’t get any response from the other end?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it takes two minutes to respond to my query?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it takes additional retry to get a response?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10K requests come in at the same time?</a:t>
            </a:r>
            <a:endParaRPr>
              <a:solidFill>
                <a:srgbClr val="FFFFFF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my disk is full when I try to log the error message about a Exception that happened because the network was bogged down with a worm?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fault-tolerant system?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Also known as graceful degradation or high-availability (HA)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A fault-tolerant system can continue operating properly in the event of the failure of some of its components.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05978"/>
            <a:ext cx="8229600" cy="760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ACID Properties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282503"/>
            <a:ext cx="82296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Atomicity</a:t>
            </a:r>
            <a:endParaRPr b="1"/>
          </a:p>
          <a:p>
            <a:pPr indent="-2355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Each transaction is “all or nothing” when it is committed.</a:t>
            </a:r>
            <a:endParaRPr sz="1800"/>
          </a:p>
          <a:p>
            <a:pPr indent="-2692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Consistency</a:t>
            </a:r>
            <a:endParaRPr b="1"/>
          </a:p>
          <a:p>
            <a:pPr indent="-2355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Any transaction will bring DB from one valid state to another.</a:t>
            </a:r>
            <a:endParaRPr sz="1800"/>
          </a:p>
          <a:p>
            <a:pPr indent="-2692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Isolation</a:t>
            </a:r>
            <a:endParaRPr b="1"/>
          </a:p>
          <a:p>
            <a:pPr indent="-2355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While multiple transactions can be executed by one or more users simultaneously, one transaction should not see the effects of other in-progress transactions.</a:t>
            </a:r>
            <a:endParaRPr sz="1800"/>
          </a:p>
          <a:p>
            <a:pPr indent="-2692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Durability</a:t>
            </a:r>
            <a:endParaRPr b="1"/>
          </a:p>
          <a:p>
            <a:pPr indent="-235584" lvl="1" marL="742950" rtl="0" algn="l">
              <a:lnSpc>
                <a:spcPct val="8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Once a transaction is committed to DB, its changes are expected to save on disk even in the event of power loss, OS crash, or hardware failure.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81200" y="417100"/>
            <a:ext cx="90141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3600"/>
              <a:t>Characteristics of a fault-tolerant system</a:t>
            </a:r>
            <a:endParaRPr sz="3600"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57200" y="1537965"/>
            <a:ext cx="8229600" cy="305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No single point of failure (No SPOF)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Fault isolation to the failing component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Fault containment to prevent propagation of the failure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Support rollback to previous working version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04249" y="205978"/>
            <a:ext cx="8382551" cy="80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4000"/>
              <a:t>Detecting failures using Heartbeats  </a:t>
            </a:r>
            <a:endParaRPr sz="4000"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57200" y="1141072"/>
            <a:ext cx="8229600" cy="2430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Monitoring service sends a message to a heartbeat of a monitored node or process and waits for a reply.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If no response comes back within a predefined timeout interval, it’s declared as failed.</a:t>
            </a:r>
            <a:endParaRPr/>
          </a:p>
        </p:txBody>
      </p:sp>
      <p:pic>
        <p:nvPicPr>
          <p:cNvPr descr="imgres.jpg"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4700" y="32956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04249" y="205978"/>
            <a:ext cx="8382551" cy="80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4000"/>
              <a:t>Problems with Heartbeats</a:t>
            </a:r>
            <a:endParaRPr sz="4000"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57200" y="1537965"/>
            <a:ext cx="8229600" cy="305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Using a fixed timeout period between the two parties can cause a false alarm in case of high network traffic and high load on the nodes.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In a multithreaded application, the thread that’s serving the heartbeat can be in a corrupted state while other threads are healthy and vice versa.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04249" y="205978"/>
            <a:ext cx="8382551" cy="80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4000"/>
              <a:t>Fault-tolerance by Redundancy</a:t>
            </a:r>
            <a:endParaRPr sz="4000"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457200" y="1190684"/>
            <a:ext cx="8229600" cy="3403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Supports multiple identical instances of the same system and switches to one of the remaining instances (backups) in case of a failure (failover).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04249" y="205978"/>
            <a:ext cx="8382551" cy="80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4000"/>
              <a:t>Fault-tolerance by Replication</a:t>
            </a:r>
            <a:endParaRPr sz="4000"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57200" y="1190684"/>
            <a:ext cx="8229600" cy="3403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Provides multiple identical instances of the same system or subsystem and forwards tasks or requests to all of them in parallel.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Replication increases the reliability and availability of the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Two key replication patterns are: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/>
              <a:t>Consistent hashing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"/>
              <a:t>Quorum-based replication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04249" y="205978"/>
            <a:ext cx="8382551" cy="80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4000"/>
              <a:t>Fault-tolerance by Diversity</a:t>
            </a:r>
            <a:endParaRPr sz="4000"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457200" y="1190684"/>
            <a:ext cx="8229600" cy="3403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Provides multiple different implementations of the same specification and uses them like replicated systems to cope with errors in a specific implementation.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E.g. To send push notifications to mobile phones, re-route traffic to Amazon SNS whenever Twilio service is down.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Bulkheads</a:t>
            </a:r>
            <a:endParaRPr/>
          </a:p>
        </p:txBody>
      </p:sp>
      <p:pic>
        <p:nvPicPr>
          <p:cNvPr descr="6a00d83451db7969e2014e8a456fed970d.jpg" id="220" name="Google Shape;22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3953" l="0" r="0" t="-43953"/>
          <a:stretch/>
        </p:blipFill>
        <p:spPr>
          <a:xfrm>
            <a:off x="457200" y="1200150"/>
            <a:ext cx="8229600" cy="347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Bulkheads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If the hull of a ship is compromised, only the damaged section fills with water to prevent the whole ship from sinking.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Components of a distributed system are isolated into pools so that one failure cannot cascade to others.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Partition service instances into different groups based on load and availability requirements.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You can also partition the system by function—one set of servers for flight check-in and another set of systems to purchase tickets.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ctrTitle"/>
          </p:nvPr>
        </p:nvSpPr>
        <p:spPr>
          <a:xfrm>
            <a:off x="1522152" y="3355125"/>
            <a:ext cx="5562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Circuit Breaker</a:t>
            </a:r>
            <a:endParaRPr/>
          </a:p>
        </p:txBody>
      </p:sp>
      <p:pic>
        <p:nvPicPr>
          <p:cNvPr descr="images.jpeg" id="232" name="Google Shape;2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142" y="690694"/>
            <a:ext cx="2723702" cy="272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Circuit Breaker?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Circuit breaker is a design pattern to detect failures and prevent cascading failures.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Generally, it can be used to check the availability of an external service.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E.g. Your app calls another app 100 times per second and the another app fails. You don’t want to have the same error raised constantly.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05978"/>
            <a:ext cx="8229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Lock-based Consistency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282501"/>
            <a:ext cx="82296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When a session is reading a dataset, no other session can modify it.</a:t>
            </a:r>
            <a:endParaRPr sz="2200"/>
          </a:p>
          <a:p>
            <a:pPr indent="-2946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a session is modifying a dataset, no other session can read it.</a:t>
            </a:r>
            <a:endParaRPr sz="2200"/>
          </a:p>
          <a:p>
            <a:pPr indent="-2946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Lock boundary can be defined by row-level or table-level in RDBMS. </a:t>
            </a:r>
            <a:endParaRPr sz="2200"/>
          </a:p>
          <a:p>
            <a:pPr indent="-2946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leads to </a:t>
            </a:r>
            <a:r>
              <a:rPr lang="en" sz="2200"/>
              <a:t>deadlock</a:t>
            </a:r>
            <a:r>
              <a:rPr lang="en" sz="2200"/>
              <a:t>, lock contention and low concurrency in DB.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457200" y="205978"/>
            <a:ext cx="8229600" cy="687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Circuit Breaker States</a:t>
            </a:r>
            <a:endParaRPr/>
          </a:p>
        </p:txBody>
      </p:sp>
      <p:pic>
        <p:nvPicPr>
          <p:cNvPr descr="Circuit Breaker.png" id="244" name="Google Shape;244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857" r="-2857" t="0"/>
          <a:stretch/>
        </p:blipFill>
        <p:spPr>
          <a:xfrm>
            <a:off x="198425" y="787725"/>
            <a:ext cx="8488500" cy="4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/>
        </p:nvSpPr>
        <p:spPr>
          <a:xfrm>
            <a:off x="198422" y="962468"/>
            <a:ext cx="267209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failures count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timeout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timeout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457200" y="205978"/>
            <a:ext cx="8229600" cy="766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does a Circuit Breaker work?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201725" y="866350"/>
            <a:ext cx="8942400" cy="3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400"/>
              <a:t>During normal operation, a circuit breaker is in the Closed state: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Exceptions or calls exceeding the configured callTimeout increment a failure counter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Successes reset the failure count to zero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When the failure counter reaches a maxFailures count, the breaker is tripped into Open state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400"/>
              <a:t>While in Open state: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All calls fail-fast with a CircuitBreakerOpenException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After the configured resetTimeout, the circuit breaker enters a Half-Open state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400"/>
              <a:t>In Half-Open state: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The first call attempted is allowed through without failing fast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All other calls fail-fast with an exception just as in Open state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If the first call succeeds, the breaker is reset back to Closed state</a:t>
            </a:r>
            <a:endParaRPr sz="1400"/>
          </a:p>
          <a:p>
            <a:pPr indent="-317500" lvl="0" marL="342900" rtl="0" algn="l">
              <a:spcBef>
                <a:spcPts val="36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If the first call fails, the breaker is tripped again into the Open state for another full resetTimeout.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05978"/>
            <a:ext cx="8229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MVCC - Multi-Version Concurrency Control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62300" y="1073250"/>
            <a:ext cx="88194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copies of data are tagged with timestamps or change identifiers.</a:t>
            </a:r>
            <a:endParaRPr/>
          </a:p>
          <a:p>
            <a:pPr indent="-2692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uses these timestamps or versions to construct a snapshot of the DB at a given point in time.</a:t>
            </a:r>
            <a:endParaRPr/>
          </a:p>
          <a:p>
            <a:pPr indent="-2692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session is modifying a DB table/row within a timeline--the time the session starts reading the data and the time the session finishes, DB uses previous versions of the data to ensure consistency among sessions.</a:t>
            </a:r>
            <a:endParaRPr/>
          </a:p>
          <a:p>
            <a:pPr indent="-2692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MVCC ensures other sessions do not see the modifications until a transaction commits.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gives transaction isolation, reduction in lock overhead and consistency while maximizing concurrency.</a:t>
            </a:r>
            <a:endParaRPr/>
          </a:p>
          <a:p>
            <a:pPr indent="-2692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DBs use a global txn ID instead of timestamp. E.g. System change number (SCN) in Oracle and txn sequence number in MS SQL Server.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848100" y="251750"/>
            <a:ext cx="4027800" cy="4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DB session initiates a txn at time T1.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time T2, the session updates data in a DB table.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results in a new version (v2) of that data being created.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the same time T2, a second session queries the same DB table. Since the txn from the first session has not yet committed, DB returns the previous version of the data.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first session committed the txn in T3.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T4, next query from the second session sees the modified version (v2) of the data.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BASE (ACID alternative)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It stands for Basically Available, Soft state, Eventually consistent.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ACID is pessimistic and forces consistency at the end of every operation.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BASE is optimistic and accepts that the DB consistency will be in a state of flux.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Best effort and faster.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consistency model?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A constraint on the system state observable by applications.</a:t>
            </a:r>
            <a:endParaRPr sz="2200"/>
          </a:p>
          <a:p>
            <a:pPr indent="-2946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Example:</a:t>
            </a:r>
            <a:endParaRPr sz="2200"/>
          </a:p>
          <a:p>
            <a:pPr indent="-2609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/>
              <a:t>Data (X=1) is replicated on nodes M and N.</a:t>
            </a:r>
            <a:endParaRPr sz="2200"/>
          </a:p>
          <a:p>
            <a:pPr indent="-2609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/>
              <a:t>The client A writes X=2 to node N.</a:t>
            </a:r>
            <a:endParaRPr sz="2200"/>
          </a:p>
          <a:p>
            <a:pPr indent="-2609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/>
              <a:t>After a period of time T, the client B reads X from node M.</a:t>
            </a:r>
            <a:endParaRPr sz="2200"/>
          </a:p>
          <a:p>
            <a:pPr indent="-294640" lvl="0" marL="342900" rtl="0" algn="l">
              <a:lnSpc>
                <a:spcPct val="10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The consistency model has to determine whether the client B sees the write from client A (X=2) or not.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Client-side vs Server-side Consistency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Client-side Consistency</a:t>
            </a:r>
            <a:endParaRPr sz="2200"/>
          </a:p>
          <a:p>
            <a:pPr indent="-311150" lvl="1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Shared state view from a client perspective on how the client observes data updates.</a:t>
            </a:r>
            <a:endParaRPr sz="2200"/>
          </a:p>
          <a:p>
            <a:pPr indent="-3683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Server-side Consistency</a:t>
            </a:r>
            <a:endParaRPr sz="2200"/>
          </a:p>
          <a:p>
            <a:pPr indent="-311150" lvl="1" marL="7429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○"/>
            </a:pPr>
            <a:r>
              <a:rPr lang="en" sz="2200"/>
              <a:t>How updates flow through the system and what guarantees the system can give with respect to updates.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 Consistency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