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491"/>
  </p:normalViewPr>
  <p:slideViewPr>
    <p:cSldViewPr snapToGrid="0">
      <p:cViewPr varScale="1">
        <p:scale>
          <a:sx n="113" d="100"/>
          <a:sy n="113" d="100"/>
        </p:scale>
        <p:origin x="1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442d2a91_2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57" name="Google Shape;157;g6f442d2a91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6f442d2a91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442d2a91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g6f442d2a91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442d2a91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6f442d2a91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442d2a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6f442d2a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f442d2a91_2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2" name="Google Shape;242;g6f442d2a91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6f442d2a91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442d2a91_2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0" name="Google Shape;250;g6f442d2a91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6f442d2a91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Plural </a:t>
            </a:r>
            <a:r>
              <a:rPr lang="en" sz="1100" dirty="0" err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复数形式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f442d2a91_2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8" name="Google Shape;258;g6f442d2a91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g6f442d2a91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442d2a91_2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6" name="Google Shape;266;g6f442d2a91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6f442d2a91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f442d2a91_2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3" name="Google Shape;273;g6f442d2a91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6f442d2a91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442d2a91_2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5" name="Google Shape;285;g6f442d2a91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6f442d2a91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442d2a91_2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2" name="Google Shape;292;g6f442d2a91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6f442d2a91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keep-alive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https://en01j2zsw7no87.x.pipedream.net/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HTTP/1.1 200 OK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version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Access-Control-Allow-Origin: *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anywhere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world,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don’t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call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certain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application/json; charset=utf-8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//allow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langauges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05:02:16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x-pd-status: sent to primary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goes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primary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X-Powered-By: Express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framework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16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Connection: keep-alive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442d2a91_2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4" name="Google Shape;164;g6f442d2a91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6f442d2a91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442d2a91_2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05" name="Google Shape;305;g6f442d2a91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6f442d2a91_2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-X get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HTTP/2 405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text/html;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referrer-policy: no-referrer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1588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06:08:01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alt-svc: h3-29=":443"; ma=2592000,h3-27=":443"; ma=2592000,h3-T051=":443"; ma=2592000,h3-T050=":443"; ma=2592000,h3-Q050=":443"; ma=2592000,h3-Q046=":443"; ma=2592000,h3-Q043=":443"; ma=2592000,quic=":443"; ma=2592000; v="46,43"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&lt;html lang=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&lt;meta charset=utf-8&gt;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&lt;meta name=viewport content="initial-scale=1, minimum-scale=1, width=device-width"&gt;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&lt;title&gt;Error 405 (Method Not Allowed)!!1&lt;/title&gt;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&lt;style&gt;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*{margin:0;padding:0}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html,code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{font:15px/22px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arial,sans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-serif}html{background:#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fff;color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:#222;padding:15px}body{margin:7% auto 0;max-width:390px;min-height:180px;padding:30px 0 15px}* &gt; body{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background:url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/images/errors/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robot.png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100% 5px no-repeat;padding-right:205px}p{margin:11px 0 22px;overflow:hidden}ins{color:#777;text-decoration:none}a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{border:0}@media screen and (max-width:772px){body{background:none;margin-top:0;max-width:none;padding-right:0}}#logo{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background:url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/images/branding/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googlelogo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/1x/googlelogo_color_150x54dp.png)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no-repeat;margin-left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:-5px}@media only screen and (min-resolution:192dpi){#logo{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background:url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/images/branding/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googlelogo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/2x/googlelogo_color_150x54dp.png) no-repeat 0% 0%/100% 100%;-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moz-border-image:url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/images/branding/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googlelogo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/2x/googlelogo_color_150x54dp.png) 0}}@media only screen and (-webkit-min-device-pixel-ratio:2){#logo{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background:url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/images/branding/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googlelogo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/2x/googlelogo_color_150x54dp.png) no-repeat;-webkit-background-size:100% 100%}}#logo{display:inline-block;height:54px;width:150px}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&lt;/style&gt;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/&gt;&lt;span id=logo aria-label=Google&gt;&lt;/span&gt;&lt;/a&gt;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&lt;p&gt;&lt;b&gt;405.&lt;/b&gt; &lt;ins&gt;That’s an error.&lt;/ins&gt;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&lt;p&gt;The request method &lt;code&gt;get&lt;/code&gt; is inappropriate for the URL &lt;code&gt;/&lt;/code&gt;.  &lt;ins&gt;That’s all we know.&lt;/ins&gt;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f442d2a91_2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18" name="Google Shape;318;g6f442d2a91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6f442d2a91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-X HEAD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Warning: Setting custom HTTP method to HEAD with -X/--request may not work the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Warning: way you want. Consider using -I/--head instead.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HTTP/2 200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strict-transport-security: max-age=31536000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p3p: CP="This is not a P3P policy! See http://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support.google.com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/accounts/answer/151657?hl=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more info."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x-content-type-options: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nosniff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expires: Tue, 27 Apr 1971 19:44:06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cache-control: no-cache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x-frame-options: SAMEORIGIN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text/html;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06:06:55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server: YouTube Frontend Proxy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-protection: 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set-cookie: VISITOR_INFO1_LIVE=7hWHz82iZc8; path=/; domain=.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secure; expires=Mon, 15-Mar-2021 06:06:55 GMT;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httponly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samesite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=None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set-cookie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GPS=1; path=/; domain=.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expires=Wed, 16-Sep-2020 06:36:55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set-cookie: YSC=n7zcnCHas_w; path=/; domain=.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secure;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httponly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samesite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=None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alt-svc: h3-Q050=":443"; ma=2592000,h3-29=":443"; ma=2592000,h3-27=":443"; ma=2592000,h3-T051=":443"; ma=2592000,h3-T050=":443"; ma=2592000,h3-Q046=":443"; ma=2592000,h3-Q043=":443"; ma=2592000,quic=":443"; ma=2592000; v="46,43"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accept-ranges: none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vary: Accept-Encoding.  //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-I -X HEAD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HTTP/2 200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x-frame-options: SAMEORIGIN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x-content-type-options: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nosniff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cache-control: no-cache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strict-transport-security: max-age=31536000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text/html;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expires: Tue, 27 Apr 1971 19:44:06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p3p: CP="This is not a P3P policy! See http://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support.google.com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/accounts/answer/151657?hl=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more info."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06:09:55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server: YouTube Frontend Proxy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-protection: 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set-cookie: VISITOR_INFO1_LIVE=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BKLssttPWaY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path=/; domain=.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secure; expires=Mon, 15-Mar-2021 06:09:55 GMT;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httponly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samesite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=None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set-cookie: GPS=1; path=/; domain=.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expires=Wed, 16-Sep-2020 06:39:55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set-cookie: YSC=q0phLa2ZjpI; path=/; domain=.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secure;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httponly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samesite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=None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alt-svc: h3-29=":443"; ma=2592000,h3-27=":443"; ma=2592000,h3-T051=":443"; ma=2592000,h3-T050=":443"; ma=2592000,h3-Q050=":443"; ma=2592000,h3-Q046=":443"; ma=2592000,h3-Q043=":443"; ma=2592000,quic=":443"; ma=2592000; v="46,43"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accept-ranges: none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vary: Accept-Encoding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442d2a91_2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25" name="Google Shape;325;g6f442d2a91_2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6f442d2a91_2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f442d2a91_2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38" name="Google Shape;338;g6f442d2a91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6f442d2a91_2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442d2a91_2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45" name="Google Shape;345;g6f442d2a91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6f442d2a91_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-I -X POST '{ "name": "Darth Vader" }' \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-H "Content-Type: application/json" \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https://en01j2zsw7no87.x.pipedream.net/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curl: (3) URL using bad/illegal format or missing URL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HTTP/1.1 200 OK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Access-Control-Allow-Origin: *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application/json;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06:20:07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x-pd-status: sent to primary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X-Powered-By: Express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16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Connection: keep-alive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f442d2a91_2_2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59" name="Google Shape;359;g6f442d2a91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6f442d2a91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-I -X POST '{ "name": "Darth Vader" }' \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-H "Content-Type: application/json" \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https://en01j2zsw7no87.x.pipedream.net/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curl: (3) URL using bad/illegal format or missing URL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HTTP/1.1 200 OK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Access-Control-Allow-Origin: *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application/json;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06:20:07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x-pd-status: sent to primary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X-Powered-By: Express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16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Connection: keep-alive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-I -X PUT '{ "name": "Darth Vader" }' \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-H "Content-Type: application/json" \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https://en01j2zsw7no87.x.pipedream.net/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curl: (3) URL using bad/illegal format or missing URL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HTTP/1.1 200 OK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Access-Control-Allow-Origin: *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application/json;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06:21:11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x-pd-status: sent to primary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X-Powered-By: Express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16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Connection: keep-alive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f442d2a91_2_2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66" name="Google Shape;366;g6f442d2a91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6f442d2a91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f442d2a91_2_3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80" name="Google Shape;380;g6f442d2a91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6f442d2a91_2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Repeatable means the very first request will be success, the subsequent require will get error,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442d2a91_2_3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87" name="Google Shape;387;g6f442d2a91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6f442d2a91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442d2a91_2_3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00" name="Google Shape;400;g6f442d2a91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g6f442d2a91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-I -X OPTIONS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www.youtube.com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HTTP/2 405 // method not allowed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text/html;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referrer-policy: no-referrer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1592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06:27:20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alt-svc: h3-29=":443"; ma=2592000,h3-27=":443"; ma=2592000,h3-T051=":443"; ma=2592000,h3-T050=":443"; ma=2592000,h3-Q050=":443"; ma=2592000,h3-Q046=":443"; ma=2592000,h3-Q043=":443"; ma=2592000,quic=":443"; ma=2592000; v="46,43"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442d2a91_2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1" name="Google Shape;171;g6f442d2a91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6f442d2a91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表现层状态转换 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f442d2a91_2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07" name="Google Shape;407;g6f442d2a91_2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g6f442d2a91_2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442d2a91_2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20" name="Google Shape;420;g6f442d2a91_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g6f442d2a91_2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f442d2a91_2_3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27" name="Google Shape;427;g6f442d2a91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g6f442d2a91_2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Connectedness连通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f442d2a91_2_3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34" name="Google Shape;434;g6f442d2a91_2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g6f442d2a91_2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f442d2a91_2_3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41" name="Google Shape;441;g6f442d2a91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g6f442d2a91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ETag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协议提供的若干机制中的一种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缓存验证机制，并且允许客户端进行缓存协商。这就使得缓存变得更加高效，而且节省带宽。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f442d2a91_2_3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48" name="Google Shape;448;g6f442d2a91_2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g6f442d2a91_2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f442d2a91_2_3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67" name="Google Shape;467;g6f442d2a91_2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g6f442d2a91_2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f442d2a91_2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74" name="Google Shape;474;g6f442d2a91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g6f442d2a91_2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netflix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zh-CN" altLang="en-US" dirty="0"/>
              <a:t> </a:t>
            </a:r>
            <a:r>
              <a:rPr lang="en-US" altLang="zh-CN" dirty="0"/>
              <a:t>resume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 err="1"/>
              <a:t>partical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zh-CN" altLang="en-US" dirty="0"/>
              <a:t> </a:t>
            </a:r>
            <a:r>
              <a:rPr lang="en-US" altLang="zh-CN" dirty="0"/>
              <a:t>stopped,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f442d2a91_2_3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81" name="Google Shape;481;g6f442d2a91_2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g6f442d2a91_2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f442d2a91_2_4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94" name="Google Shape;494;g6f442d2a91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g6f442d2a91_2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pdf.</a:t>
            </a:r>
            <a:r>
              <a:rPr lang="zh-CN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442d2a91_2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8" name="Google Shape;178;g6f442d2a91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6f442d2a91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URI</a:t>
            </a:r>
            <a:r>
              <a:rPr lang="en-US" altLang="zh-C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CN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Uniform Resource Identifier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统一资源标志符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442d2a91_2_4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03" name="Google Shape;503;g6f442d2a91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g6f442d2a91_2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f442d2a91_2_4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10" name="Google Shape;510;g6f442d2a91_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g6f442d2a91_2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f442d2a91_2_4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23" name="Google Shape;523;g6f442d2a91_2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g6f442d2a91_2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f442d2a91_2_4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44" name="Google Shape;544;g6f442d2a91_2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g6f442d2a91_2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442d2a91_2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2" name="Google Shape;192;g6f442d2a9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6f442d2a91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442d2a91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9" name="Google Shape;199;g6f442d2a91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6f442d2a91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server does not store any state about the client session on the server-side.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442d2a91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6f442d2a91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442d2a91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minimize coupling</a:t>
            </a:r>
            <a:r>
              <a:rPr lang="zh-CN" altLang="en-US" sz="1100" dirty="0"/>
              <a:t>减少耦合</a:t>
            </a:r>
            <a:endParaRPr lang="en-US" altLang="zh-C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improve scalability</a:t>
            </a:r>
            <a:r>
              <a:rPr lang="ja-JP" altLang="en-US" sz="1100"/>
              <a:t> 提高可扩展性</a:t>
            </a:r>
            <a:endParaRPr lang="en-US" altLang="ja-JP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100" dirty="0"/>
              <a:t>https://</a:t>
            </a:r>
            <a:r>
              <a:rPr lang="en-US" altLang="ja-JP" sz="1100" dirty="0" err="1"/>
              <a:t>requestbin.com</a:t>
            </a:r>
            <a:r>
              <a:rPr lang="en-US" altLang="ja-JP" sz="1100" dirty="0"/>
              <a:t>/r/en01j2zsw7no87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get http://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useradata.ca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/user/1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zsh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command not found: get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https://en01j2zsw7no87.x.pipedream.net/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HTTP/1.1 200 OK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Access-Control-Allow-Origin: *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application/json;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05:02:06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x-pd-status: sent to primary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X-Powered-By: Express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16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Connection: keep-alive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{"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success":true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}%                                                              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curl 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https://en01j2zsw7no87.x.pipedream.net/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HTTP/1.1 200 OK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Access-Control-Allow-Origin: *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Content-Type: application/json; charset=utf-8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Date: Wed, 16 Sep 2020 05:02:16 GMT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x-pd-status: sent to primary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X-Powered-By: Express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Content-Length: 16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Connection: keep-alive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g6f442d2a91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f442d2a91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100" dirty="0" err="1">
                <a:latin typeface="Calibri"/>
                <a:ea typeface="Calibri"/>
                <a:cs typeface="Calibri"/>
                <a:sym typeface="Calibri"/>
              </a:rPr>
              <a:t>calability</a:t>
            </a:r>
            <a:r>
              <a:rPr lang="en-US" altLang="zh-CN" sz="1100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CN" altLang="en-US" sz="1100" dirty="0">
                <a:latin typeface="Calibri"/>
                <a:ea typeface="Calibri"/>
                <a:cs typeface="Calibri"/>
                <a:sym typeface="Calibri"/>
              </a:rPr>
              <a:t>可扩展性</a:t>
            </a:r>
            <a:endParaRPr lang="en-US" altLang="zh-CN"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Intermediary</a:t>
            </a:r>
            <a:r>
              <a:rPr lang="en-US" altLang="zh-CN" dirty="0"/>
              <a:t>:</a:t>
            </a:r>
            <a:r>
              <a:rPr lang="zh-CN" altLang="en-US" dirty="0"/>
              <a:t> 中介</a:t>
            </a:r>
            <a:endParaRPr dirty="0"/>
          </a:p>
        </p:txBody>
      </p:sp>
      <p:sp>
        <p:nvSpPr>
          <p:cNvPr id="218" name="Google Shape;218;g6f442d2a91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dgm" idx="2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953941"/>
            <a:ext cx="8229600" cy="164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16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48200" y="2953941"/>
            <a:ext cx="4038600" cy="164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16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16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3"/>
          </p:nvPr>
        </p:nvSpPr>
        <p:spPr>
          <a:xfrm>
            <a:off x="457200" y="2953941"/>
            <a:ext cx="4038600" cy="164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4"/>
          </p:nvPr>
        </p:nvSpPr>
        <p:spPr>
          <a:xfrm>
            <a:off x="4648200" y="2953941"/>
            <a:ext cx="4038600" cy="164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Calibri"/>
                <a:ea typeface="Calibri"/>
                <a:cs typeface="Calibri"/>
                <a:sym typeface="Calibri"/>
              </a:rPr>
              <a:t>HTTP and REST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Calibri"/>
                <a:ea typeface="Calibri"/>
                <a:cs typeface="Calibri"/>
                <a:sym typeface="Calibri"/>
              </a:rPr>
              <a:t>4. Layered system</a:t>
            </a: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7630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Like WWW, RESTful services support routing requests through network intermediaries during transit to the destination server.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These intermediaries can add value such as load balancing or local caching to further improve scalability and performance. 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Calibri"/>
                <a:ea typeface="Calibri"/>
                <a:cs typeface="Calibri"/>
                <a:sym typeface="Calibri"/>
              </a:rPr>
              <a:t>5. Uniform interface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7630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 uniform interface specifies the standard by which REST clients and servers communicate.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This allows each side to evolve independently and simplifies re-use.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Calibri"/>
                <a:ea typeface="Calibri"/>
                <a:cs typeface="Calibri"/>
                <a:sym typeface="Calibri"/>
              </a:rPr>
              <a:t>6. Code on Demand</a:t>
            </a:r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7630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The server can return business logic code that will be executed on the client.  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E.g. Client-side JavaScript, JSONP, and Flash applications.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Resource Design (Nouns)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body" idx="2"/>
          </p:nvPr>
        </p:nvSpPr>
        <p:spPr>
          <a:xfrm>
            <a:off x="381000" y="1200150"/>
            <a:ext cx="83058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How should a real data set be represented in resources?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/customers/{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/customers/{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}/orders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/customers/{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}/orders/{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order_id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/orders/{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order_id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/orders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/orders/recent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/orders/canceled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E.g. http://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my.api.com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/customers/123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Noun OR Nouns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2"/>
          </p:nvPr>
        </p:nvSpPr>
        <p:spPr>
          <a:xfrm>
            <a:off x="381000" y="1200150"/>
            <a:ext cx="83058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Singular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}/order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}/order/{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order_id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alibri"/>
              <a:buChar char="•"/>
            </a:pPr>
            <a:r>
              <a:rPr lang="en" sz="2400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Plural </a:t>
            </a:r>
            <a:r>
              <a:rPr lang="en" sz="2400" i="1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(we’ll use plural for the class)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</a:t>
            </a:r>
            <a:r>
              <a:rPr lang="en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</a:t>
            </a:r>
            <a:r>
              <a:rPr lang="en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}/order</a:t>
            </a:r>
            <a:r>
              <a:rPr lang="en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/customer</a:t>
            </a:r>
            <a:r>
              <a:rPr lang="en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}/order</a:t>
            </a:r>
            <a:r>
              <a:rPr lang="en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/{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order_id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Representation Design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2"/>
          </p:nvPr>
        </p:nvSpPr>
        <p:spPr>
          <a:xfrm>
            <a:off x="381000" y="1200150"/>
            <a:ext cx="83058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What data format the client wants to accept from the resources?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Plain Text, HTML, XML, JSON, Atom, CSV, PDF,…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Media types/MIME types (text/xml, text/json,…)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 this Resource to existing resources (Relationship between resources)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Uniform Interface using HTTP VERB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GET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POST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PUT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OPTIONS</a:t>
            </a:r>
            <a:endParaRPr/>
          </a:p>
          <a:p>
            <a:pPr marL="6096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Operation Mapping</a:t>
            </a:r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Calibri"/>
              <a:buChar char="•"/>
            </a:pPr>
            <a:r>
              <a:rPr lang="en" sz="23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HTTP VERB</a:t>
            </a:r>
            <a:endParaRPr/>
          </a:p>
          <a:p>
            <a:pPr marL="342900" lvl="0" indent="-1968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b="1" i="1">
                <a:latin typeface="Calibri"/>
                <a:ea typeface="Calibri"/>
                <a:cs typeface="Calibri"/>
                <a:sym typeface="Calibri"/>
              </a:rPr>
              <a:t>POST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 i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b="1" i="1">
                <a:latin typeface="Calibri"/>
                <a:ea typeface="Calibri"/>
                <a:cs typeface="Calibri"/>
                <a:sym typeface="Calibri"/>
              </a:rPr>
              <a:t>GET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b="1" i="1">
                <a:latin typeface="Calibri"/>
                <a:ea typeface="Calibri"/>
                <a:cs typeface="Calibri"/>
                <a:sym typeface="Calibri"/>
              </a:rPr>
              <a:t>PUT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b="1" i="1"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3434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Calibri"/>
              <a:buChar char="•"/>
            </a:pPr>
            <a:r>
              <a:rPr lang="en" sz="23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CRUD (Application operations)</a:t>
            </a:r>
            <a:endParaRPr/>
          </a:p>
          <a:p>
            <a:pPr marL="342900" lvl="0" indent="-1968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•"/>
            </a:pPr>
            <a:r>
              <a:rPr lang="e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REATE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•"/>
            </a:pPr>
            <a:r>
              <a:rPr lang="e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EAD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•"/>
            </a:pPr>
            <a:r>
              <a:rPr lang="e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PDATE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•"/>
            </a:pPr>
            <a:r>
              <a:rPr lang="en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ELETE</a:t>
            </a: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1905000" y="1885950"/>
            <a:ext cx="2743200" cy="285750"/>
          </a:xfrm>
          <a:prstGeom prst="rightArrow">
            <a:avLst>
              <a:gd name="adj1" fmla="val 50000"/>
              <a:gd name="adj2" fmla="val 18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1981200" y="2514600"/>
            <a:ext cx="2743200" cy="285750"/>
          </a:xfrm>
          <a:prstGeom prst="rightArrow">
            <a:avLst>
              <a:gd name="adj1" fmla="val 50000"/>
              <a:gd name="adj2" fmla="val 18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1981200" y="3200400"/>
            <a:ext cx="2743200" cy="285750"/>
          </a:xfrm>
          <a:prstGeom prst="rightArrow">
            <a:avLst>
              <a:gd name="adj1" fmla="val 50000"/>
              <a:gd name="adj2" fmla="val 18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/>
          <p:nvPr/>
        </p:nvSpPr>
        <p:spPr>
          <a:xfrm>
            <a:off x="1981200" y="3829050"/>
            <a:ext cx="2743200" cy="285750"/>
          </a:xfrm>
          <a:prstGeom prst="rightArrow">
            <a:avLst>
              <a:gd name="adj1" fmla="val 50000"/>
              <a:gd name="adj2" fmla="val 18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GET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2"/>
          </p:nvPr>
        </p:nvSpPr>
        <p:spPr>
          <a:xfrm>
            <a:off x="457200" y="1143000"/>
            <a:ext cx="8229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GET retrieves a representation of a resource from a server.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Based on the request </a:t>
            </a:r>
            <a:r>
              <a:rPr lang="en" sz="2400" i="1" u="sng" dirty="0">
                <a:latin typeface="Calibri"/>
                <a:ea typeface="Calibri"/>
                <a:cs typeface="Calibri"/>
                <a:sym typeface="Calibri"/>
              </a:rPr>
              <a:t>Accept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 header, the server decides what kind of representation (</a:t>
            </a:r>
            <a:r>
              <a:rPr lang="en" sz="2400" i="1" u="sng" dirty="0">
                <a:latin typeface="Calibri"/>
                <a:ea typeface="Calibri"/>
                <a:cs typeface="Calibri"/>
                <a:sym typeface="Calibri"/>
              </a:rPr>
              <a:t>content-type)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 to return.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server returns HTTP 200 for a successful response.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GET is </a:t>
            </a:r>
            <a:r>
              <a:rPr lang="en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repeatable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GET Example</a:t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20574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575" y="1428750"/>
            <a:ext cx="1903810" cy="114657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/>
          <p:nvPr/>
        </p:nvSpPr>
        <p:spPr>
          <a:xfrm>
            <a:off x="3124200" y="200025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299" name="Google Shape;299;p47"/>
          <p:cNvSpPr/>
          <p:nvPr/>
        </p:nvSpPr>
        <p:spPr>
          <a:xfrm rot="10800000">
            <a:off x="3352800" y="325755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7"/>
          <p:cNvSpPr txBox="1"/>
          <p:nvPr/>
        </p:nvSpPr>
        <p:spPr>
          <a:xfrm rot="5400000">
            <a:off x="5151834" y="145851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5105400" y="33147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302" name="Google Shape;302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314700"/>
            <a:ext cx="1908572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What is Web Service?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A method of </a:t>
            </a:r>
            <a:r>
              <a:rPr lang="en" sz="28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 between </a:t>
            </a:r>
            <a:r>
              <a:rPr lang="en" sz="28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two machines over a network</a:t>
            </a: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Web services are application programming interfaces (API) that are typically accessed via HTTP protocol and executed on a remote server.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Two major types of Web services are: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SOAP-based Web Services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REST-based Web Services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GET Example</a:t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77165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028700"/>
            <a:ext cx="1903810" cy="114657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/>
          <p:nvPr/>
        </p:nvSpPr>
        <p:spPr>
          <a:xfrm>
            <a:off x="3121025" y="160020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312" name="Google Shape;312;p48"/>
          <p:cNvSpPr/>
          <p:nvPr/>
        </p:nvSpPr>
        <p:spPr>
          <a:xfrm rot="10800000">
            <a:off x="3200400" y="274320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8"/>
          <p:cNvSpPr txBox="1"/>
          <p:nvPr/>
        </p:nvSpPr>
        <p:spPr>
          <a:xfrm rot="5400000">
            <a:off x="4999434" y="94416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4648200" y="280035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2800350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82296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Same as GET with no body in the response.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Useful for looking up resources, data size, and content type  before GETing actual resources.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HEAD Example</a:t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20574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575" y="1428750"/>
            <a:ext cx="1903810" cy="114657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0"/>
          <p:cNvSpPr/>
          <p:nvPr/>
        </p:nvSpPr>
        <p:spPr>
          <a:xfrm>
            <a:off x="3124200" y="200025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332" name="Google Shape;332;p50"/>
          <p:cNvSpPr/>
          <p:nvPr/>
        </p:nvSpPr>
        <p:spPr>
          <a:xfrm rot="10800000">
            <a:off x="3352800" y="325755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0"/>
          <p:cNvSpPr txBox="1"/>
          <p:nvPr/>
        </p:nvSpPr>
        <p:spPr>
          <a:xfrm rot="5400000">
            <a:off x="5151834" y="145851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0"/>
          <p:cNvSpPr txBox="1"/>
          <p:nvPr/>
        </p:nvSpPr>
        <p:spPr>
          <a:xfrm>
            <a:off x="5105400" y="33147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3314700"/>
            <a:ext cx="2000250" cy="130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POST</a:t>
            </a:r>
            <a:endParaRPr/>
          </a:p>
        </p:txBody>
      </p:sp>
      <p:sp>
        <p:nvSpPr>
          <p:cNvPr id="342" name="Google Shape;342;p51"/>
          <p:cNvSpPr txBox="1">
            <a:spLocks noGrp="1"/>
          </p:cNvSpPr>
          <p:nvPr>
            <p:ph type="body" idx="2"/>
          </p:nvPr>
        </p:nvSpPr>
        <p:spPr>
          <a:xfrm>
            <a:off x="457200" y="1314450"/>
            <a:ext cx="82296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creates a new resource 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on a server.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Sends the new resource in the request body.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server chooses a URI for the new resource and sends it back to the client in the response header (</a:t>
            </a:r>
            <a:r>
              <a:rPr lang="en" sz="2400" i="1" u="sng" dirty="0"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Successful POST response typically has empty body.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server returns HTTP 201 (Created) for a successful response.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POST Example</a:t>
            </a:r>
            <a:endParaRPr/>
          </a:p>
        </p:txBody>
      </p:sp>
      <p:pic>
        <p:nvPicPr>
          <p:cNvPr id="349" name="Google Shape;34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16002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857250"/>
            <a:ext cx="33218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/>
          <p:nvPr/>
        </p:nvSpPr>
        <p:spPr>
          <a:xfrm>
            <a:off x="3352800" y="165735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352" name="Google Shape;352;p52"/>
          <p:cNvSpPr/>
          <p:nvPr/>
        </p:nvSpPr>
        <p:spPr>
          <a:xfrm rot="10800000">
            <a:off x="3352800" y="325755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2"/>
          <p:cNvSpPr txBox="1"/>
          <p:nvPr/>
        </p:nvSpPr>
        <p:spPr>
          <a:xfrm rot="5400000">
            <a:off x="5151834" y="145851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5105400" y="33147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355" name="Google Shape;355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3257550"/>
            <a:ext cx="2209800" cy="88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" y="1485900"/>
            <a:ext cx="1909763" cy="113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PUT</a:t>
            </a:r>
            <a:endParaRPr/>
          </a:p>
        </p:txBody>
      </p:sp>
      <p:sp>
        <p:nvSpPr>
          <p:cNvPr id="363" name="Google Shape;363;p53"/>
          <p:cNvSpPr txBox="1">
            <a:spLocks noGrp="1"/>
          </p:cNvSpPr>
          <p:nvPr>
            <p:ph type="body" idx="2"/>
          </p:nvPr>
        </p:nvSpPr>
        <p:spPr>
          <a:xfrm>
            <a:off x="457200" y="1314450"/>
            <a:ext cx="8229600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PUT </a:t>
            </a:r>
            <a:r>
              <a:rPr lang="en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updates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/overwrites an existing resource.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Unlike POST, needs to know the resource URI.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Request is the same format as POST.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Idempotent – repeatable.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server returns HTTP 204 (No Content) with empty body.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PUT Example</a:t>
            </a:r>
            <a:endParaRPr/>
          </a:p>
        </p:txBody>
      </p:sp>
      <p:pic>
        <p:nvPicPr>
          <p:cNvPr id="370" name="Google Shape;3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16002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1485900"/>
            <a:ext cx="1908572" cy="11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6400" y="1028700"/>
            <a:ext cx="33218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/>
          <p:nvPr/>
        </p:nvSpPr>
        <p:spPr>
          <a:xfrm>
            <a:off x="3352800" y="165735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374" name="Google Shape;374;p54"/>
          <p:cNvSpPr/>
          <p:nvPr/>
        </p:nvSpPr>
        <p:spPr>
          <a:xfrm rot="10800000">
            <a:off x="3352800" y="325755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4"/>
          <p:cNvSpPr txBox="1"/>
          <p:nvPr/>
        </p:nvSpPr>
        <p:spPr>
          <a:xfrm rot="5400000">
            <a:off x="5151834" y="145851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5105400" y="33147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377" name="Google Shape;377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000" y="3314700"/>
            <a:ext cx="2209800" cy="7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</p:txBody>
      </p:sp>
      <p:sp>
        <p:nvSpPr>
          <p:cNvPr id="384" name="Google Shape;384;p55"/>
          <p:cNvSpPr txBox="1">
            <a:spLocks noGrp="1"/>
          </p:cNvSpPr>
          <p:nvPr>
            <p:ph type="body" idx="2"/>
          </p:nvPr>
        </p:nvSpPr>
        <p:spPr>
          <a:xfrm>
            <a:off x="457200" y="1314450"/>
            <a:ext cx="82296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DELETE removes a resource from a server.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Idempotent – repeatable.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DELETE Example</a:t>
            </a:r>
            <a:endParaRPr/>
          </a:p>
        </p:txBody>
      </p:sp>
      <p:pic>
        <p:nvPicPr>
          <p:cNvPr id="391" name="Google Shape;3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21717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575" y="1428750"/>
            <a:ext cx="1903810" cy="114657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6"/>
          <p:cNvSpPr/>
          <p:nvPr/>
        </p:nvSpPr>
        <p:spPr>
          <a:xfrm>
            <a:off x="3124200" y="200025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394" name="Google Shape;394;p56"/>
          <p:cNvSpPr/>
          <p:nvPr/>
        </p:nvSpPr>
        <p:spPr>
          <a:xfrm rot="10800000">
            <a:off x="3352800" y="325755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6"/>
          <p:cNvSpPr txBox="1"/>
          <p:nvPr/>
        </p:nvSpPr>
        <p:spPr>
          <a:xfrm rot="5400000">
            <a:off x="5151834" y="145851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5105400" y="33147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397" name="Google Shape;397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3371850"/>
            <a:ext cx="2209800" cy="7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OPTION</a:t>
            </a:r>
            <a:endParaRPr/>
          </a:p>
        </p:txBody>
      </p:sp>
      <p:sp>
        <p:nvSpPr>
          <p:cNvPr id="404" name="Google Shape;404;p57"/>
          <p:cNvSpPr txBox="1">
            <a:spLocks noGrp="1"/>
          </p:cNvSpPr>
          <p:nvPr>
            <p:ph type="body" idx="2"/>
          </p:nvPr>
        </p:nvSpPr>
        <p:spPr>
          <a:xfrm>
            <a:off x="457200" y="1314450"/>
            <a:ext cx="82296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OPTION discovers allowed HTTP methods on a resource.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Idempotent – repeatable.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ctrTitle"/>
          </p:nvPr>
        </p:nvSpPr>
        <p:spPr>
          <a:xfrm>
            <a:off x="685800" y="1714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What is REST?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1"/>
          </p:nvPr>
        </p:nvSpPr>
        <p:spPr>
          <a:xfrm>
            <a:off x="533400" y="1943100"/>
            <a:ext cx="8229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Representational state transfer (REST) is a style of software architecture for distributed hypermedia systems such as the World Wide Web. (Wikipedia)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REST is coined by Roy Fielding (one of the principle authors of the HTTP Spec) in his </a:t>
            </a:r>
            <a:r>
              <a:rPr lang="en" sz="2400" dirty="0" err="1">
                <a:latin typeface="Calibri"/>
                <a:ea typeface="Calibri"/>
                <a:cs typeface="Calibri"/>
                <a:sym typeface="Calibri"/>
              </a:rPr>
              <a:t>Ph.D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 dissertation in 2000.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OPTIONS Example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21717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575" y="1428750"/>
            <a:ext cx="1903810" cy="114657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8"/>
          <p:cNvSpPr/>
          <p:nvPr/>
        </p:nvSpPr>
        <p:spPr>
          <a:xfrm>
            <a:off x="3124200" y="200025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414" name="Google Shape;414;p58"/>
          <p:cNvSpPr/>
          <p:nvPr/>
        </p:nvSpPr>
        <p:spPr>
          <a:xfrm rot="10800000">
            <a:off x="3352800" y="325755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8"/>
          <p:cNvSpPr txBox="1"/>
          <p:nvPr/>
        </p:nvSpPr>
        <p:spPr>
          <a:xfrm rot="5400000">
            <a:off x="5151834" y="145851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8"/>
          <p:cNvSpPr txBox="1"/>
          <p:nvPr/>
        </p:nvSpPr>
        <p:spPr>
          <a:xfrm>
            <a:off x="5105400" y="33147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417" name="Google Shape;417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975" y="3371850"/>
            <a:ext cx="2205037" cy="7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>
                <a:latin typeface="Calibri"/>
                <a:ea typeface="Calibri"/>
                <a:cs typeface="Calibri"/>
                <a:sym typeface="Calibri"/>
              </a:rPr>
              <a:t>Why is it called </a:t>
            </a:r>
            <a:r>
              <a:rPr lang="en" sz="2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 sz="2800" b="1" u="sng">
                <a:latin typeface="Calibri"/>
                <a:ea typeface="Calibri"/>
                <a:cs typeface="Calibri"/>
                <a:sym typeface="Calibri"/>
              </a:rPr>
              <a:t>presentation </a:t>
            </a:r>
            <a:r>
              <a:rPr lang="en" sz="2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800" b="1" u="sng">
                <a:latin typeface="Calibri"/>
                <a:ea typeface="Calibri"/>
                <a:cs typeface="Calibri"/>
                <a:sym typeface="Calibri"/>
              </a:rPr>
              <a:t>tate </a:t>
            </a:r>
            <a:r>
              <a:rPr lang="en" sz="2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2800" b="1" u="sng">
                <a:latin typeface="Calibri"/>
                <a:ea typeface="Calibri"/>
                <a:cs typeface="Calibri"/>
                <a:sym typeface="Calibri"/>
              </a:rPr>
              <a:t>ransfer?</a:t>
            </a:r>
            <a:endParaRPr/>
          </a:p>
        </p:txBody>
      </p:sp>
      <p:pic>
        <p:nvPicPr>
          <p:cNvPr id="424" name="Google Shape;42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538" y="1154906"/>
            <a:ext cx="5361384" cy="283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Connectedness - HATOES</a:t>
            </a:r>
            <a:endParaRPr/>
          </a:p>
        </p:txBody>
      </p:sp>
      <p:sp>
        <p:nvSpPr>
          <p:cNvPr id="431" name="Google Shape;431;p60"/>
          <p:cNvSpPr txBox="1">
            <a:spLocks noGrp="1"/>
          </p:cNvSpPr>
          <p:nvPr>
            <p:ph type="body" idx="2"/>
          </p:nvPr>
        </p:nvSpPr>
        <p:spPr>
          <a:xfrm>
            <a:off x="152400" y="1314450"/>
            <a:ext cx="8763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Hypermedia is a logical extension of hypertext – video, audio, hyperlinks, and microformats.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Hypermedia are </a:t>
            </a:r>
            <a:r>
              <a:rPr lang="en" sz="28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links and forms </a:t>
            </a: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inside a hypertext representation.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A document contains URI or hyperlink that points to another resource or another possible state of the application.</a:t>
            </a:r>
            <a:endParaRPr dirty="0"/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>
                <a:latin typeface="Calibri"/>
                <a:ea typeface="Calibri"/>
                <a:cs typeface="Calibri"/>
                <a:sym typeface="Calibri"/>
              </a:rPr>
              <a:t>Hyperlinks Example</a:t>
            </a:r>
            <a:endParaRPr/>
          </a:p>
        </p:txBody>
      </p:sp>
      <p:pic>
        <p:nvPicPr>
          <p:cNvPr id="438" name="Google Shape;43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857250"/>
            <a:ext cx="4949429" cy="405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>
            <a:spLocks noGrp="1"/>
          </p:cNvSpPr>
          <p:nvPr>
            <p:ph type="title"/>
          </p:nvPr>
        </p:nvSpPr>
        <p:spPr>
          <a:xfrm>
            <a:off x="457200" y="91679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Conditional GET</a:t>
            </a:r>
            <a:endParaRPr/>
          </a:p>
        </p:txBody>
      </p:sp>
      <p:sp>
        <p:nvSpPr>
          <p:cNvPr id="445" name="Google Shape;445;p62"/>
          <p:cNvSpPr txBox="1">
            <a:spLocks noGrp="1"/>
          </p:cNvSpPr>
          <p:nvPr>
            <p:ph type="body" idx="2"/>
          </p:nvPr>
        </p:nvSpPr>
        <p:spPr>
          <a:xfrm>
            <a:off x="381000" y="85725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Conditional GET allows a server and client to work together to </a:t>
            </a:r>
            <a:r>
              <a:rPr lang="en" sz="18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save bandwidth and latency. 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The server keeps no application states and does not know when a client last called a particular representation.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But, the server can send </a:t>
            </a:r>
            <a:r>
              <a:rPr lang="en" sz="1800" i="1" u="sng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Last-Modified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timestamp and/or </a:t>
            </a:r>
            <a:r>
              <a:rPr lang="en" sz="1800" i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ETag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token in the response header to the client.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When the client requests the same representation, it can send timestamp from the prior response in </a:t>
            </a:r>
            <a:r>
              <a:rPr lang="en" sz="1800" i="1" u="sng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If-Modified-Since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lang="en" sz="1800" i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ETag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token value in  </a:t>
            </a:r>
            <a:r>
              <a:rPr lang="en" sz="1800" i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If-None-Match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header in the request.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The server does not have to return the same representation to the client if the resource has not changed.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 that case, the representation is still fresh, so the server will return HTTP 304 Not Modified header with empty body.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 sz="1800" i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ETag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is a great match if the server application supports versioning in the data store.</a:t>
            </a:r>
            <a:endParaRPr dirty="0"/>
          </a:p>
          <a:p>
            <a:pPr marL="3429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1" u="sng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Conditional GET Example</a:t>
            </a:r>
            <a:endParaRPr/>
          </a:p>
        </p:txBody>
      </p:sp>
      <p:pic>
        <p:nvPicPr>
          <p:cNvPr id="452" name="Google Shape;45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1143000"/>
            <a:ext cx="516731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775" y="857250"/>
            <a:ext cx="190381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3"/>
          <p:cNvSpPr/>
          <p:nvPr/>
        </p:nvSpPr>
        <p:spPr>
          <a:xfrm>
            <a:off x="3200400" y="1257300"/>
            <a:ext cx="3733800" cy="254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1</a:t>
            </a:r>
            <a:endParaRPr/>
          </a:p>
        </p:txBody>
      </p:sp>
      <p:sp>
        <p:nvSpPr>
          <p:cNvPr id="455" name="Google Shape;455;p63"/>
          <p:cNvSpPr/>
          <p:nvPr/>
        </p:nvSpPr>
        <p:spPr>
          <a:xfrm rot="10800000">
            <a:off x="3200400" y="182880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3"/>
          <p:cNvSpPr txBox="1"/>
          <p:nvPr/>
        </p:nvSpPr>
        <p:spPr>
          <a:xfrm rot="5400000">
            <a:off x="4999434" y="2976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3"/>
          <p:cNvSpPr txBox="1"/>
          <p:nvPr/>
        </p:nvSpPr>
        <p:spPr>
          <a:xfrm>
            <a:off x="4495800" y="1885950"/>
            <a:ext cx="1244600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1</a:t>
            </a:r>
            <a:endParaRPr/>
          </a:p>
        </p:txBody>
      </p:sp>
      <p:pic>
        <p:nvPicPr>
          <p:cNvPr id="458" name="Google Shape;458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1828800"/>
            <a:ext cx="1908572" cy="130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" y="3314700"/>
            <a:ext cx="2252663" cy="7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3"/>
          <p:cNvSpPr/>
          <p:nvPr/>
        </p:nvSpPr>
        <p:spPr>
          <a:xfrm>
            <a:off x="3657600" y="3486150"/>
            <a:ext cx="3733800" cy="254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2</a:t>
            </a:r>
            <a:endParaRPr/>
          </a:p>
        </p:txBody>
      </p:sp>
      <p:pic>
        <p:nvPicPr>
          <p:cNvPr id="461" name="Google Shape;461;p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" y="4114800"/>
            <a:ext cx="2295525" cy="88106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3"/>
          <p:cNvSpPr/>
          <p:nvPr/>
        </p:nvSpPr>
        <p:spPr>
          <a:xfrm rot="10800000">
            <a:off x="3733800" y="434340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3"/>
          <p:cNvSpPr txBox="1"/>
          <p:nvPr/>
        </p:nvSpPr>
        <p:spPr>
          <a:xfrm rot="5400000">
            <a:off x="5532834" y="254436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63"/>
          <p:cNvSpPr txBox="1"/>
          <p:nvPr/>
        </p:nvSpPr>
        <p:spPr>
          <a:xfrm>
            <a:off x="5181600" y="4400550"/>
            <a:ext cx="1244600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Conditional GET via Proxy Cache</a:t>
            </a:r>
            <a:endParaRPr/>
          </a:p>
        </p:txBody>
      </p:sp>
      <p:pic>
        <p:nvPicPr>
          <p:cNvPr id="471" name="Google Shape;47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88" y="1356122"/>
            <a:ext cx="5998369" cy="308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Partial GET</a:t>
            </a:r>
            <a:endParaRPr/>
          </a:p>
        </p:txBody>
      </p:sp>
      <p:sp>
        <p:nvSpPr>
          <p:cNvPr id="478" name="Google Shape;478;p65"/>
          <p:cNvSpPr txBox="1">
            <a:spLocks noGrp="1"/>
          </p:cNvSpPr>
          <p:nvPr>
            <p:ph type="body" idx="2"/>
          </p:nvPr>
        </p:nvSpPr>
        <p:spPr>
          <a:xfrm>
            <a:off x="457200" y="13144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Partial HTTP GET fetches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取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only a subset of a representations of a resource.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Sends </a:t>
            </a:r>
            <a:r>
              <a:rPr lang="en" sz="2000" i="1" u="sng" dirty="0"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parameter in the request header with byte range (E.g. </a:t>
            </a:r>
            <a:r>
              <a:rPr lang="en" sz="2000" b="1" i="1" u="sng" dirty="0">
                <a:latin typeface="Calibri"/>
                <a:ea typeface="Calibri"/>
                <a:cs typeface="Calibri"/>
                <a:sym typeface="Calibri"/>
              </a:rPr>
              <a:t>Range: bytes=100-200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The server then returns HTTP 206 Partial Content with content range (e.g. </a:t>
            </a:r>
            <a:r>
              <a:rPr lang="en" sz="2000" b="1" i="1" u="sng" dirty="0">
                <a:latin typeface="Calibri"/>
                <a:ea typeface="Calibri"/>
                <a:cs typeface="Calibri"/>
                <a:sym typeface="Calibri"/>
              </a:rPr>
              <a:t>Range: bytes=100-200/4000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Useful for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GETing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huge static content with a client that supports: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resume interrupted downloads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render content partially while downloading the rest of content bits. 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Partial GET Example</a:t>
            </a:r>
            <a:endParaRPr/>
          </a:p>
        </p:txBody>
      </p:sp>
      <p:pic>
        <p:nvPicPr>
          <p:cNvPr id="485" name="Google Shape;48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0574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75" y="1428750"/>
            <a:ext cx="1903810" cy="114657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6"/>
          <p:cNvSpPr/>
          <p:nvPr/>
        </p:nvSpPr>
        <p:spPr>
          <a:xfrm>
            <a:off x="3276600" y="2057400"/>
            <a:ext cx="40386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488" name="Google Shape;488;p66"/>
          <p:cNvSpPr/>
          <p:nvPr/>
        </p:nvSpPr>
        <p:spPr>
          <a:xfrm rot="10800000">
            <a:off x="4038600" y="3257550"/>
            <a:ext cx="35052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66"/>
          <p:cNvSpPr txBox="1"/>
          <p:nvPr/>
        </p:nvSpPr>
        <p:spPr>
          <a:xfrm rot="5400000">
            <a:off x="5609034" y="1687116"/>
            <a:ext cx="364331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6"/>
          <p:cNvSpPr txBox="1"/>
          <p:nvPr/>
        </p:nvSpPr>
        <p:spPr>
          <a:xfrm>
            <a:off x="5334000" y="33147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491" name="Google Shape;491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3028950"/>
            <a:ext cx="2767012" cy="113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Partial GET Usage</a:t>
            </a:r>
            <a:endParaRPr/>
          </a:p>
        </p:txBody>
      </p:sp>
      <p:pic>
        <p:nvPicPr>
          <p:cNvPr id="498" name="Google Shape;498;p67" descr="adoberea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1314450"/>
            <a:ext cx="1728788" cy="1053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514350"/>
            <a:ext cx="3690938" cy="29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4800" y="3486150"/>
            <a:ext cx="3733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REST Triangle</a:t>
            </a:r>
            <a:endParaRPr/>
          </a:p>
        </p:txBody>
      </p:sp>
      <p:grpSp>
        <p:nvGrpSpPr>
          <p:cNvPr id="182" name="Google Shape;182;p32"/>
          <p:cNvGrpSpPr/>
          <p:nvPr/>
        </p:nvGrpSpPr>
        <p:grpSpPr>
          <a:xfrm>
            <a:off x="457200" y="1234679"/>
            <a:ext cx="8229600" cy="3394472"/>
            <a:chOff x="288" y="736"/>
            <a:chExt cx="5184" cy="2851"/>
          </a:xfrm>
        </p:grpSpPr>
        <p:sp>
          <p:nvSpPr>
            <p:cNvPr id="183" name="Google Shape;183;p32"/>
            <p:cNvSpPr/>
            <p:nvPr/>
          </p:nvSpPr>
          <p:spPr>
            <a:xfrm>
              <a:off x="288" y="736"/>
              <a:ext cx="5184" cy="2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 rot="10800000" flipH="1">
              <a:off x="1512" y="977"/>
              <a:ext cx="2736" cy="236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 txBox="1"/>
            <p:nvPr/>
          </p:nvSpPr>
          <p:spPr>
            <a:xfrm flipH="1">
              <a:off x="1500" y="975"/>
              <a:ext cx="2736" cy="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86" name="Google Shape;186;p32"/>
          <p:cNvSpPr txBox="1"/>
          <p:nvPr/>
        </p:nvSpPr>
        <p:spPr>
          <a:xfrm>
            <a:off x="3276600" y="857250"/>
            <a:ext cx="3048000" cy="68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Nouns (Resources via URI)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Unconstrained</a:t>
            </a:r>
            <a:r>
              <a:rPr lang="en" sz="1800" b="1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e.g.http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my.api.com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/foo</a:t>
            </a:r>
            <a:endParaRPr dirty="0"/>
          </a:p>
        </p:txBody>
      </p:sp>
      <p:sp>
        <p:nvSpPr>
          <p:cNvPr id="187" name="Google Shape;187;p32"/>
          <p:cNvSpPr/>
          <p:nvPr/>
        </p:nvSpPr>
        <p:spPr>
          <a:xfrm>
            <a:off x="6477000" y="4114800"/>
            <a:ext cx="2362200" cy="68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Content Types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Constrained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HTML, XML, JSON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09600" y="4114800"/>
            <a:ext cx="2514600" cy="68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Verbs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Constrained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GET, POST, DELETE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276600" y="4868466"/>
            <a:ext cx="1922463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– wikipedia.org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 err="1">
                <a:latin typeface="Calibri"/>
                <a:ea typeface="Calibri"/>
                <a:cs typeface="Calibri"/>
                <a:sym typeface="Calibri"/>
              </a:rPr>
              <a:t>Compression压缩</a:t>
            </a:r>
            <a:endParaRPr dirty="0"/>
          </a:p>
        </p:txBody>
      </p:sp>
      <p:sp>
        <p:nvSpPr>
          <p:cNvPr id="507" name="Google Shape;507;p68"/>
          <p:cNvSpPr txBox="1">
            <a:spLocks noGrp="1"/>
          </p:cNvSpPr>
          <p:nvPr>
            <p:ph type="body" idx="2"/>
          </p:nvPr>
        </p:nvSpPr>
        <p:spPr>
          <a:xfrm>
            <a:off x="457200" y="1543050"/>
            <a:ext cx="82296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To save bandwidth and get faster response time, text representations like XML, HTML, JSON, and CSV documents can be compressed to a fraction of their original size.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If the client is a browser, compression is already supported with a few configuration on web server.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Compression</a:t>
            </a:r>
            <a:endParaRPr/>
          </a:p>
        </p:txBody>
      </p:sp>
      <p:pic>
        <p:nvPicPr>
          <p:cNvPr id="514" name="Google Shape;51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228600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1428750"/>
            <a:ext cx="1909762" cy="114657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9"/>
          <p:cNvSpPr/>
          <p:nvPr/>
        </p:nvSpPr>
        <p:spPr>
          <a:xfrm>
            <a:off x="3276600" y="205740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517" name="Google Shape;517;p69"/>
          <p:cNvSpPr/>
          <p:nvPr/>
        </p:nvSpPr>
        <p:spPr>
          <a:xfrm rot="10800000">
            <a:off x="3886200" y="3486150"/>
            <a:ext cx="3962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9"/>
          <p:cNvSpPr txBox="1"/>
          <p:nvPr/>
        </p:nvSpPr>
        <p:spPr>
          <a:xfrm rot="5400000">
            <a:off x="5685234" y="1687116"/>
            <a:ext cx="364331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69"/>
          <p:cNvSpPr txBox="1"/>
          <p:nvPr/>
        </p:nvSpPr>
        <p:spPr>
          <a:xfrm>
            <a:off x="5105400" y="354330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520" name="Google Shape;520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3028950"/>
            <a:ext cx="2057400" cy="82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"/>
          <p:cNvSpPr/>
          <p:nvPr/>
        </p:nvSpPr>
        <p:spPr>
          <a:xfrm rot="10800000">
            <a:off x="4495800" y="2400300"/>
            <a:ext cx="2819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70"/>
          <p:cNvSpPr txBox="1"/>
          <p:nvPr/>
        </p:nvSpPr>
        <p:spPr>
          <a:xfrm rot="5400000">
            <a:off x="5723334" y="1172766"/>
            <a:ext cx="364331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Asynchronous Operations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530" name="Google Shape;53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085850"/>
            <a:ext cx="1909762" cy="10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2228850"/>
            <a:ext cx="2724150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257550"/>
            <a:ext cx="1909763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400" y="4114800"/>
            <a:ext cx="2331244" cy="88463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0"/>
          <p:cNvSpPr/>
          <p:nvPr/>
        </p:nvSpPr>
        <p:spPr>
          <a:xfrm>
            <a:off x="3352800" y="148590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535" name="Google Shape;535;p70"/>
          <p:cNvSpPr/>
          <p:nvPr/>
        </p:nvSpPr>
        <p:spPr>
          <a:xfrm>
            <a:off x="3429000" y="3429000"/>
            <a:ext cx="37338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536" name="Google Shape;536;p70"/>
          <p:cNvSpPr/>
          <p:nvPr/>
        </p:nvSpPr>
        <p:spPr>
          <a:xfrm rot="10800000">
            <a:off x="4038600" y="4343400"/>
            <a:ext cx="2819400" cy="3643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70"/>
          <p:cNvSpPr txBox="1"/>
          <p:nvPr/>
        </p:nvSpPr>
        <p:spPr>
          <a:xfrm rot="5400000">
            <a:off x="5266134" y="3115866"/>
            <a:ext cx="364331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0"/>
          <p:cNvSpPr txBox="1"/>
          <p:nvPr/>
        </p:nvSpPr>
        <p:spPr>
          <a:xfrm>
            <a:off x="5562600" y="245745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539" name="Google Shape;539;p70"/>
          <p:cNvSpPr txBox="1"/>
          <p:nvPr/>
        </p:nvSpPr>
        <p:spPr>
          <a:xfrm>
            <a:off x="4953000" y="4400550"/>
            <a:ext cx="107632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pic>
        <p:nvPicPr>
          <p:cNvPr id="540" name="Google Shape;540;p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96200" y="1428750"/>
            <a:ext cx="516731" cy="7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000" y="628650"/>
            <a:ext cx="33218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/>
          <p:nvPr/>
        </p:nvSpPr>
        <p:spPr>
          <a:xfrm>
            <a:off x="1219200" y="2571750"/>
            <a:ext cx="6172200" cy="1028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1"/>
          <p:cNvSpPr/>
          <p:nvPr/>
        </p:nvSpPr>
        <p:spPr>
          <a:xfrm>
            <a:off x="1219200" y="1371600"/>
            <a:ext cx="6248400" cy="571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Batch Operations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71"/>
          <p:cNvSpPr txBox="1">
            <a:spLocks noGrp="1"/>
          </p:cNvSpPr>
          <p:nvPr>
            <p:ph type="body" idx="2"/>
          </p:nvPr>
        </p:nvSpPr>
        <p:spPr>
          <a:xfrm>
            <a:off x="1295400" y="1200150"/>
            <a:ext cx="6553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" sz="14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 Single HTTP Call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GET - https://www.example.com/customer/1;customer/2;customer/3;customer/4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              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" sz="14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Multiple HTTP Calls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GET - https://www.example.com/customer/1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GET - https://www.example.com/customer/2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GET - https://www.example.com/customer/3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GET - https://www.example.com/customer/4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000250"/>
            <a:ext cx="33218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2400" y="1885950"/>
            <a:ext cx="516731" cy="74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REST Principles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190500" y="874514"/>
            <a:ext cx="87630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Everything is a </a:t>
            </a:r>
            <a:r>
              <a:rPr lang="en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resource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Resources are identified by </a:t>
            </a:r>
            <a:r>
              <a:rPr lang="en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Responses are being mapped by </a:t>
            </a:r>
            <a:r>
              <a:rPr lang="en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HTTP verbs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One or more representations are identified by media (MIME) types.</a:t>
            </a:r>
            <a:r>
              <a:rPr lang="zh-CN" altLang="en-U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（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r>
              <a:rPr lang="zh-CN" altLang="en-U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， 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zh-CN" altLang="en-U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， 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zh-CN" altLang="en-U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， 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same </a:t>
            </a:r>
            <a:r>
              <a:rPr lang="en-US" altLang="zh-CN" sz="2400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, same resources, different representations</a:t>
            </a:r>
            <a:r>
              <a:rPr lang="zh-CN" altLang="en-U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endParaRPr dirty="0">
              <a:solidFill>
                <a:srgbClr val="FFC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Hypermedia as the Engine of Application State (HATEOAS)--responses can have hypermedia links to further resources.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Works for any client that can speak HTTP.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latin typeface="Calibri"/>
                <a:ea typeface="Calibri"/>
                <a:cs typeface="Calibri"/>
                <a:sym typeface="Calibri"/>
              </a:rPr>
              <a:t>REST Constraints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Client-sever</a:t>
            </a:r>
            <a:endParaRPr dirty="0"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 dirty="0"/>
          </a:p>
          <a:p>
            <a:pPr marL="609600" lvl="0" indent="-609600">
              <a:spcBef>
                <a:spcPts val="480"/>
              </a:spcBef>
              <a:buSzPts val="2400"/>
              <a:buFont typeface="Calibri"/>
              <a:buAutoNum type="arabicPeriod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Cacheable</a:t>
            </a:r>
            <a:r>
              <a:rPr lang="ja-JP" altLang="en-US" b="1"/>
              <a:t>可缓冲</a:t>
            </a:r>
            <a:endParaRPr dirty="0"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Layered system</a:t>
            </a:r>
            <a:endParaRPr dirty="0"/>
          </a:p>
          <a:p>
            <a:pPr marL="609600" lvl="0" indent="-609600">
              <a:spcBef>
                <a:spcPts val="480"/>
              </a:spcBef>
              <a:buSzPts val="2400"/>
              <a:buFont typeface="Calibri"/>
              <a:buAutoNum type="arabicPeriod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Uniform interface</a:t>
            </a:r>
            <a:r>
              <a:rPr lang="zh-CN" altLang="en-US" dirty="0"/>
              <a:t>统一界面</a:t>
            </a:r>
            <a:endParaRPr dirty="0"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Code on Demand</a:t>
            </a:r>
            <a:endParaRPr dirty="0"/>
          </a:p>
          <a:p>
            <a:pPr marL="6096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Calibri"/>
                <a:ea typeface="Calibri"/>
                <a:cs typeface="Calibri"/>
                <a:sym typeface="Calibri"/>
              </a:rPr>
              <a:t>1. Client-server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7630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A clear “separation of concerns” by </a:t>
            </a:r>
            <a:r>
              <a:rPr lang="en" sz="28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dividing responsibilities between clients and servers.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Clients are not concerned with activities like storing resource data on servers.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Servers are not responsible for maintained clients’ state.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Calibri"/>
                <a:ea typeface="Calibri"/>
                <a:cs typeface="Calibri"/>
                <a:sym typeface="Calibri"/>
              </a:rPr>
              <a:t>2. Stateless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7630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In order to minimize coupling</a:t>
            </a:r>
            <a:r>
              <a:rPr lang="zh-CN" alt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and improve scalability, servers should be “stateless”.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Session state is maintained on the client and no user-specific information is stored on the sever.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Every request must contain all of the information required to satisfy the request.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Calibri"/>
                <a:ea typeface="Calibri"/>
                <a:cs typeface="Calibri"/>
                <a:sym typeface="Calibri"/>
              </a:rPr>
              <a:t>3. Cacheable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7630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To improve scalability and performance, REST clients and network intermediaries are allowed to cache responses.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" sz="2800" dirty="0">
                <a:latin typeface="Calibri"/>
                <a:ea typeface="Calibri"/>
                <a:cs typeface="Calibri"/>
                <a:sym typeface="Calibri"/>
              </a:rPr>
              <a:t>Server responses should indicate whether or not they are cacheable and for how long.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16054</TotalTime>
  <Words>3440</Words>
  <Application>Microsoft Macintosh PowerPoint</Application>
  <PresentationFormat>On-screen Show (16:9)</PresentationFormat>
  <Paragraphs>438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Simple Light</vt:lpstr>
      <vt:lpstr>Default Design</vt:lpstr>
      <vt:lpstr>HTTP and REST</vt:lpstr>
      <vt:lpstr>What is Web Service?</vt:lpstr>
      <vt:lpstr>What is REST?</vt:lpstr>
      <vt:lpstr>REST Triangle</vt:lpstr>
      <vt:lpstr>REST Principles</vt:lpstr>
      <vt:lpstr>REST Constraints</vt:lpstr>
      <vt:lpstr>1. Client-server</vt:lpstr>
      <vt:lpstr>2. Stateless</vt:lpstr>
      <vt:lpstr>3. Cacheable</vt:lpstr>
      <vt:lpstr>4. Layered system</vt:lpstr>
      <vt:lpstr>5. Uniform interface</vt:lpstr>
      <vt:lpstr>6. Code on Demand</vt:lpstr>
      <vt:lpstr>Resource Design (Nouns)</vt:lpstr>
      <vt:lpstr>Noun OR Nouns</vt:lpstr>
      <vt:lpstr>Representation Design</vt:lpstr>
      <vt:lpstr>Uniform Interface using HTTP VERB</vt:lpstr>
      <vt:lpstr>Operation Mapping</vt:lpstr>
      <vt:lpstr>GET</vt:lpstr>
      <vt:lpstr>GET Example</vt:lpstr>
      <vt:lpstr>GET Example</vt:lpstr>
      <vt:lpstr>HEAD</vt:lpstr>
      <vt:lpstr>HEAD Example</vt:lpstr>
      <vt:lpstr>POST</vt:lpstr>
      <vt:lpstr>POST Example</vt:lpstr>
      <vt:lpstr>PUT</vt:lpstr>
      <vt:lpstr>PUT Example</vt:lpstr>
      <vt:lpstr>DELETE</vt:lpstr>
      <vt:lpstr>DELETE Example</vt:lpstr>
      <vt:lpstr>OPTION</vt:lpstr>
      <vt:lpstr>OPTIONS Example</vt:lpstr>
      <vt:lpstr>Why is it called Representation State Transfer?</vt:lpstr>
      <vt:lpstr>Connectedness - HATOES</vt:lpstr>
      <vt:lpstr>Hyperlinks Example</vt:lpstr>
      <vt:lpstr>Conditional GET</vt:lpstr>
      <vt:lpstr>Conditional GET Example</vt:lpstr>
      <vt:lpstr>Conditional GET via Proxy Cache</vt:lpstr>
      <vt:lpstr>Partial GET</vt:lpstr>
      <vt:lpstr>Partial GET Example</vt:lpstr>
      <vt:lpstr>Partial GET Usage</vt:lpstr>
      <vt:lpstr>Compression压缩</vt:lpstr>
      <vt:lpstr>Compression</vt:lpstr>
      <vt:lpstr>Asynchronous Operations</vt:lpstr>
      <vt:lpstr>Batch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cp:lastModifiedBy>SU YUAN</cp:lastModifiedBy>
  <cp:revision>24</cp:revision>
  <dcterms:modified xsi:type="dcterms:W3CDTF">2020-09-21T07:54:19Z</dcterms:modified>
</cp:coreProperties>
</file>