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Roboto Light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6"/>
    <p:restoredTop sz="71383"/>
  </p:normalViewPr>
  <p:slideViewPr>
    <p:cSldViewPr snapToGrid="0">
      <p:cViewPr>
        <p:scale>
          <a:sx n="100" d="100"/>
          <a:sy n="100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d0b4b162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wide it is from one node to another</a:t>
            </a:r>
            <a:endParaRPr dirty="0"/>
          </a:p>
        </p:txBody>
      </p:sp>
      <p:sp>
        <p:nvSpPr>
          <p:cNvPr id="126" name="Google Shape;126;g7cd0b4b16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d0b4b162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cd0b4b1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d0b4b162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TOPOLOGY: (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拓扑学</a:t>
            </a:r>
            <a:r>
              <a:rPr lang="en-US" altLang="ja-JP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How you describe your physical networks, it described your architecture.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Black boxes are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 actual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number of ec2 instances in that particular time window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Ec2 is 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亚马逊弹性云计算，是由亚马逊公司提供的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服务，是一个让用户可以租用云端电脑运行所需应用的系统。</a:t>
            </a:r>
            <a:endParaRPr lang="en-US" altLang="ja-JP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 number of server was bound to the auto scaling groups are proportionally added and adjusted depending on the throughput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Flat line: lies a little longer because they waited for send tie hit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threshol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闸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，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becoz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want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fully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utilize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Decrease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part: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auto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scaling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group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slower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because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ec2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takes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30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40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minutes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depending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on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how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complex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is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7cd0b4b1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d0b4b162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Segment</a:t>
            </a:r>
            <a:r>
              <a:rPr lang="zh-CN" altLang="en-US" dirty="0"/>
              <a:t> 分割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vpc</a:t>
            </a:r>
            <a:r>
              <a:rPr lang="en-US" altLang="zh-CN" dirty="0"/>
              <a:t>(virtual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clouds)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147" name="Google Shape;147;g7cd0b4b1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d0b4b162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cd0b4b16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d0b4b162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网络基础设施成本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序列化</a:t>
            </a:r>
            <a:r>
              <a:rPr lang="en-US" altLang="ja-JP" dirty="0"/>
              <a:t>/</a:t>
            </a:r>
            <a:r>
              <a:rPr lang="ja-JP" altLang="en-US"/>
              <a:t>反序列化成本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 err="1"/>
              <a:t>gpu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dirty="0"/>
          </a:p>
        </p:txBody>
      </p:sp>
      <p:sp>
        <p:nvSpPr>
          <p:cNvPr id="159" name="Google Shape;159;g7cd0b4b16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d0b4b162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g7cd0b4b16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d0b4b162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cd0b4b16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d0b4b162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changes,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normally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Relax</a:t>
            </a:r>
            <a:r>
              <a:rPr lang="zh-CN" altLang="en-US" dirty="0"/>
              <a:t> </a:t>
            </a:r>
            <a:r>
              <a:rPr lang="en-US" altLang="zh-CN" dirty="0"/>
              <a:t>consistency: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requests,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place,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yahoo: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only,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Bitcorn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consistency(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transactions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second)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relax</a:t>
            </a:r>
            <a:r>
              <a:rPr lang="zh-CN" altLang="en-US" dirty="0"/>
              <a:t> </a:t>
            </a:r>
            <a:r>
              <a:rPr lang="en-US" altLang="zh-CN" dirty="0"/>
              <a:t>consistency(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declined</a:t>
            </a:r>
            <a:r>
              <a:rPr lang="zh-CN" altLang="en-US" dirty="0"/>
              <a:t> </a:t>
            </a:r>
            <a:r>
              <a:rPr lang="en-US" altLang="zh-CN" dirty="0"/>
              <a:t>later,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one)</a:t>
            </a:r>
            <a:br>
              <a:rPr lang="en-US" altLang="zh-CN" dirty="0"/>
            </a:b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bank: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account: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bank:</a:t>
            </a:r>
            <a:r>
              <a:rPr lang="zh-CN" altLang="en-US" dirty="0"/>
              <a:t> </a:t>
            </a:r>
            <a:r>
              <a:rPr lang="en-US" altLang="zh-CN" dirty="0"/>
              <a:t>relax(pending)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177" name="Google Shape;177;g7cd0b4b16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d0b4b162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clients,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dirty="0"/>
          </a:p>
        </p:txBody>
      </p:sp>
      <p:sp>
        <p:nvSpPr>
          <p:cNvPr id="183" name="Google Shape;183;g7cd0b4b162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0b4b162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Zoom : UDP</a:t>
            </a:r>
            <a:endParaRPr dirty="0"/>
          </a:p>
        </p:txBody>
      </p:sp>
      <p:sp>
        <p:nvSpPr>
          <p:cNvPr id="77" name="Google Shape;77;g7cd0b4b16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d0b4b162_1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sheet,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interface: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9" name="Google Shape;189;g7cd0b4b162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d0b4b162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>
                <a:highlight>
                  <a:srgbClr val="FFFF00"/>
                </a:highlight>
              </a:rPr>
              <a:t>function </a:t>
            </a:r>
            <a:r>
              <a:rPr lang="en" dirty="0" err="1">
                <a:highlight>
                  <a:srgbClr val="FFFF00"/>
                </a:highlight>
              </a:rPr>
              <a:t>invocatio</a:t>
            </a:r>
            <a:r>
              <a:rPr lang="en-US" altLang="zh-CN" dirty="0">
                <a:highlight>
                  <a:srgbClr val="FFFF00"/>
                </a:highlight>
              </a:rPr>
              <a:t>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: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efficiently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securely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(two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operation)1.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(shopping</a:t>
            </a:r>
            <a:r>
              <a:rPr lang="zh-CN" altLang="en-US" dirty="0"/>
              <a:t>，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cart,</a:t>
            </a:r>
            <a:r>
              <a:rPr lang="zh-CN" altLang="en-US" dirty="0"/>
              <a:t> 等一会再购买，或签租房合约，很多</a:t>
            </a:r>
            <a:r>
              <a:rPr lang="en-US" altLang="zh-CN" dirty="0"/>
              <a:t>steps,</a:t>
            </a:r>
            <a:r>
              <a:rPr lang="zh-CN" altLang="en-US" dirty="0"/>
              <a:t> 没有一次头填完）</a:t>
            </a:r>
            <a:r>
              <a:rPr lang="en-US" altLang="zh-CN" dirty="0"/>
              <a:t>							long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bounded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批量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						2.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transaction,(1-2</a:t>
            </a:r>
            <a:r>
              <a:rPr lang="zh-CN" altLang="en-US" dirty="0"/>
              <a:t> </a:t>
            </a:r>
            <a:r>
              <a:rPr lang="en-US" altLang="zh-CN" dirty="0"/>
              <a:t>mins)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Synchronous</a:t>
            </a:r>
            <a:r>
              <a:rPr lang="zh-CN" altLang="en-US" dirty="0"/>
              <a:t>同步 </a:t>
            </a:r>
            <a:r>
              <a:rPr lang="en-US" altLang="zh-CN" dirty="0" err="1"/>
              <a:t>api</a:t>
            </a:r>
            <a:r>
              <a:rPr lang="en-US" altLang="zh-CN" dirty="0"/>
              <a:t> : if you start a transaction, your client has to wait until you get response, complete the 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	</a:t>
            </a:r>
            <a:r>
              <a:rPr lang="zh-CN" altLang="en-US" dirty="0"/>
              <a:t>        </a:t>
            </a:r>
            <a:r>
              <a:rPr lang="en-US" altLang="zh-CN" dirty="0"/>
              <a:t>ex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withdraw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money,</a:t>
            </a:r>
            <a:r>
              <a:rPr lang="zh-CN" altLang="en-US" dirty="0"/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Asynchronous</a:t>
            </a:r>
            <a:r>
              <a:rPr lang="zh-CN" altLang="en-US" dirty="0"/>
              <a:t>异步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transaction,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Communication</a:t>
            </a:r>
            <a:r>
              <a:rPr lang="zh-CN" altLang="en-US" dirty="0"/>
              <a:t> </a:t>
            </a:r>
            <a:r>
              <a:rPr lang="en-US" altLang="zh-CN" dirty="0" err="1"/>
              <a:t>style:we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resiliency</a:t>
            </a:r>
            <a:r>
              <a:rPr lang="zh-CN" altLang="en-US" dirty="0"/>
              <a:t>抗压，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worry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payload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use(json,</a:t>
            </a:r>
            <a:r>
              <a:rPr lang="zh-CN" altLang="en-US" dirty="0"/>
              <a:t> </a:t>
            </a:r>
            <a:r>
              <a:rPr lang="en-US" altLang="zh-CN" dirty="0" err="1"/>
              <a:t>protobuf</a:t>
            </a:r>
            <a:r>
              <a:rPr lang="en-US" altLang="zh-CN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semantics:</a:t>
            </a:r>
            <a:r>
              <a:rPr lang="zh-CN" altLang="en-US" dirty="0"/>
              <a:t>语义学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like?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</a:t>
            </a:r>
            <a:r>
              <a:rPr lang="en-US" altLang="zh-CN" dirty="0"/>
              <a:t>handshake?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endpoint?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	timing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how</a:t>
            </a:r>
            <a:r>
              <a:rPr lang="zh-CN" altLang="en-US" b="0" dirty="0"/>
              <a:t> </a:t>
            </a:r>
            <a:r>
              <a:rPr lang="en-US" altLang="zh-CN" b="0" dirty="0"/>
              <a:t>often</a:t>
            </a:r>
            <a:r>
              <a:rPr lang="zh-CN" altLang="en-US" b="0" dirty="0"/>
              <a:t> </a:t>
            </a:r>
            <a:r>
              <a:rPr lang="en-US" altLang="zh-CN" b="0" dirty="0"/>
              <a:t>do</a:t>
            </a:r>
            <a:r>
              <a:rPr lang="zh-CN" altLang="en-US" b="0" dirty="0"/>
              <a:t> </a:t>
            </a:r>
            <a:r>
              <a:rPr lang="en-US" altLang="zh-CN" b="0" dirty="0"/>
              <a:t>u</a:t>
            </a:r>
            <a:r>
              <a:rPr lang="zh-CN" altLang="en-US" b="0" dirty="0"/>
              <a:t> </a:t>
            </a:r>
            <a:r>
              <a:rPr lang="en-US" altLang="zh-CN" b="0" dirty="0"/>
              <a:t>need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call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client,</a:t>
            </a:r>
            <a:r>
              <a:rPr lang="zh-CN" altLang="en-US" b="0" dirty="0"/>
              <a:t> </a:t>
            </a:r>
            <a:r>
              <a:rPr lang="en-US" altLang="zh-CN" b="0" dirty="0"/>
              <a:t>or</a:t>
            </a:r>
            <a:r>
              <a:rPr lang="zh-CN" altLang="en-US" b="0" dirty="0"/>
              <a:t> </a:t>
            </a:r>
            <a:r>
              <a:rPr lang="en-US" altLang="zh-CN" b="0" dirty="0"/>
              <a:t>receive</a:t>
            </a:r>
            <a:r>
              <a:rPr lang="zh-CN" altLang="en-US" b="0" dirty="0"/>
              <a:t> </a:t>
            </a:r>
            <a:r>
              <a:rPr lang="en-US" altLang="zh-CN" b="0" dirty="0"/>
              <a:t>respond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6" name="Google Shape;196;g7cd0b4b16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0b4b162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g7cd0b4b162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0b4b162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reliable and scalable</a:t>
            </a:r>
            <a:r>
              <a:rPr lang="zh-CN" altLang="en-US" dirty="0"/>
              <a:t>（可扩展的）：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protocol.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involved,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database,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calculations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9" name="Google Shape;209;g7cd0b4b162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d0b4b162_1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超时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anything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(Send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 err="1"/>
              <a:t>synchronoized</a:t>
            </a:r>
            <a:r>
              <a:rPr lang="zh-CN" altLang="en-US" dirty="0"/>
              <a:t>同步） 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happen.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215" name="Google Shape;215;g7cd0b4b16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d0b4b162_1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Limitation:1.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failure.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 err="1"/>
              <a:t>db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down,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dbs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down.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issue(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users)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transactions,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locking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role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g7cd0b4b162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d0b4b162_1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cd0b4b162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d0b4b162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 dirty="0">
                <a:latin typeface="Roboto Light"/>
                <a:ea typeface="Roboto Light"/>
                <a:cs typeface="Roboto Light"/>
                <a:sym typeface="Roboto Light"/>
              </a:rPr>
              <a:t>Integration Protocol View</a:t>
            </a:r>
            <a:r>
              <a:rPr lang="ja-JP" altLang="en-US" sz="11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zh-CN" altLang="en-US" sz="1100" dirty="0">
                <a:latin typeface="Roboto Light"/>
                <a:ea typeface="Roboto Light"/>
                <a:cs typeface="Roboto Light"/>
                <a:sym typeface="Roboto Light"/>
              </a:rPr>
              <a:t>：</a:t>
            </a:r>
            <a:r>
              <a:rPr lang="en-US" dirty="0">
                <a:highlight>
                  <a:srgbClr val="FFFF00"/>
                </a:highlight>
              </a:rPr>
              <a:t>Data movement </a:t>
            </a:r>
            <a:r>
              <a:rPr lang="en-US" dirty="0"/>
              <a:t>vs. </a:t>
            </a:r>
            <a:r>
              <a:rPr lang="en-US" dirty="0">
                <a:highlight>
                  <a:srgbClr val="FFFF00"/>
                </a:highlight>
              </a:rPr>
              <a:t>function invocation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ja-JP" altLang="en-US"/>
              <a:t>调用 </a:t>
            </a:r>
            <a:r>
              <a:rPr lang="en-US" dirty="0"/>
              <a:t>between components.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7cd0b4b162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d0b4b162_1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缺点</a:t>
            </a:r>
            <a:r>
              <a:rPr lang="en-US" altLang="zh-CN" dirty="0" err="1"/>
              <a:t>:latency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g7cd0b4b162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d0b4b162_1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1:30:48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Apache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软件基金会开发的一个开源流处理平台，由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Scala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编写。该项目的目标是为处理实时数据提供一个统一、高吞吐、低延迟的平台。</a:t>
            </a:r>
            <a:endParaRPr dirty="0"/>
          </a:p>
        </p:txBody>
      </p:sp>
      <p:sp>
        <p:nvSpPr>
          <p:cNvPr id="245" name="Google Shape;245;g7cd0b4b162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0b4b162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7cd0b4b16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cd0b4b162_1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7cd0b4b162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cd0b4b162_1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7cd0b4b162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cd0b4b162_1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90%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blocking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dotted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dirty="0"/>
          </a:p>
        </p:txBody>
      </p:sp>
      <p:sp>
        <p:nvSpPr>
          <p:cNvPr id="263" name="Google Shape;263;g7cd0b4b16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cd0b4b162_1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7cd0b4b162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d0b4b162_1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synchronous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asynchronous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synchronous,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asynchronous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synchronous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275" name="Google Shape;275;g7cd0b4b162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cd0b4b162_1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7cd0b4b162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d0b4b162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Scalable可扩展的</a:t>
            </a:r>
            <a:r>
              <a:rPr lang="zh-CN" altLang="en-US" dirty="0"/>
              <a:t>：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handle so many sessions happening online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g7cd0b4b16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0b4b1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d0b4b1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Interbank networks</a:t>
            </a:r>
            <a:r>
              <a:rPr lang="zh-CN" altLang="en-US" dirty="0"/>
              <a:t>：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P2p: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没讲：</a:t>
            </a:r>
            <a:endParaRPr lang="en-US" altLang="zh-CN"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Internet and World Wide Web</a:t>
            </a: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Social network</a:t>
            </a: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Real-time distributed systems</a:t>
            </a: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Sensors networks</a:t>
            </a: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Grid, Edge, and cloud computing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d0b4b1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d0b4b1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Fallacies: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ja-JP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谬论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d0b4b162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Spanned</a:t>
            </a:r>
            <a:r>
              <a:rPr lang="zh-CN" altLang="en-US" dirty="0"/>
              <a:t> 跨度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7cd0b4b162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d0b4b162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Latency</a:t>
            </a:r>
            <a:r>
              <a:rPr lang="zh-CN" altLang="en-US" dirty="0"/>
              <a:t>延迟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 to measure latency from my machine to any server: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/>
              <a:t>open terminal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su@SUs-MacBook-Pro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~ % ping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www.google.com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(216.58.194.196): 56 data bytes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=0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time=8.861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time=8.672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=2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time=8.762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=3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time=8.658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=4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time=8.861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64 bytes from 216.58.194.196: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icmp_seq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=5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ttl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=116 time=27.918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 packets transmitted, 10 packets received, 0.0% packet loss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round-trip min/avg/max/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stddev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8.363/10.233/23.628/4.477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7cd0b4b162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d0b4b16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cd0b4b1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66443" y="2146300"/>
            <a:ext cx="6620967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66442" y="3583036"/>
            <a:ext cx="6620968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7700" y="1545432"/>
            <a:ext cx="3298113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○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■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241975" y="1542070"/>
            <a:ext cx="3298115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○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■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tp://server.com/path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ng.psa.fu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273 - Lecture 1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3. Bandwidth is infinite.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Bandwidth is the capacity of a network to pass data through.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https://fast.com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25" y="1108750"/>
            <a:ext cx="408182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4. Network is secure.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00" y="1180375"/>
            <a:ext cx="652620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122750" y="2045650"/>
            <a:ext cx="10944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data breaches of the 21st century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5. Topology does not change.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122750" y="2045650"/>
            <a:ext cx="10944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Auto-Scaling Group based on </a:t>
            </a:r>
            <a:r>
              <a:rPr lang="en" dirty="0">
                <a:highlight>
                  <a:srgbClr val="FFFF00"/>
                </a:highlight>
              </a:rPr>
              <a:t>throughput </a:t>
            </a:r>
            <a:r>
              <a:rPr lang="en" dirty="0"/>
              <a:t>at Netflix</a:t>
            </a:r>
            <a:endParaRPr dirty="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50" y="1170125"/>
            <a:ext cx="678107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C0CC5-0611-9B4B-985A-471BD1917F35}"/>
              </a:ext>
            </a:extLst>
          </p:cNvPr>
          <p:cNvSpPr txBox="1"/>
          <p:nvPr/>
        </p:nvSpPr>
        <p:spPr>
          <a:xfrm>
            <a:off x="4351010" y="2220656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 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209425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6. There is one administrator.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7. Transport cost is zero.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3638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Amazon Web Services S3 Data Transfer Pricing</a:t>
            </a:r>
            <a:endParaRPr u="sng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3" y="1152475"/>
            <a:ext cx="8648175" cy="2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7. Transport cost is zero.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513725"/>
            <a:ext cx="8520600" cy="29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Network infrastructure cost</a:t>
            </a:r>
            <a:r>
              <a:rPr lang="zh-CN" altLang="en-US" dirty="0"/>
              <a:t> 网络基础设施成本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1600"/>
              </a:spcBef>
            </a:pPr>
            <a:r>
              <a:rPr lang="en" dirty="0"/>
              <a:t>Serialization/deserialization cost</a:t>
            </a:r>
            <a:r>
              <a:rPr lang="ja-JP" altLang="en-US"/>
              <a:t>序列化</a:t>
            </a:r>
            <a:r>
              <a:rPr lang="en-US" altLang="ja-JP" dirty="0"/>
              <a:t>/</a:t>
            </a:r>
            <a:r>
              <a:rPr lang="ja-JP" altLang="en-US"/>
              <a:t>反序列化成本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8. The network is homogeneous.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system in the world has </a:t>
            </a:r>
            <a:r>
              <a:rPr lang="en" dirty="0">
                <a:highlight>
                  <a:srgbClr val="FFFF00"/>
                </a:highlight>
              </a:rPr>
              <a:t>different</a:t>
            </a:r>
            <a:r>
              <a:rPr lang="en" dirty="0"/>
              <a:t> hardware and software configurations.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Having computers with similar configurations and protocols to communicate is hard to achieve even with virtualization.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Avoid </a:t>
            </a:r>
            <a:r>
              <a:rPr lang="en" dirty="0" err="1"/>
              <a:t>vendo</a:t>
            </a:r>
            <a:r>
              <a:rPr lang="en-US" dirty="0" err="1"/>
              <a:t>供应商</a:t>
            </a:r>
            <a:r>
              <a:rPr lang="en" dirty="0"/>
              <a:t> lock-in protocols and use standard XML, JSON, and </a:t>
            </a:r>
            <a:r>
              <a:rPr lang="en" dirty="0" err="1"/>
              <a:t>ProtoBuf</a:t>
            </a:r>
            <a:r>
              <a:rPr lang="en" dirty="0"/>
              <a:t> protocols.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02275" y="339550"/>
            <a:ext cx="8929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4400">
                <a:latin typeface="Roboto Light"/>
                <a:ea typeface="Roboto Light"/>
                <a:cs typeface="Roboto Light"/>
                <a:sym typeface="Roboto Light"/>
              </a:rPr>
              <a:t>Three Views of Distributed Systems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803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sz="32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Char char="●"/>
            </a:pPr>
            <a:r>
              <a:rPr lang="en" sz="3200" dirty="0">
                <a:latin typeface="Roboto Light"/>
                <a:ea typeface="Roboto Light"/>
                <a:cs typeface="Roboto Light"/>
                <a:sym typeface="Roboto Light"/>
              </a:rPr>
              <a:t>Share State View</a:t>
            </a:r>
            <a:endParaRPr sz="32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Char char="●"/>
            </a:pPr>
            <a:r>
              <a:rPr lang="en" sz="3200" dirty="0">
                <a:latin typeface="Roboto Light"/>
                <a:ea typeface="Roboto Light"/>
                <a:cs typeface="Roboto Light"/>
                <a:sym typeface="Roboto Light"/>
              </a:rPr>
              <a:t>Object Interface (API) View</a:t>
            </a:r>
            <a:endParaRPr dirty="0"/>
          </a:p>
          <a:p>
            <a:pPr marL="342900" lvl="0" indent="-342900">
              <a:buSzPts val="2560"/>
            </a:pPr>
            <a:r>
              <a:rPr lang="en" sz="3200" dirty="0">
                <a:latin typeface="Roboto Light"/>
                <a:ea typeface="Roboto Light"/>
                <a:cs typeface="Roboto Light"/>
                <a:sym typeface="Roboto Light"/>
              </a:rPr>
              <a:t>Integration Protocol View</a:t>
            </a:r>
            <a:r>
              <a:rPr lang="ja-JP" altLang="en-US" sz="3200">
                <a:latin typeface="Roboto Light"/>
                <a:ea typeface="Roboto Light"/>
                <a:cs typeface="Roboto Light"/>
                <a:sym typeface="Roboto Light"/>
              </a:rPr>
              <a:t>集成协议视图</a:t>
            </a:r>
            <a:endParaRPr sz="32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180340" algn="l" rtl="0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4400">
                <a:latin typeface="Roboto Light"/>
                <a:ea typeface="Roboto Light"/>
                <a:cs typeface="Roboto Light"/>
                <a:sym typeface="Roboto Light"/>
              </a:rPr>
              <a:t>1. Shared State View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827699" y="1539694"/>
            <a:ext cx="7702525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Consistent application state between multiple nodes. E.g. Online Chess Game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Level of access: READ vs. WRITE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Strictness of consistency: Strong vs. Relax consistency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Communication requirements: Highly reliable vs. over wireless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Multiplayer Tic-Tac-Toe Game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6" name="Google Shape;186;p34" descr="shared-state-even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8613" y="1836539"/>
            <a:ext cx="5168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84698" y="339550"/>
            <a:ext cx="83730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4400">
                <a:latin typeface="Roboto Light"/>
                <a:ea typeface="Roboto Light"/>
                <a:cs typeface="Roboto Light"/>
                <a:sym typeface="Roboto Light"/>
              </a:rPr>
              <a:t>What is Distributed System?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827700" y="1794350"/>
            <a:ext cx="77127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600"/>
            </a:pPr>
            <a:r>
              <a:rPr lang="en" dirty="0"/>
              <a:t>A collection of independent computers connected via a network that appears to its users as a </a:t>
            </a:r>
            <a:r>
              <a:rPr lang="en" dirty="0">
                <a:highlight>
                  <a:srgbClr val="FFFF00"/>
                </a:highlight>
              </a:rPr>
              <a:t>single coherent system</a:t>
            </a:r>
            <a:r>
              <a:rPr lang="en" dirty="0"/>
              <a:t>.</a:t>
            </a:r>
            <a:r>
              <a:rPr lang="zh-CN" altLang="en-US" dirty="0"/>
              <a:t>单相干系统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 software that runs in a distributed system is called a </a:t>
            </a:r>
            <a:r>
              <a:rPr lang="en" dirty="0">
                <a:highlight>
                  <a:srgbClr val="FFFF00"/>
                </a:highlight>
              </a:rPr>
              <a:t>distributed software system</a:t>
            </a:r>
            <a:r>
              <a:rPr lang="en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 problem is divided into many tasks, each of which is solved by one or more computers.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Roboto Light"/>
              <a:buNone/>
            </a:pPr>
            <a:r>
              <a:rPr lang="en" sz="4000" dirty="0">
                <a:latin typeface="Roboto Light"/>
                <a:ea typeface="Roboto Light"/>
                <a:cs typeface="Roboto Light"/>
                <a:sym typeface="Roboto Light"/>
              </a:rPr>
              <a:t>2. Object Interface (API) View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827700" y="1277656"/>
            <a:ext cx="7564738" cy="340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Type-specific interface</a:t>
            </a:r>
            <a:endParaRPr dirty="0"/>
          </a:p>
          <a:p>
            <a:pPr marL="342900" lvl="0" indent="-342900">
              <a:buSzPts val="1600"/>
            </a:pPr>
            <a:r>
              <a:rPr lang="en" dirty="0"/>
              <a:t>Modularity</a:t>
            </a:r>
            <a:r>
              <a:rPr lang="ja-JP" altLang="en-US"/>
              <a:t> 模块化</a:t>
            </a:r>
            <a:r>
              <a:rPr lang="en" dirty="0"/>
              <a:t> in the distributed systems.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Separate interface from implementation. </a:t>
            </a:r>
            <a:r>
              <a:rPr lang="en" dirty="0" err="1"/>
              <a:t>E.g</a:t>
            </a:r>
            <a:r>
              <a:rPr lang="en" dirty="0"/>
              <a:t> In Remote Procedure Call (RPC) world, client stub calls remote server via virtual interface/function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93" name="Google Shape;193;p35" descr="imag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465" y="3105799"/>
            <a:ext cx="3668658" cy="140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" sz="4400" dirty="0">
                <a:latin typeface="Roboto Light"/>
                <a:ea typeface="Roboto Light"/>
                <a:cs typeface="Roboto Light"/>
                <a:sym typeface="Roboto Light"/>
              </a:rPr>
              <a:t>3. Integration Protocol View</a:t>
            </a:r>
            <a:r>
              <a:rPr lang="ja-JP" altLang="en-US" sz="4400">
                <a:latin typeface="Roboto Light"/>
                <a:ea typeface="Roboto Light"/>
                <a:cs typeface="Roboto Light"/>
                <a:sym typeface="Roboto Light"/>
              </a:rPr>
              <a:t> 集成协议视图</a:t>
            </a:r>
            <a:endParaRPr dirty="0"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highlight>
                  <a:srgbClr val="FFFF00"/>
                </a:highlight>
              </a:rPr>
              <a:t>Data movement </a:t>
            </a:r>
            <a:r>
              <a:rPr lang="en" dirty="0"/>
              <a:t>vs. </a:t>
            </a:r>
            <a:r>
              <a:rPr lang="en" dirty="0">
                <a:highlight>
                  <a:srgbClr val="FFFF00"/>
                </a:highlight>
              </a:rPr>
              <a:t>function invocation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" dirty="0" err="1"/>
              <a:t>调用</a:t>
            </a:r>
            <a:r>
              <a:rPr lang="zh-CN" altLang="en-US" dirty="0"/>
              <a:t> </a:t>
            </a:r>
            <a:r>
              <a:rPr lang="en" dirty="0"/>
              <a:t>between components.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Synchronous vs. Asynchronous communication.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Communication style, syntax, semantics, and timing of protocol makes a huge impact in scaling.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427" y="3321746"/>
            <a:ext cx="1905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2231780" y="1578280"/>
            <a:ext cx="6620967" cy="83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4400">
                <a:latin typeface="Roboto Light"/>
                <a:ea typeface="Roboto Light"/>
                <a:cs typeface="Roboto Light"/>
                <a:sym typeface="Roboto Light"/>
              </a:rPr>
              <a:t>Integration Protocols</a:t>
            </a:r>
            <a:endParaRPr sz="4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6" name="Google Shape;206;p37" descr="imgr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9397" y="2906630"/>
            <a:ext cx="3267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" sz="4000"/>
              <a:t>1. File Transfer (FTP)</a:t>
            </a:r>
            <a:endParaRPr/>
          </a:p>
        </p:txBody>
      </p:sp>
      <p:pic>
        <p:nvPicPr>
          <p:cNvPr id="212" name="Google Shape;212;p38" descr="FileTransferIntegration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06613" y="2565202"/>
            <a:ext cx="4152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" sz="4000"/>
              <a:t>1. File Transfer (FTP)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484700" y="1206649"/>
            <a:ext cx="77325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App A writes to a file, then uploads to a FTP server.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App B later downloads and reads the file.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Applications can exchange bulk load</a:t>
            </a:r>
            <a:r>
              <a:rPr lang="en-US" dirty="0" err="1"/>
              <a:t>散装</a:t>
            </a:r>
            <a:r>
              <a:rPr lang="en" dirty="0"/>
              <a:t> of data using FTP.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Apps need to agree on: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Location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ftp://server.com/path/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Filename - </a:t>
            </a:r>
            <a:r>
              <a:rPr lang="en" dirty="0" err="1"/>
              <a:t>order.xml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Format – XML, JSON, CSV, </a:t>
            </a:r>
            <a:r>
              <a:rPr lang="en" dirty="0" err="1"/>
              <a:t>etc</a:t>
            </a:r>
            <a:r>
              <a:rPr lang="en" dirty="0"/>
              <a:t>…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Timing – when it will be written and read.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FTP makes applications well decoupled but at the </a:t>
            </a:r>
            <a:r>
              <a:rPr lang="en" b="1" i="1" u="sng" dirty="0">
                <a:solidFill>
                  <a:srgbClr val="1155CC"/>
                </a:solidFill>
              </a:rPr>
              <a:t>cost of timeliness.</a:t>
            </a:r>
            <a:endParaRPr dirty="0">
              <a:solidFill>
                <a:srgbClr val="1155CC"/>
              </a:solidFill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4400"/>
              <a:t>2. Shared Database</a:t>
            </a:r>
            <a:endParaRPr/>
          </a:p>
        </p:txBody>
      </p:sp>
      <p:pic>
        <p:nvPicPr>
          <p:cNvPr id="224" name="Google Shape;224;p40" descr="SharedDatabaseIntegration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79663" y="2384227"/>
            <a:ext cx="36068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4400"/>
              <a:t>2. Shared Database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84700" y="1229625"/>
            <a:ext cx="81708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Multiple applications share the same DB schema, located in a single physical DB.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Single source of truth—no duplicate data storage.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data has to be transferred from one app to the other.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Requires unified schema that can meet the needs of multiple applications—a very difficult exercise.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Critical application is likely to suffer delays in order to work with the unified schema.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Frequently READ and WRITE the same data (tables) can turn the DB into a performance bottleneck and can cause deadlocks.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3600"/>
              <a:t>3. Remote Procedure Call (RPC)</a:t>
            </a:r>
            <a:endParaRPr sz="3600"/>
          </a:p>
        </p:txBody>
      </p:sp>
      <p:pic>
        <p:nvPicPr>
          <p:cNvPr id="236" name="Google Shape;236;p42" descr="EncapsulatedSynchronousIntegration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8213" y="2508052"/>
            <a:ext cx="39497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3600"/>
              <a:t>3. Remote Procedure Call (RPC)</a:t>
            </a:r>
            <a:endParaRPr sz="3600"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484710" y="1775564"/>
            <a:ext cx="7820046" cy="291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application exposes some of its functionality via API so that other applications can access remotely as a remote procedure.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communication occurs in real time and synchronously.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Applications can provide multiple interfaces to the same data/functionality.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Examples: CORBA, COM, RMI, .NET Remoting, SOAP-based Web Services, RESTful Web Services, and gRPC.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4400"/>
              <a:t>4. Messaging</a:t>
            </a:r>
            <a:endParaRPr/>
          </a:p>
        </p:txBody>
      </p:sp>
      <p:pic>
        <p:nvPicPr>
          <p:cNvPr id="248" name="Google Shape;248;p44" descr="Messaging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4710" y="2207712"/>
            <a:ext cx="6864999" cy="17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78450" y="476475"/>
            <a:ext cx="89394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Characteristics of Centralized Systems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27700" y="1941616"/>
            <a:ext cx="6711654" cy="274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Single machine with non-autonomous software component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All resources accessible from one place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Software runs in a single process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Single Point of control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Single Point of failure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Reliable Performance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Secure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0DB89-0CCD-3740-8DAF-C1D5DD93B7AB}"/>
              </a:ext>
            </a:extLst>
          </p:cNvPr>
          <p:cNvSpPr txBox="1"/>
          <p:nvPr/>
        </p:nvSpPr>
        <p:spPr>
          <a:xfrm>
            <a:off x="3821889" y="155002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ja-JP" altLang="en-US"/>
            </a:br>
            <a:r>
              <a:rPr lang="ja-JP" altLang="en-US"/>
              <a:t>非自治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4400"/>
              <a:t>4. Messaging</a:t>
            </a:r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484710" y="1672225"/>
            <a:ext cx="7719838" cy="30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One application publishes a message to a common message channel.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Other applications can read the message from the channel.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Applications need to agree on: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Channel/topic/destination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" dirty="0"/>
              <a:t> message format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Communication is </a:t>
            </a:r>
            <a:r>
              <a:rPr lang="en" dirty="0">
                <a:highlight>
                  <a:srgbClr val="FFFF00"/>
                </a:highlight>
              </a:rPr>
              <a:t>asynchronous</a:t>
            </a:r>
            <a:r>
              <a:rPr lang="en" dirty="0"/>
              <a:t>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555375" y="1047142"/>
            <a:ext cx="6620967" cy="11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"/>
              <a:t>Communication Styles</a:t>
            </a:r>
            <a:endParaRPr/>
          </a:p>
        </p:txBody>
      </p:sp>
      <p:pic>
        <p:nvPicPr>
          <p:cNvPr id="260" name="Google Shape;260;p46" descr="communic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750" y="2559659"/>
            <a:ext cx="6823930" cy="197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484699" y="339550"/>
            <a:ext cx="81078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4400">
                <a:latin typeface="Roboto Light"/>
                <a:ea typeface="Roboto Light"/>
                <a:cs typeface="Roboto Light"/>
                <a:sym typeface="Roboto Light"/>
              </a:rPr>
              <a:t>I. Synchronous/Blocking Calls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6" name="Google Shape;266;p47" descr="syn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5888" y="1539479"/>
            <a:ext cx="5594349" cy="314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388673" y="329325"/>
            <a:ext cx="83889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4400" dirty="0"/>
              <a:t>I. Synchronous/Blocking Calls</a:t>
            </a:r>
            <a:endParaRPr dirty="0"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484710" y="1794353"/>
            <a:ext cx="7682260" cy="289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Traditional systems use blocking calls—client waits while server is processing request.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Synchronous interaction requires both parties to be “on-line”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38761D"/>
                </a:solidFill>
              </a:rPr>
              <a:t>Advantages</a:t>
            </a:r>
            <a:r>
              <a:rPr lang="en" dirty="0"/>
              <a:t>: simplicity, easy to understand and debug, client thread’s state doesn’t change while waiting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CC0000"/>
                </a:solidFill>
              </a:rPr>
              <a:t>Disadvantages</a:t>
            </a:r>
            <a:r>
              <a:rPr lang="en" dirty="0"/>
              <a:t>: connection overhead, waiting is the major concern for performance, higher probability of failures as the load increases.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84700" y="339550"/>
            <a:ext cx="8559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3600" dirty="0">
                <a:latin typeface="Roboto Light"/>
                <a:ea typeface="Roboto Light"/>
                <a:cs typeface="Roboto Light"/>
                <a:sym typeface="Roboto Light"/>
              </a:rPr>
              <a:t>II. Asynchronous/Non-Blocking Calls</a:t>
            </a:r>
            <a:endParaRPr sz="3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8" name="Google Shape;278;p49" descr="asyn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5888" y="1539479"/>
            <a:ext cx="5594349" cy="314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88F586-7EC0-AF44-B4AB-42288FFED383}"/>
              </a:ext>
            </a:extLst>
          </p:cNvPr>
          <p:cNvSpPr txBox="1"/>
          <p:nvPr/>
        </p:nvSpPr>
        <p:spPr>
          <a:xfrm>
            <a:off x="4279900" y="4140200"/>
            <a:ext cx="415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response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queue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come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different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C652-DE2D-AE42-AAF0-674542E6332C}"/>
              </a:ext>
            </a:extLst>
          </p:cNvPr>
          <p:cNvSpPr txBox="1"/>
          <p:nvPr/>
        </p:nvSpPr>
        <p:spPr>
          <a:xfrm>
            <a:off x="3949700" y="1389850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Messaging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protocol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235250" y="339550"/>
            <a:ext cx="8755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 Light"/>
              <a:buNone/>
            </a:pPr>
            <a:r>
              <a:rPr lang="en" sz="3600" dirty="0">
                <a:latin typeface="Roboto Light"/>
                <a:ea typeface="Roboto Light"/>
                <a:cs typeface="Roboto Light"/>
                <a:sym typeface="Roboto Light"/>
              </a:rPr>
              <a:t>II. Asynchronous/Non-Blocking Calls</a:t>
            </a:r>
            <a:endParaRPr sz="3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50"/>
          <p:cNvSpPr txBox="1">
            <a:spLocks noGrp="1"/>
          </p:cNvSpPr>
          <p:nvPr>
            <p:ph type="body" idx="1"/>
          </p:nvPr>
        </p:nvSpPr>
        <p:spPr>
          <a:xfrm>
            <a:off x="484700" y="1389849"/>
            <a:ext cx="77574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non-blocking calls, a call to the server returns immediately.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Client can continue to run and occasionally check with server to see if a response is ready.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Eliminates the need for any coordination between parties.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8761D"/>
                </a:solidFill>
              </a:rPr>
              <a:t>Advantages</a:t>
            </a:r>
            <a:r>
              <a:rPr lang="en"/>
              <a:t>: more modular, reduce problems with connection management, no real-time dependency between components, and fault tolerance.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CC0000"/>
                </a:solidFill>
              </a:rPr>
              <a:t>Disadvantages</a:t>
            </a:r>
            <a:r>
              <a:rPr lang="en"/>
              <a:t>: adds complexity to client architecture, requires messages to be stored at some intermediate place until they are consumed by the receiver. </a:t>
            </a:r>
            <a:endParaRPr/>
          </a:p>
          <a:p>
            <a:pPr marL="342900" lvl="0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29700" y="312825"/>
            <a:ext cx="88575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" sz="3600" dirty="0">
                <a:latin typeface="Roboto Light"/>
                <a:ea typeface="Roboto Light"/>
                <a:cs typeface="Roboto Light"/>
                <a:sym typeface="Roboto Light"/>
              </a:rPr>
              <a:t>Characteristics of Distributed Systems</a:t>
            </a:r>
            <a:endParaRPr sz="3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27700" y="1540700"/>
            <a:ext cx="7426500" cy="3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Multiple machines with multiple autonomous components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Resources may not be accessible from one place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Software runs in concurrent processes on different processers.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Multiple Point of control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Multiple Point of failure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Fault-Tolerant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Highly Available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Scalable and secure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" sz="1850" dirty="0"/>
              <a:t>Predictable Performance</a:t>
            </a:r>
            <a:endParaRPr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D1209-4A23-F74A-8DF3-16697CC34EC0}"/>
              </a:ext>
            </a:extLst>
          </p:cNvPr>
          <p:cNvSpPr txBox="1"/>
          <p:nvPr/>
        </p:nvSpPr>
        <p:spPr>
          <a:xfrm>
            <a:off x="3200401" y="21521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同时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4710" y="339539"/>
            <a:ext cx="7055400" cy="105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Examples of Distributed Systems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28500" y="1202169"/>
            <a:ext cx="6711600" cy="314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Interbank networks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Peer-to-peers (P2P) Systems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Internet and World Wide Web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Social network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Real-time distributed systems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Sensors networks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" dirty="0"/>
              <a:t>Grid, Edge, and cloud computing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079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Eight Fallacies of Distributed Computing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1. The network is reliable.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9" name="Google Shape;109;p22" descr="att-outage-sf-rm-eng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5000" r="-24999"/>
          <a:stretch/>
        </p:blipFill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systems are spanned across multiple processes and nodes.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They require network to communicate with each other.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86550" y="347750"/>
            <a:ext cx="77709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 sz="3600" dirty="0">
                <a:latin typeface="Roboto Light"/>
                <a:ea typeface="Roboto Light"/>
                <a:cs typeface="Roboto Light"/>
                <a:sym typeface="Roboto Light"/>
              </a:rPr>
              <a:t>What is latency?</a:t>
            </a:r>
            <a:endParaRPr sz="3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828525" y="1617032"/>
            <a:ext cx="76290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/>
              <a:t>Latency is the amount of time that a request takes for some data to </a:t>
            </a:r>
            <a:r>
              <a:rPr lang="en" sz="2400" dirty="0">
                <a:highlight>
                  <a:srgbClr val="FFFF00"/>
                </a:highlight>
              </a:rPr>
              <a:t>travel</a:t>
            </a:r>
            <a:r>
              <a:rPr lang="en" sz="2400" dirty="0"/>
              <a:t> from one point to another.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oboto Light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2. Latency is zero.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25" y="1017725"/>
            <a:ext cx="5791650" cy="40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163650" y="2321800"/>
            <a:ext cx="15444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Latency per Region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https://ping.psa.fun/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6883</TotalTime>
  <Words>2164</Words>
  <Application>Microsoft Macintosh PowerPoint</Application>
  <PresentationFormat>On-screen Show (16:9)</PresentationFormat>
  <Paragraphs>225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Roboto Light</vt:lpstr>
      <vt:lpstr>Century Gothic</vt:lpstr>
      <vt:lpstr>Simple Light</vt:lpstr>
      <vt:lpstr>CMPE 273 - Lecture 1</vt:lpstr>
      <vt:lpstr>What is Distributed System?</vt:lpstr>
      <vt:lpstr>Characteristics of Centralized Systems</vt:lpstr>
      <vt:lpstr>Characteristics of Distributed Systems</vt:lpstr>
      <vt:lpstr>Examples of Distributed Systems</vt:lpstr>
      <vt:lpstr>Eight Fallacies of Distributed Computing</vt:lpstr>
      <vt:lpstr>1. The network is reliable.</vt:lpstr>
      <vt:lpstr>What is latency?</vt:lpstr>
      <vt:lpstr>2. Latency is zero.</vt:lpstr>
      <vt:lpstr>3. Bandwidth is infinite.</vt:lpstr>
      <vt:lpstr>4. Network is secure.</vt:lpstr>
      <vt:lpstr>5. Topology does not change.</vt:lpstr>
      <vt:lpstr>6. There is one administrator.</vt:lpstr>
      <vt:lpstr>7. Transport cost is zero.</vt:lpstr>
      <vt:lpstr>7. Transport cost is zero.</vt:lpstr>
      <vt:lpstr>8. The network is homogeneous.</vt:lpstr>
      <vt:lpstr>Three Views of Distributed Systems</vt:lpstr>
      <vt:lpstr>1. Shared State View</vt:lpstr>
      <vt:lpstr>Multiplayer Tic-Tac-Toe Game</vt:lpstr>
      <vt:lpstr>2. Object Interface (API) View</vt:lpstr>
      <vt:lpstr>3. Integration Protocol View 集成协议视图</vt:lpstr>
      <vt:lpstr>Integration Protocols</vt:lpstr>
      <vt:lpstr>1. File Transfer (FTP)</vt:lpstr>
      <vt:lpstr>1. File Transfer (FTP)</vt:lpstr>
      <vt:lpstr>2. Shared Database</vt:lpstr>
      <vt:lpstr>2. Shared Database</vt:lpstr>
      <vt:lpstr>3. Remote Procedure Call (RPC)</vt:lpstr>
      <vt:lpstr>3. Remote Procedure Call (RPC)</vt:lpstr>
      <vt:lpstr>4. Messaging</vt:lpstr>
      <vt:lpstr>4. Messaging</vt:lpstr>
      <vt:lpstr>Communication Styles</vt:lpstr>
      <vt:lpstr>I. Synchronous/Blocking Calls</vt:lpstr>
      <vt:lpstr>I. Synchronous/Blocking Calls</vt:lpstr>
      <vt:lpstr>II. Asynchronous/Non-Blocking Calls</vt:lpstr>
      <vt:lpstr>II. Asynchronous/Non-Blocking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273 - Lecture 1</dc:title>
  <cp:lastModifiedBy>SU YUAN</cp:lastModifiedBy>
  <cp:revision>41</cp:revision>
  <dcterms:modified xsi:type="dcterms:W3CDTF">2020-09-15T22:37:22Z</dcterms:modified>
</cp:coreProperties>
</file>