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Constantia" panose="02030602050306030303" pitchFamily="18" charset="0"/>
      <p:regular r:id="rId35"/>
      <p:bold r:id="rId36"/>
      <p:italic r:id="rId37"/>
      <p:boldItalic r:id="rId38"/>
    </p:embeddedFont>
    <p:embeddedFont>
      <p:font typeface="Lato" panose="020F0302020204030203" pitchFamily="34" charset="77"/>
      <p:regular r:id="rId39"/>
      <p:bold r:id="rId40"/>
      <p:italic r:id="rId41"/>
      <p:boldItalic r:id="rId42"/>
    </p:embeddedFont>
    <p:embeddedFont>
      <p:font typeface="Montserrat" pitchFamily="2" charset="77"/>
      <p:regular r:id="rId43"/>
      <p:bold r:id="rId44"/>
      <p:italic r:id="rId45"/>
      <p:boldItalic r:id="rId46"/>
    </p:embeddedFont>
    <p:embeddedFont>
      <p:font typeface="Montserrat SemiBold" pitchFamily="2" charset="77"/>
      <p:regular r:id="rId47"/>
      <p:bold r:id="rId48"/>
      <p:italic r:id="rId49"/>
      <p:boldItalic r:id="rId50"/>
    </p:embeddedFont>
    <p:embeddedFont>
      <p:font typeface="Raleway" pitchFamily="2" charset="77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C6E219-4CB7-454D-9C30-89DD8721FC67}">
  <a:tblStyle styleId="{88C6E219-4CB7-454D-9C30-89DD8721FC67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5"/>
    <p:restoredTop sz="83333"/>
  </p:normalViewPr>
  <p:slideViewPr>
    <p:cSldViewPr snapToGrid="0">
      <p:cViewPr varScale="1">
        <p:scale>
          <a:sx n="96" d="100"/>
          <a:sy n="96" d="100"/>
        </p:scale>
        <p:origin x="184" y="8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e61bbf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700e61bbf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00e61bbf8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700e61bbf8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0e61bbf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700e61bbf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0e61bbf8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700e61bbf8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0e61bbf8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00e61bbf8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0e61bbf8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700e61bbf8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00e61bbf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00e61bbf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0e61bbf8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700e61bbf8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0e61bbf8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700e61bbf8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00e61bbf8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00e61bbf8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0e61bbf8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700e61bbf8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0e61bbf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Pub-Sub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endParaRPr dirty="0"/>
          </a:p>
        </p:txBody>
      </p:sp>
      <p:sp>
        <p:nvSpPr>
          <p:cNvPr id="89" name="Google Shape;89;g700e61bbf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0e61bbf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00e61bbf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00e61bbf8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00e61bbf8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0e61bbf8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00e61bbf8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00e61bb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00e61bb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1db52cb1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1db52cb1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01db52cb1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01db52cb1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01db52cb1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01db52cb1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01db52cb1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01db52cb1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01db52cb1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01db52cb1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01db52cb1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01db52cb1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0e61bbf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700e61bbf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01db52cb1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01db52cb1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01db52cb1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01db52cb1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01db52cb1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01db52cb1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0e61bbf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700e61bbf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0e61bbf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700e61bbf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0e61bbf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700e61bbf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0e61bbf8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endParaRPr dirty="0"/>
          </a:p>
        </p:txBody>
      </p:sp>
      <p:sp>
        <p:nvSpPr>
          <p:cNvPr id="119" name="Google Shape;119;g700e61bbf8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00e61bbf8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700e61bbf8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00e61bbf8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700e61bbf8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095023" y="613186"/>
            <a:ext cx="6965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1463040" y="1589443"/>
            <a:ext cx="6196500" cy="27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 rtl="0"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marL="1371600" lvl="2" indent="-325755" algn="l" rtl="0">
              <a:spcBef>
                <a:spcPts val="1600"/>
              </a:spcBef>
              <a:spcAft>
                <a:spcPts val="0"/>
              </a:spcAft>
              <a:buSzPts val="1530"/>
              <a:buChar char="■"/>
              <a:defRPr/>
            </a:lvl3pPr>
            <a:lvl4pPr marL="1828800" lvl="3" indent="-325755" algn="l" rtl="0">
              <a:spcBef>
                <a:spcPts val="1600"/>
              </a:spcBef>
              <a:spcAft>
                <a:spcPts val="0"/>
              </a:spcAft>
              <a:buSzPts val="1530"/>
              <a:buChar char="●"/>
              <a:defRPr/>
            </a:lvl4pPr>
            <a:lvl5pPr marL="2286000" lvl="4" indent="-325754" algn="l" rtl="0"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5pPr>
            <a:lvl6pPr marL="2743200" lvl="5" indent="-325754" algn="l" rtl="0">
              <a:spcBef>
                <a:spcPts val="1600"/>
              </a:spcBef>
              <a:spcAft>
                <a:spcPts val="0"/>
              </a:spcAft>
              <a:buSzPts val="1530"/>
              <a:buChar char="■"/>
              <a:defRPr/>
            </a:lvl6pPr>
            <a:lvl7pPr marL="3200400" lvl="6" indent="-325754" algn="l" rtl="0">
              <a:spcBef>
                <a:spcPts val="1600"/>
              </a:spcBef>
              <a:spcAft>
                <a:spcPts val="0"/>
              </a:spcAft>
              <a:buSzPts val="1530"/>
              <a:buChar char="●"/>
              <a:defRPr/>
            </a:lvl7pPr>
            <a:lvl8pPr marL="3657600" lvl="7" indent="-325754" algn="l" rtl="0"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8pPr>
            <a:lvl9pPr marL="4114800" lvl="8" indent="-325754" algn="l" rtl="0">
              <a:spcBef>
                <a:spcPts val="1600"/>
              </a:spcBef>
              <a:spcAft>
                <a:spcPts val="1600"/>
              </a:spcAft>
              <a:buSzPts val="153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6454588" y="4356864"/>
            <a:ext cx="12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914401" y="4356864"/>
            <a:ext cx="5540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7670202" y="4356864"/>
            <a:ext cx="55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1095023" y="613186"/>
            <a:ext cx="6965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dt" idx="10"/>
          </p:nvPr>
        </p:nvSpPr>
        <p:spPr>
          <a:xfrm>
            <a:off x="6454588" y="4356864"/>
            <a:ext cx="12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914401" y="4356864"/>
            <a:ext cx="5540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7670202" y="4356864"/>
            <a:ext cx="55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1298448" y="1591055"/>
            <a:ext cx="32004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 rtl="0"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marL="1371600" lvl="2" indent="-325755" algn="l" rtl="0">
              <a:spcBef>
                <a:spcPts val="1600"/>
              </a:spcBef>
              <a:spcAft>
                <a:spcPts val="0"/>
              </a:spcAft>
              <a:buSzPts val="1530"/>
              <a:buChar char="■"/>
              <a:defRPr/>
            </a:lvl3pPr>
            <a:lvl4pPr marL="1828800" lvl="3" indent="-325755" algn="l" rtl="0">
              <a:spcBef>
                <a:spcPts val="1600"/>
              </a:spcBef>
              <a:spcAft>
                <a:spcPts val="0"/>
              </a:spcAft>
              <a:buSzPts val="1530"/>
              <a:buChar char="●"/>
              <a:defRPr/>
            </a:lvl4pPr>
            <a:lvl5pPr marL="2286000" lvl="4" indent="-325754" algn="l" rtl="0"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5pPr>
            <a:lvl6pPr marL="2743200" lvl="5" indent="-325754" algn="l" rtl="0">
              <a:spcBef>
                <a:spcPts val="1600"/>
              </a:spcBef>
              <a:spcAft>
                <a:spcPts val="0"/>
              </a:spcAft>
              <a:buSzPts val="1530"/>
              <a:buChar char="■"/>
              <a:defRPr/>
            </a:lvl6pPr>
            <a:lvl7pPr marL="3200400" lvl="6" indent="-325754" algn="l" rtl="0">
              <a:spcBef>
                <a:spcPts val="1600"/>
              </a:spcBef>
              <a:spcAft>
                <a:spcPts val="0"/>
              </a:spcAft>
              <a:buSzPts val="1530"/>
              <a:buChar char="●"/>
              <a:defRPr/>
            </a:lvl7pPr>
            <a:lvl8pPr marL="3657600" lvl="7" indent="-325754" algn="l" rtl="0"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8pPr>
            <a:lvl9pPr marL="4114800" lvl="8" indent="-325754" algn="l" rtl="0">
              <a:spcBef>
                <a:spcPts val="1600"/>
              </a:spcBef>
              <a:spcAft>
                <a:spcPts val="1600"/>
              </a:spcAft>
              <a:buSzPts val="153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4663440" y="1589485"/>
            <a:ext cx="3200400" cy="27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 rtl="0"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marL="1371600" lvl="2" indent="-325755" algn="l" rtl="0">
              <a:spcBef>
                <a:spcPts val="1600"/>
              </a:spcBef>
              <a:spcAft>
                <a:spcPts val="0"/>
              </a:spcAft>
              <a:buSzPts val="1530"/>
              <a:buChar char="■"/>
              <a:defRPr/>
            </a:lvl3pPr>
            <a:lvl4pPr marL="1828800" lvl="3" indent="-325755" algn="l" rtl="0">
              <a:spcBef>
                <a:spcPts val="1600"/>
              </a:spcBef>
              <a:spcAft>
                <a:spcPts val="0"/>
              </a:spcAft>
              <a:buSzPts val="1530"/>
              <a:buChar char="●"/>
              <a:defRPr/>
            </a:lvl4pPr>
            <a:lvl5pPr marL="2286000" lvl="4" indent="-325754" algn="l" rtl="0"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5pPr>
            <a:lvl6pPr marL="2743200" lvl="5" indent="-325754" algn="l" rtl="0">
              <a:spcBef>
                <a:spcPts val="1600"/>
              </a:spcBef>
              <a:spcAft>
                <a:spcPts val="0"/>
              </a:spcAft>
              <a:buSzPts val="1530"/>
              <a:buChar char="■"/>
              <a:defRPr/>
            </a:lvl6pPr>
            <a:lvl7pPr marL="3200400" lvl="6" indent="-325754" algn="l" rtl="0">
              <a:spcBef>
                <a:spcPts val="1600"/>
              </a:spcBef>
              <a:spcAft>
                <a:spcPts val="0"/>
              </a:spcAft>
              <a:buSzPts val="1530"/>
              <a:buChar char="●"/>
              <a:defRPr/>
            </a:lvl7pPr>
            <a:lvl8pPr marL="3657600" lvl="7" indent="-325754" algn="l" rtl="0"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8pPr>
            <a:lvl9pPr marL="4114800" lvl="8" indent="-325754" algn="l" rtl="0">
              <a:spcBef>
                <a:spcPts val="1600"/>
              </a:spcBef>
              <a:spcAft>
                <a:spcPts val="1600"/>
              </a:spcAft>
              <a:buSzPts val="153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11708" y="558431"/>
            <a:ext cx="8520600" cy="15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nstantia"/>
              <a:buNone/>
            </a:pPr>
            <a:r>
              <a:rPr lang="en"/>
              <a:t>Messaging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311700" y="2125594"/>
            <a:ext cx="8520600" cy="59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"/>
              <a:t>CMPE 273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1095023" y="722370"/>
            <a:ext cx="6965245" cy="51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lang="en" sz="3959"/>
              <a:t>Major Messaging Protocols	</a:t>
            </a:r>
            <a:endParaRPr sz="3959"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1095024" y="1775732"/>
            <a:ext cx="7029238" cy="2516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 Java Messaging Service (JMS)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 Advanced Message Queuing Protocol (AMQP)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 Simple Text Oriented Messaging Protocol (STOMP)</a:t>
            </a:r>
            <a:endParaRPr/>
          </a:p>
          <a:p>
            <a:pPr marL="274320" lvl="0" indent="-14478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1600"/>
              </a:spcAft>
              <a:buSzPts val="2040"/>
              <a:buChar char="●"/>
            </a:pPr>
            <a:r>
              <a:rPr lang="en"/>
              <a:t> MQTT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1095023" y="613186"/>
            <a:ext cx="6965245" cy="9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"/>
              <a:t>What is STOMP?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1463040" y="1589443"/>
            <a:ext cx="6196405" cy="270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STOMP is a Simple Text-Oriented Messaging Protocol similar to HTTP.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HTTP for the messaging realm.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Interoperable wire format unlike JMS or AMQP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1600"/>
              </a:spcAft>
              <a:buSzPts val="2040"/>
              <a:buChar char="●"/>
            </a:pPr>
            <a:r>
              <a:rPr lang="en"/>
              <a:t>Very easy to implement and flexible—language-agnostic like REST.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1095023" y="613186"/>
            <a:ext cx="6965245" cy="7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"/>
              <a:t>STOMP Message Frame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1298448" y="1591055"/>
            <a:ext cx="1803981" cy="2702052"/>
          </a:xfrm>
          <a:prstGeom prst="rect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">
                <a:solidFill>
                  <a:srgbClr val="FF00FF"/>
                </a:solidFill>
              </a:rPr>
              <a:t>COMMAND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">
                <a:solidFill>
                  <a:srgbClr val="008000"/>
                </a:solidFill>
              </a:rPr>
              <a:t>HEADER..1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">
                <a:solidFill>
                  <a:srgbClr val="008000"/>
                </a:solidFill>
              </a:rPr>
              <a:t>HEADER..2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">
                <a:solidFill>
                  <a:srgbClr val="008000"/>
                </a:solidFill>
              </a:rPr>
              <a:t>HEADER..n</a:t>
            </a:r>
            <a:endParaRPr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"/>
              <a:t>BODY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1600"/>
              </a:spcAft>
              <a:buSzPts val="2040"/>
              <a:buNone/>
            </a:pP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2"/>
          </p:nvPr>
        </p:nvSpPr>
        <p:spPr>
          <a:xfrm>
            <a:off x="3483429" y="1589485"/>
            <a:ext cx="4380411" cy="2703909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2000">
                <a:solidFill>
                  <a:srgbClr val="FF00FF"/>
                </a:solidFill>
              </a:rPr>
              <a:t>MESSAGE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" sz="2000">
                <a:solidFill>
                  <a:srgbClr val="008000"/>
                </a:solidFill>
              </a:rPr>
              <a:t>subscription:required-for-STOMP-1.1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" sz="2000">
                <a:solidFill>
                  <a:srgbClr val="008000"/>
                </a:solidFill>
              </a:rPr>
              <a:t>content-length:11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" sz="2000">
                <a:solidFill>
                  <a:srgbClr val="008000"/>
                </a:solidFill>
              </a:rPr>
              <a:t>message-id:ID\cmybroker-21-0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" sz="2000">
                <a:solidFill>
                  <a:srgbClr val="008000"/>
                </a:solidFill>
              </a:rPr>
              <a:t>destination:</a:t>
            </a:r>
            <a:r>
              <a:rPr lang="en" sz="2000" b="1">
                <a:solidFill>
                  <a:srgbClr val="FF0000"/>
                </a:solidFill>
              </a:rPr>
              <a:t>/topic/event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" sz="2000">
                <a:solidFill>
                  <a:srgbClr val="008000"/>
                </a:solidFill>
              </a:rPr>
              <a:t>id:1380736870570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" sz="2000">
                <a:solidFill>
                  <a:srgbClr val="008000"/>
                </a:solidFill>
              </a:rPr>
              <a:t>transformation:TEXT_NULL</a:t>
            </a:r>
            <a:endParaRPr sz="2000"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1600"/>
              </a:spcAft>
              <a:buSzPts val="1700"/>
              <a:buNone/>
            </a:pPr>
            <a:r>
              <a:rPr lang="en" sz="2000"/>
              <a:t>Hello World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1095023" y="613186"/>
            <a:ext cx="6965245" cy="9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"/>
              <a:t>Messaging Servers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1463040" y="1589443"/>
            <a:ext cx="6196405" cy="270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274320" lvl="0" indent="-14478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274320" lvl="0" indent="-144780" algn="l" rtl="0">
              <a:spcBef>
                <a:spcPts val="480"/>
              </a:spcBef>
              <a:spcAft>
                <a:spcPts val="1600"/>
              </a:spcAft>
              <a:buSzPts val="2040"/>
              <a:buNone/>
            </a:pPr>
            <a:endParaRPr/>
          </a:p>
        </p:txBody>
      </p:sp>
      <p:graphicFrame>
        <p:nvGraphicFramePr>
          <p:cNvPr id="160" name="Google Shape;160;p27"/>
          <p:cNvGraphicFramePr/>
          <p:nvPr/>
        </p:nvGraphicFramePr>
        <p:xfrm>
          <a:off x="1251857" y="152865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{88C6E219-4CB7-454D-9C30-89DD8721FC67}</a:tableStyleId>
              </a:tblPr>
              <a:tblGrid>
                <a:gridCol w="173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u="none" strike="noStrike" cap="non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Name</a:t>
                      </a:r>
                      <a:endParaRPr sz="1400" b="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Protocol Support</a:t>
                      </a:r>
                      <a:endParaRPr sz="1400" b="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Language Support</a:t>
                      </a:r>
                      <a:endParaRPr sz="1400" b="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ActiveMQ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JMS, OpenWire, STOMP, AMQP, MQTT, WebSockets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Mainly Java, C#, C, C++ 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Kafka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Integrate with other protocols via Kafka Connect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RabbitMQ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AMQP and STOMP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ZeroMQ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Socket Library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CoilMQ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STOMP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only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Mosquitto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MQTT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Redis Pub/Sub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Redis protocol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1089373" y="402036"/>
            <a:ext cx="6965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lang="en" sz="3959"/>
              <a:t>Broker-based (MOM) Architecture</a:t>
            </a:r>
            <a:endParaRPr sz="3959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1270094" y="1661726"/>
            <a:ext cx="6485585" cy="266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Classical “star” or “hub and spoke” architecture.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Every app is connected to the central broker.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No point-to-point direct communication between apps.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All the communication is passed through through the broker.</a:t>
            </a:r>
            <a:endParaRPr/>
          </a:p>
          <a:p>
            <a:pPr marL="274320" lvl="0" indent="-144780" algn="l" rtl="0">
              <a:spcBef>
                <a:spcPts val="480"/>
              </a:spcBef>
              <a:spcAft>
                <a:spcPts val="160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1089373" y="337061"/>
            <a:ext cx="6965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lang="en" sz="3959"/>
              <a:t>Advantages of Broker-based Architecture</a:t>
            </a:r>
            <a:endParaRPr sz="3959"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1095023" y="1590800"/>
            <a:ext cx="6965246" cy="297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Location transparency – apps don’t need to know about location of other apps except the broker address.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Broker routes the messages to the right applications based on queue name, topic, and message properties rather than on physical IP/hostname addresses.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1600"/>
              </a:spcAft>
              <a:buSzPts val="2040"/>
              <a:buChar char="●"/>
            </a:pPr>
            <a:r>
              <a:rPr lang="en"/>
              <a:t>Sender can push messages to the broker and terminate and receiver can consume the messages any time later.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1089373" y="337086"/>
            <a:ext cx="6965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lang="en" sz="3959"/>
              <a:t>Disadvantages of Broker-based Architecture</a:t>
            </a:r>
            <a:endParaRPr sz="3959"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1095023" y="1966121"/>
            <a:ext cx="7079400" cy="26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Requires excessive amount of network communication.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The broker now becomes the bottleneck of the whole system.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The broker instance can be utilized to 100% of resources while application instances are under-utilized, even idle most of the time.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Worst use case for implementing request/reply or RPC (remote procedure call) paradigm.</a:t>
            </a:r>
            <a:endParaRPr/>
          </a:p>
          <a:p>
            <a:pPr marL="274320" lvl="0" indent="-144780" algn="l" rtl="0">
              <a:lnSpc>
                <a:spcPct val="90000"/>
              </a:lnSpc>
              <a:spcBef>
                <a:spcPts val="480"/>
              </a:spcBef>
              <a:spcAft>
                <a:spcPts val="160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1095023" y="613186"/>
            <a:ext cx="6965245" cy="9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"/>
              <a:t>Broker-less Architecture</a:t>
            </a:r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945815" y="1692124"/>
            <a:ext cx="7309796" cy="2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Applications send messages each other without the broker in the middle.</a:t>
            </a:r>
            <a:endParaRPr/>
          </a:p>
          <a:p>
            <a:pPr marL="274320" lvl="0" indent="-14478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Applications have to know the network address of other applications.</a:t>
            </a:r>
            <a:endParaRPr/>
          </a:p>
          <a:p>
            <a:pPr marL="274320" lvl="0" indent="-14478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1600"/>
              </a:spcAft>
              <a:buSzPts val="2040"/>
              <a:buChar char="●"/>
            </a:pPr>
            <a:r>
              <a:rPr lang="en"/>
              <a:t>Ideal for apps with a need for low latency and/or high transaction rate.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1095023" y="613186"/>
            <a:ext cx="6965245" cy="9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lang="en" sz="3959"/>
              <a:t>Advantages  of Broker-less Architecture</a:t>
            </a:r>
            <a:endParaRPr sz="3959"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959326" y="1884641"/>
            <a:ext cx="7727474" cy="270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Fewer number of network hops among applications.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No single bottleneck on the network.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Faster response time for </a:t>
            </a:r>
            <a:r>
              <a:rPr lang="en" dirty="0">
                <a:highlight>
                  <a:srgbClr val="FFFF00"/>
                </a:highlight>
              </a:rPr>
              <a:t>request-reply</a:t>
            </a:r>
            <a:r>
              <a:rPr lang="en" dirty="0"/>
              <a:t> paradigm.</a:t>
            </a:r>
            <a:endParaRPr dirty="0"/>
          </a:p>
          <a:p>
            <a:pPr marL="274320" lvl="0" indent="-144780" algn="l" rtl="0">
              <a:spcBef>
                <a:spcPts val="480"/>
              </a:spcBef>
              <a:spcAft>
                <a:spcPts val="1600"/>
              </a:spcAft>
              <a:buSzPts val="2040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1089373" y="393936"/>
            <a:ext cx="6965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lang="en" sz="3959"/>
              <a:t>Disadvantages  of Broker-less Architecture</a:t>
            </a:r>
            <a:endParaRPr sz="3959"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999860" y="1651594"/>
            <a:ext cx="7363843" cy="294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No location transparency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Poor manageability of the system due to many point-to-point interconnected applications.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Less fault-tolerant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Lower total system uptime since all applications need to be up in running.</a:t>
            </a:r>
            <a:endParaRPr/>
          </a:p>
          <a:p>
            <a:pPr marL="274320" lvl="0" indent="-144780" algn="l" rtl="0">
              <a:spcBef>
                <a:spcPts val="480"/>
              </a:spcBef>
              <a:spcAft>
                <a:spcPts val="160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1095375" y="722370"/>
            <a:ext cx="6965245" cy="51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lang="en" sz="3959"/>
              <a:t>Integration Styles Review</a:t>
            </a:r>
            <a:endParaRPr sz="3959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1463040" y="1727419"/>
            <a:ext cx="6196405" cy="256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File Transfer (Pull)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Shared Database (Read/Write)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RPC and Web Services (Request-Reply)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1600"/>
              </a:spcAft>
              <a:buSzPts val="2040"/>
              <a:buChar char="●"/>
            </a:pPr>
            <a:r>
              <a:rPr lang="en" dirty="0"/>
              <a:t> Messaging (Point-to-Point or Pub-Sub)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1089373" y="288361"/>
            <a:ext cx="69651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lang="en" sz="3959"/>
              <a:t>Broker-less with a Directory Service Architecture</a:t>
            </a:r>
            <a:endParaRPr sz="3959"/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972838" y="1681991"/>
            <a:ext cx="7713962" cy="291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Location transparency since the directory service hides the physical location of the applications.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Better manageability of the system since each application has to register in the directory service.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Message transfer is still done by applications themselves.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High performance and manageability at the same time.</a:t>
            </a:r>
            <a:endParaRPr/>
          </a:p>
          <a:p>
            <a:pPr marL="274320" lvl="0" indent="-144780" algn="l" rtl="0">
              <a:spcBef>
                <a:spcPts val="480"/>
              </a:spcBef>
              <a:spcAft>
                <a:spcPts val="160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Event-Driven Architecture (EDA)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1095023" y="613186"/>
            <a:ext cx="6965100" cy="901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" sz="3600" dirty="0"/>
              <a:t>Two Types of Topology</a:t>
            </a:r>
            <a:r>
              <a:rPr lang="ja-JP" altLang="en-US" b="0"/>
              <a:t> 分类法</a:t>
            </a:r>
            <a:r>
              <a:rPr lang="en" sz="3600"/>
              <a:t> in EDA</a:t>
            </a:r>
            <a:endParaRPr sz="3600" dirty="0"/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1"/>
          </p:nvPr>
        </p:nvSpPr>
        <p:spPr>
          <a:xfrm>
            <a:off x="1473740" y="2187243"/>
            <a:ext cx="6196500" cy="270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36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 dirty="0"/>
              <a:t>Broker Topology</a:t>
            </a:r>
            <a:endParaRPr sz="36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 dirty="0"/>
              <a:t>Mediator Topology</a:t>
            </a:r>
            <a:endParaRPr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311700" y="1923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 Topology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100" y="1000150"/>
            <a:ext cx="5570851" cy="41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>
            <a:spLocks noGrp="1"/>
          </p:cNvSpPr>
          <p:nvPr>
            <p:ph type="title"/>
          </p:nvPr>
        </p:nvSpPr>
        <p:spPr>
          <a:xfrm>
            <a:off x="311700" y="1923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 Topology</a:t>
            </a:r>
            <a:endParaRPr/>
          </a:p>
        </p:txBody>
      </p:sp>
      <p:sp>
        <p:nvSpPr>
          <p:cNvPr id="225" name="Google Shape;225;p38"/>
          <p:cNvSpPr txBox="1"/>
          <p:nvPr/>
        </p:nvSpPr>
        <p:spPr>
          <a:xfrm>
            <a:off x="389800" y="990725"/>
            <a:ext cx="7381800" cy="3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Advantages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Supports full parallelism.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Disadvantages/challenges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do you handle the event coordination?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about error handling in the event processors?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311700" y="1923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Mediator </a:t>
            </a:r>
            <a:r>
              <a:rPr lang="ja-JP" altLang="en-US" b="0"/>
              <a:t>调解人 </a:t>
            </a:r>
            <a:r>
              <a:rPr lang="en" dirty="0"/>
              <a:t>Topology</a:t>
            </a:r>
            <a:endParaRPr dirty="0"/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525" y="893275"/>
            <a:ext cx="6602174" cy="42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311700" y="1923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Mediator Topology</a:t>
            </a:r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389800" y="990725"/>
            <a:ext cx="7381800" cy="3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Advantages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Since all messages go to the mediator, it is easy to handle errors.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mediator knows state of each event.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Unified processing or batching is easier.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Disadvantage/challenge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Requires to change the mediator when you want to add new process.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CQRS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311700" y="1923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CQRS</a:t>
            </a:r>
            <a:endParaRPr/>
          </a:p>
        </p:txBody>
      </p:sp>
      <p:sp>
        <p:nvSpPr>
          <p:cNvPr id="248" name="Google Shape;248;p42"/>
          <p:cNvSpPr txBox="1"/>
          <p:nvPr/>
        </p:nvSpPr>
        <p:spPr>
          <a:xfrm>
            <a:off x="389800" y="990725"/>
            <a:ext cx="7381800" cy="3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Stands for Command Query Responsibility Segregation as know as Event sourcing.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Created by Greg Young.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main goal is to use different model to update information than the model you use to read information.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Separate system of records from reporting: Separate READ and WRITE.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>
            <a:spLocks noGrp="1"/>
          </p:cNvSpPr>
          <p:nvPr>
            <p:ph type="title"/>
          </p:nvPr>
        </p:nvSpPr>
        <p:spPr>
          <a:xfrm>
            <a:off x="311700" y="1923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CQRS</a:t>
            </a: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175" y="831925"/>
            <a:ext cx="5211650" cy="41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1095023" y="464385"/>
            <a:ext cx="6965245" cy="51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lang="en" sz="3959"/>
              <a:t>App Integration Criteria</a:t>
            </a:r>
            <a:endParaRPr sz="3959"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743856" y="1408891"/>
            <a:ext cx="7656300" cy="31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Application coupling – minimize dependencies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Integration simplicity – the less integration code is the better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Integration technology – open source vs. proprietary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Data format – data format evolution and extensibility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Data timeliness </a:t>
            </a:r>
            <a:r>
              <a:rPr lang="en-US" dirty="0" err="1"/>
              <a:t>及时性</a:t>
            </a:r>
            <a:r>
              <a:rPr lang="zh-CN" altLang="en-US" dirty="0"/>
              <a:t> </a:t>
            </a:r>
            <a:r>
              <a:rPr lang="en" dirty="0"/>
              <a:t>– latency in data sharing between apps.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</a:t>
            </a:r>
            <a:r>
              <a:rPr lang="en" dirty="0" err="1"/>
              <a:t>Asynchronicity</a:t>
            </a:r>
            <a:r>
              <a:rPr lang="en" dirty="0"/>
              <a:t> – the sender and receiver can process independently</a:t>
            </a:r>
            <a:endParaRPr dirty="0"/>
          </a:p>
          <a:p>
            <a:pPr marL="274320" lvl="0" indent="-14478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dirty="0"/>
          </a:p>
          <a:p>
            <a:pPr marL="274320" lvl="0" indent="-14478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dirty="0"/>
          </a:p>
          <a:p>
            <a:pPr marL="274320" lvl="0" indent="-14478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dirty="0"/>
          </a:p>
          <a:p>
            <a:pPr marL="274320" lvl="0" indent="-144780" algn="l" rtl="0">
              <a:spcBef>
                <a:spcPts val="480"/>
              </a:spcBef>
              <a:spcAft>
                <a:spcPts val="1600"/>
              </a:spcAft>
              <a:buSzPts val="2040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>
            <a:spLocks noGrp="1"/>
          </p:cNvSpPr>
          <p:nvPr>
            <p:ph type="title"/>
          </p:nvPr>
        </p:nvSpPr>
        <p:spPr>
          <a:xfrm>
            <a:off x="311700" y="1923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3-Tier Architecture</a:t>
            </a:r>
            <a:endParaRPr/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675" y="951825"/>
            <a:ext cx="7002025" cy="40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>
            <a:spLocks noGrp="1"/>
          </p:cNvSpPr>
          <p:nvPr>
            <p:ph type="title"/>
          </p:nvPr>
        </p:nvSpPr>
        <p:spPr>
          <a:xfrm>
            <a:off x="311700" y="1923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CQRS Architecture</a:t>
            </a:r>
            <a:endParaRPr/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550" y="831925"/>
            <a:ext cx="5919117" cy="43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>
            <a:spLocks noGrp="1"/>
          </p:cNvSpPr>
          <p:nvPr>
            <p:ph type="title"/>
          </p:nvPr>
        </p:nvSpPr>
        <p:spPr>
          <a:xfrm>
            <a:off x="311700" y="1923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CQRS</a:t>
            </a:r>
            <a:endParaRPr/>
          </a:p>
        </p:txBody>
      </p:sp>
      <p:sp>
        <p:nvSpPr>
          <p:cNvPr id="272" name="Google Shape;272;p46"/>
          <p:cNvSpPr txBox="1"/>
          <p:nvPr/>
        </p:nvSpPr>
        <p:spPr>
          <a:xfrm>
            <a:off x="389800" y="990725"/>
            <a:ext cx="7381800" cy="3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Advantages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Better modularization in a system by dividing READ and WRITE flows.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Easier to scale independently.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Disadvantages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Adds risky complexity to most systems.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transaction support.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Eventual consistency if latency grows between writer DB and reader DB.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095023" y="464385"/>
            <a:ext cx="6965245" cy="51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lang="en" sz="3959"/>
              <a:t>What is Messaging?</a:t>
            </a:r>
            <a:endParaRPr sz="3959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095024" y="1506316"/>
            <a:ext cx="7029300" cy="31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A method of communication between applications.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Enables </a:t>
            </a:r>
            <a:r>
              <a:rPr lang="en" dirty="0">
                <a:solidFill>
                  <a:schemeClr val="bg2"/>
                </a:solidFill>
                <a:highlight>
                  <a:srgbClr val="FFFF00"/>
                </a:highlight>
              </a:rPr>
              <a:t>loose coupling </a:t>
            </a:r>
            <a:r>
              <a:rPr lang="en" dirty="0"/>
              <a:t>among applications by communicating asynchronously.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</a:t>
            </a:r>
            <a:r>
              <a:rPr lang="en" dirty="0">
                <a:highlight>
                  <a:srgbClr val="FFFF00"/>
                </a:highlight>
              </a:rPr>
              <a:t>More reliable </a:t>
            </a:r>
            <a:r>
              <a:rPr lang="en" dirty="0"/>
              <a:t>because the sender and receiver do not have to be running at the same time.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The sender doesn’t need to know about the receiver; nor does the receiver need to know about the sender.</a:t>
            </a:r>
            <a:endParaRPr dirty="0"/>
          </a:p>
          <a:p>
            <a:pPr marL="274320" lvl="0" indent="-14478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dirty="0"/>
          </a:p>
          <a:p>
            <a:pPr marL="274320" lvl="0" indent="-144780" algn="l" rtl="0">
              <a:spcBef>
                <a:spcPts val="480"/>
              </a:spcBef>
              <a:spcAft>
                <a:spcPts val="1600"/>
              </a:spcAft>
              <a:buSzPts val="204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095023" y="613186"/>
            <a:ext cx="6965245" cy="9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463040" y="1589443"/>
            <a:ext cx="6196405" cy="270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Message Producer and Consumer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Queue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 dirty="0"/>
              <a:t> Topic</a:t>
            </a:r>
            <a:endParaRPr dirty="0"/>
          </a:p>
          <a:p>
            <a:pPr marL="274320" lvl="0" indent="-274320">
              <a:spcBef>
                <a:spcPts val="480"/>
              </a:spcBef>
              <a:buSzPts val="2040"/>
            </a:pPr>
            <a:r>
              <a:rPr lang="en" dirty="0"/>
              <a:t> Broker</a:t>
            </a:r>
            <a:r>
              <a:rPr lang="ja-JP" altLang="en-US"/>
              <a:t> 代理人 </a:t>
            </a:r>
            <a:r>
              <a:rPr lang="en" dirty="0"/>
              <a:t> (and Broker-less?)</a:t>
            </a:r>
            <a:endParaRPr dirty="0"/>
          </a:p>
          <a:p>
            <a:pPr marL="274320" lvl="0" indent="-144780" algn="l" rtl="0">
              <a:spcBef>
                <a:spcPts val="480"/>
              </a:spcBef>
              <a:spcAft>
                <a:spcPts val="1600"/>
              </a:spcAft>
              <a:buSzPts val="204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095023" y="613186"/>
            <a:ext cx="6965245" cy="71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"/>
              <a:t>Point-to-Point Channel</a:t>
            </a:r>
            <a:endParaRPr/>
          </a:p>
        </p:txBody>
      </p:sp>
      <p:pic>
        <p:nvPicPr>
          <p:cNvPr id="116" name="Google Shape;11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22524" b="-122524"/>
          <a:stretch/>
        </p:blipFill>
        <p:spPr>
          <a:xfrm>
            <a:off x="1095023" y="1441174"/>
            <a:ext cx="6965245" cy="285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1095023" y="613186"/>
            <a:ext cx="6965245" cy="61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"/>
              <a:t>Publish-Subscribe Channel</a:t>
            </a:r>
            <a:endParaRPr/>
          </a:p>
        </p:txBody>
      </p:sp>
      <p:pic>
        <p:nvPicPr>
          <p:cNvPr id="122" name="Google Shape;122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6290" r="-6289"/>
          <a:stretch/>
        </p:blipFill>
        <p:spPr>
          <a:xfrm>
            <a:off x="1095024" y="1589442"/>
            <a:ext cx="6965244" cy="2883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1095023" y="613186"/>
            <a:ext cx="6965245" cy="57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"/>
              <a:t>Dead Letter Queue (DLQ)</a:t>
            </a:r>
            <a:endParaRPr/>
          </a:p>
        </p:txBody>
      </p:sp>
      <p:pic>
        <p:nvPicPr>
          <p:cNvPr id="128" name="Google Shape;128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380" b="379"/>
          <a:stretch/>
        </p:blipFill>
        <p:spPr>
          <a:xfrm>
            <a:off x="1095023" y="1428914"/>
            <a:ext cx="7044019" cy="286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1095023" y="722370"/>
            <a:ext cx="6965245" cy="51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lang="en" sz="3959"/>
              <a:t>Message Persistence	</a:t>
            </a:r>
            <a:endParaRPr sz="3959"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1095024" y="1775732"/>
            <a:ext cx="7029238" cy="2516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In-memory queue</a:t>
            </a:r>
            <a:endParaRPr/>
          </a:p>
          <a:p>
            <a:pPr marL="274320" lvl="0" indent="-14478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Persistent queue</a:t>
            </a:r>
            <a:endParaRPr/>
          </a:p>
          <a:p>
            <a:pPr marL="274320" lvl="0" indent="-14478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Transaction support</a:t>
            </a:r>
            <a:endParaRPr/>
          </a:p>
          <a:p>
            <a:pPr marL="274320" lvl="0" indent="-14478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1600"/>
              </a:spcAft>
              <a:buSzPts val="2040"/>
              <a:buChar char="●"/>
            </a:pPr>
            <a:r>
              <a:rPr lang="en"/>
              <a:t>Time to Live setting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917</Words>
  <Application>Microsoft Macintosh PowerPoint</Application>
  <PresentationFormat>On-screen Show (16:9)</PresentationFormat>
  <Paragraphs>175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Montserrat SemiBold</vt:lpstr>
      <vt:lpstr>Arial</vt:lpstr>
      <vt:lpstr>Constantia</vt:lpstr>
      <vt:lpstr>Lato</vt:lpstr>
      <vt:lpstr>Raleway</vt:lpstr>
      <vt:lpstr>Montserrat</vt:lpstr>
      <vt:lpstr>Swiss</vt:lpstr>
      <vt:lpstr>Messaging</vt:lpstr>
      <vt:lpstr>Integration Styles Review</vt:lpstr>
      <vt:lpstr>App Integration Criteria</vt:lpstr>
      <vt:lpstr>What is Messaging?</vt:lpstr>
      <vt:lpstr>Components</vt:lpstr>
      <vt:lpstr>Point-to-Point Channel</vt:lpstr>
      <vt:lpstr>Publish-Subscribe Channel</vt:lpstr>
      <vt:lpstr>Dead Letter Queue (DLQ)</vt:lpstr>
      <vt:lpstr>Message Persistence </vt:lpstr>
      <vt:lpstr>Major Messaging Protocols </vt:lpstr>
      <vt:lpstr>What is STOMP?</vt:lpstr>
      <vt:lpstr>STOMP Message Frame</vt:lpstr>
      <vt:lpstr>Messaging Servers</vt:lpstr>
      <vt:lpstr>Broker-based (MOM) Architecture</vt:lpstr>
      <vt:lpstr>Advantages of Broker-based Architecture</vt:lpstr>
      <vt:lpstr>Disadvantages of Broker-based Architecture</vt:lpstr>
      <vt:lpstr>Broker-less Architecture</vt:lpstr>
      <vt:lpstr>Advantages  of Broker-less Architecture</vt:lpstr>
      <vt:lpstr>Disadvantages  of Broker-less Architecture</vt:lpstr>
      <vt:lpstr>Broker-less with a Directory Service Architecture</vt:lpstr>
      <vt:lpstr>Event-Driven Architecture (EDA)</vt:lpstr>
      <vt:lpstr>Two Types of Topology 分类法 in EDA</vt:lpstr>
      <vt:lpstr>Broker Topology</vt:lpstr>
      <vt:lpstr>Broker Topology</vt:lpstr>
      <vt:lpstr>Mediator 调解人 Topology</vt:lpstr>
      <vt:lpstr>Mediator Topology</vt:lpstr>
      <vt:lpstr>CQRS</vt:lpstr>
      <vt:lpstr>CQRS</vt:lpstr>
      <vt:lpstr>CQRS</vt:lpstr>
      <vt:lpstr>Typical 3-Tier Architecture</vt:lpstr>
      <vt:lpstr>CQRS Architecture</vt:lpstr>
      <vt:lpstr>CQRS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</dc:title>
  <cp:lastModifiedBy>SU YUAN</cp:lastModifiedBy>
  <cp:revision>4</cp:revision>
  <dcterms:modified xsi:type="dcterms:W3CDTF">2020-09-25T03:18:42Z</dcterms:modified>
</cp:coreProperties>
</file>