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06pszGfxPDXdzCi/7WmdRgL1R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file:////C:\doc\intuit\parallel\merasure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Performance Speedup for MaxSalary</a:t>
            </a:r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1000</c:v>
                </c:pt>
              </c:strCache>
            </c:strRef>
          </c:tx>
          <c:invertIfNegative val="0"/>
          <c:cat>
            <c:strRef>
              <c:f>Sheet1!$C$2:$F$2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Sheet1!$C$3:$F$3</c:f>
              <c:numCache>
                <c:formatCode>General</c:formatCode>
                <c:ptCount val="4"/>
                <c:pt idx="0">
                  <c:v>1</c:v>
                </c:pt>
                <c:pt idx="1">
                  <c:v>0.3</c:v>
                </c:pt>
                <c:pt idx="2">
                  <c:v>0.35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1-2144-9EF1-D7143C5C5A95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10000</c:v>
                </c:pt>
              </c:strCache>
            </c:strRef>
          </c:tx>
          <c:invertIfNegative val="0"/>
          <c:cat>
            <c:strRef>
              <c:f>Sheet1!$C$2:$F$2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Sheet1!$C$4:$F$4</c:f>
              <c:numCache>
                <c:formatCode>General</c:formatCode>
                <c:ptCount val="4"/>
                <c:pt idx="0">
                  <c:v>2.11</c:v>
                </c:pt>
                <c:pt idx="1">
                  <c:v>2.3099999999999992</c:v>
                </c:pt>
                <c:pt idx="2">
                  <c:v>1.02</c:v>
                </c:pt>
                <c:pt idx="3">
                  <c:v>1.62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D1-2144-9EF1-D7143C5C5A95}"/>
            </c:ext>
          </c:extLst>
        </c:ser>
        <c:ser>
          <c:idx val="2"/>
          <c:order val="2"/>
          <c:tx>
            <c:strRef>
              <c:f>Sheet1!$B$5</c:f>
              <c:strCache>
                <c:ptCount val="1"/>
                <c:pt idx="0">
                  <c:v>100000</c:v>
                </c:pt>
              </c:strCache>
            </c:strRef>
          </c:tx>
          <c:invertIfNegative val="0"/>
          <c:cat>
            <c:strRef>
              <c:f>Sheet1!$C$2:$F$2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Sheet1!$C$5:$F$5</c:f>
              <c:numCache>
                <c:formatCode>General</c:formatCode>
                <c:ptCount val="4"/>
                <c:pt idx="0">
                  <c:v>9.99</c:v>
                </c:pt>
                <c:pt idx="1">
                  <c:v>5.28</c:v>
                </c:pt>
                <c:pt idx="2">
                  <c:v>3.63</c:v>
                </c:pt>
                <c:pt idx="3">
                  <c:v>5.53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D1-2144-9EF1-D7143C5C5A95}"/>
            </c:ext>
          </c:extLst>
        </c:ser>
        <c:ser>
          <c:idx val="3"/>
          <c:order val="3"/>
          <c:tx>
            <c:strRef>
              <c:f>Sheet1!$B$6</c:f>
              <c:strCache>
                <c:ptCount val="1"/>
                <c:pt idx="0">
                  <c:v>1000000</c:v>
                </c:pt>
              </c:strCache>
            </c:strRef>
          </c:tx>
          <c:invertIfNegative val="0"/>
          <c:cat>
            <c:strRef>
              <c:f>Sheet1!$C$2:$F$2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Sheet1!$C$6:$F$6</c:f>
              <c:numCache>
                <c:formatCode>General</c:formatCode>
                <c:ptCount val="4"/>
                <c:pt idx="0">
                  <c:v>39.340000000000003</c:v>
                </c:pt>
                <c:pt idx="1">
                  <c:v>24.67</c:v>
                </c:pt>
                <c:pt idx="2">
                  <c:v>20.939999999999991</c:v>
                </c:pt>
                <c:pt idx="3">
                  <c:v>35.11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D1-2144-9EF1-D7143C5C5A95}"/>
            </c:ext>
          </c:extLst>
        </c:ser>
        <c:ser>
          <c:idx val="4"/>
          <c:order val="4"/>
          <c:tx>
            <c:strRef>
              <c:f>Sheet1!$B$7</c:f>
              <c:strCache>
                <c:ptCount val="1"/>
                <c:pt idx="0">
                  <c:v>10000000</c:v>
                </c:pt>
              </c:strCache>
            </c:strRef>
          </c:tx>
          <c:invertIfNegative val="0"/>
          <c:cat>
            <c:strRef>
              <c:f>Sheet1!$C$2:$F$2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Sheet1!$C$7:$F$7</c:f>
              <c:numCache>
                <c:formatCode>General</c:formatCode>
                <c:ptCount val="4"/>
                <c:pt idx="0">
                  <c:v>340.25</c:v>
                </c:pt>
                <c:pt idx="1">
                  <c:v>180.28</c:v>
                </c:pt>
                <c:pt idx="2">
                  <c:v>160.21</c:v>
                </c:pt>
                <c:pt idx="3">
                  <c:v>190.41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D1-2144-9EF1-D7143C5C5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04863808"/>
        <c:axId val="-2104826832"/>
        <c:axId val="0"/>
      </c:bar3DChart>
      <c:catAx>
        <c:axId val="-210486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2104826832"/>
        <c:crosses val="autoZero"/>
        <c:auto val="1"/>
        <c:lblAlgn val="ctr"/>
        <c:lblOffset val="100"/>
        <c:noMultiLvlLbl val="0"/>
      </c:catAx>
      <c:valAx>
        <c:axId val="-21048268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04863808"/>
        <c:crosses val="autoZero"/>
        <c:crossBetween val="between"/>
      </c:valAx>
      <c:spPr>
        <a:ln>
          <a:noFill/>
        </a:ln>
      </c:spPr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4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3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34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4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4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27;p34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3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alibri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6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8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1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4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4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4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2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2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42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42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3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3;p33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  <a:defRPr b="1" i="0" sz="4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3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.xml"/><Relationship Id="rId4" Type="http://schemas.openxmlformats.org/officeDocument/2006/relationships/hyperlink" Target="http://www.ibm.com/developerworks/java/library/j-jtp03048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533400" y="1524000"/>
            <a:ext cx="8077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Calibri"/>
              <a:buNone/>
            </a:pPr>
            <a:r>
              <a:rPr lang="en-US" sz="4320" cap="none"/>
              <a:t>Parallel Programming in Distributed Systems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/>
              <a:t>Lecture 13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idx="1" type="body"/>
          </p:nvPr>
        </p:nvSpPr>
        <p:spPr>
          <a:xfrm>
            <a:off x="457200" y="1783560"/>
            <a:ext cx="4191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Concurrency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Gives “illusion” that multiple tasks running at same time.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Interleaves execution 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Parallelism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Physically simultaneous processing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Requires a multicore system</a:t>
            </a:r>
            <a:endParaRPr/>
          </a:p>
        </p:txBody>
      </p:sp>
      <p:sp>
        <p:nvSpPr>
          <p:cNvPr id="186" name="Google Shape;18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Concurrency vs. Parallelism</a:t>
            </a:r>
            <a:endParaRPr/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285875"/>
            <a:ext cx="4257675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5334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Design Patterns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Single Program Multiple Data: the same program runs against multiple data on each processor or node.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Initialize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Split data correctly and evenly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Run the same program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Combine the results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Finalize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Not supported for dynamic load balancing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200" name="Google Shape;200;p12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SPMD pattern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381000" y="1143000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 Particularly relevant for problems using task  parallelism pattern where task have no dependencies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 Embarrassingly parallel problems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Main challenge is determining when the entire problem is complete </a:t>
            </a:r>
            <a:endParaRPr/>
          </a:p>
        </p:txBody>
      </p:sp>
      <p:sp>
        <p:nvSpPr>
          <p:cNvPr id="207" name="Google Shape;207;p13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2800"/>
              <a:t>Master-Worker Pattern</a:t>
            </a:r>
            <a:endParaRPr/>
          </a:p>
        </p:txBody>
      </p:sp>
      <p:pic>
        <p:nvPicPr>
          <p:cNvPr id="208" name="Google Shape;2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819400"/>
            <a:ext cx="6096000" cy="359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Future can be used to load lengthy computation that can be started before the results are needed.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15" name="Google Shape;215;p14"/>
          <p:cNvSpPr txBox="1"/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Future/Defer</a:t>
            </a:r>
            <a:endParaRPr/>
          </a:p>
        </p:txBody>
      </p:sp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9493" y="2687828"/>
            <a:ext cx="2085014" cy="331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Supports divide-and-conquer pattern.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Fork-Join pattern</a:t>
            </a:r>
            <a:endParaRPr/>
          </a:p>
        </p:txBody>
      </p:sp>
      <p:pic>
        <p:nvPicPr>
          <p:cNvPr id="224" name="Google Shape;2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57400"/>
            <a:ext cx="2889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2286000"/>
            <a:ext cx="4419600" cy="34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/>
              <a:t>Fork-Join Framework </a:t>
            </a:r>
            <a:endParaRPr/>
          </a:p>
        </p:txBody>
      </p:sp>
      <p:pic>
        <p:nvPicPr>
          <p:cNvPr id="232" name="Google Shape;23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481138"/>
            <a:ext cx="3665709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2800"/>
              <a:t>Under the hood 🡪 Fork-Join uses Work-Stealing</a:t>
            </a:r>
            <a:endParaRPr/>
          </a:p>
        </p:txBody>
      </p:sp>
      <p:pic>
        <p:nvPicPr>
          <p:cNvPr id="239" name="Google Shape;23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00200"/>
            <a:ext cx="46482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1752600"/>
            <a:ext cx="35718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/>
              <a:t>Fork-Join Parallel Array Performance</a:t>
            </a:r>
            <a:endParaRPr sz="2000"/>
          </a:p>
        </p:txBody>
      </p:sp>
      <p:graphicFrame>
        <p:nvGraphicFramePr>
          <p:cNvPr id="247" name="Google Shape;247;p18"/>
          <p:cNvGraphicFramePr/>
          <p:nvPr/>
        </p:nvGraphicFramePr>
        <p:xfrm>
          <a:off x="1066800" y="1219200"/>
          <a:ext cx="7467600" cy="487680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48" name="Google Shape;248;p18"/>
          <p:cNvSpPr txBox="1"/>
          <p:nvPr/>
        </p:nvSpPr>
        <p:spPr>
          <a:xfrm>
            <a:off x="2514600" y="5943600"/>
            <a:ext cx="2590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Threads</a:t>
            </a:r>
            <a:endParaRPr/>
          </a:p>
        </p:txBody>
      </p:sp>
      <p:sp>
        <p:nvSpPr>
          <p:cNvPr id="249" name="Google Shape;249;p18"/>
          <p:cNvSpPr txBox="1"/>
          <p:nvPr/>
        </p:nvSpPr>
        <p:spPr>
          <a:xfrm>
            <a:off x="7162800" y="4724400"/>
            <a:ext cx="1600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</a:t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 rot="-5400000">
            <a:off x="56400" y="2571000"/>
            <a:ext cx="2554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is Better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4866875" y="5983938"/>
            <a:ext cx="3499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(Running on Core 2 Quad System)</a:t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5257800" y="2895600"/>
            <a:ext cx="914400" cy="688848"/>
          </a:xfrm>
          <a:prstGeom prst="wedgeEllipseCallout">
            <a:avLst>
              <a:gd fmla="val -14276" name="adj1"/>
              <a:gd fmla="val 79346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 </a:t>
            </a:r>
            <a:endParaRPr/>
          </a:p>
        </p:txBody>
      </p:sp>
      <p:sp>
        <p:nvSpPr>
          <p:cNvPr id="253" name="Google Shape;253;p18"/>
          <p:cNvSpPr txBox="1"/>
          <p:nvPr/>
        </p:nvSpPr>
        <p:spPr>
          <a:xfrm>
            <a:off x="990600" y="6488668"/>
            <a:ext cx="7459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-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http://www.ibm.com/developerworks/java/library/j-jtp03048.html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How to choose a design pattern that facilitates the mapping of tasks to units of execution?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1. Organize by tasks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2. Organize by data decomposition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3. Organize by flow of data</a:t>
            </a:r>
            <a:endParaRPr/>
          </a:p>
        </p:txBody>
      </p:sp>
      <p:sp>
        <p:nvSpPr>
          <p:cNvPr id="260" name="Google Shape;26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Major Organizing Principles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/>
              <a:t>Parallelism building blocks</a:t>
            </a:r>
            <a:endParaRPr/>
          </a:p>
        </p:txBody>
      </p:sp>
      <p:pic>
        <p:nvPicPr>
          <p:cNvPr id="115" name="Google Shape;11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19252"/>
            <a:ext cx="7775575" cy="4525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/>
              <a:t>4 Steps to Creating a Parallel Program</a:t>
            </a:r>
            <a:endParaRPr/>
          </a:p>
        </p:txBody>
      </p:sp>
      <p:pic>
        <p:nvPicPr>
          <p:cNvPr id="267" name="Google Shape;26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8229600" cy="423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6019800"/>
            <a:ext cx="39433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300" y="3352800"/>
            <a:ext cx="445770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 txBox="1"/>
          <p:nvPr>
            <p:ph idx="1" type="body"/>
          </p:nvPr>
        </p:nvSpPr>
        <p:spPr>
          <a:xfrm>
            <a:off x="457200" y="1066801"/>
            <a:ext cx="8229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Perform same computation, but operate on different data.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How to divide data?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Array data structure – by rows, columns or blocks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Recursive data structure – trees into sub-trees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/>
              <a:t> Data Parallelism</a:t>
            </a:r>
            <a:endParaRPr/>
          </a:p>
        </p:txBody>
      </p:sp>
      <p:pic>
        <p:nvPicPr>
          <p:cNvPr id="277" name="Google Shape;27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3581400"/>
            <a:ext cx="3271377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1"/>
          <p:cNvSpPr/>
          <p:nvPr/>
        </p:nvSpPr>
        <p:spPr>
          <a:xfrm>
            <a:off x="228600" y="3733800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0</a:t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228600" y="4343400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228600" y="4953000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2</a:t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2057400" y="5562600"/>
            <a:ext cx="1040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🡪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457200" y="1371601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Each execution process (thread) performs different functions on same or different data.</a:t>
            </a:r>
            <a:endParaRPr/>
          </a:p>
        </p:txBody>
      </p:sp>
      <p:sp>
        <p:nvSpPr>
          <p:cNvPr id="288" name="Google Shape;288;p22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Task Parallelism</a:t>
            </a:r>
            <a:endParaRPr/>
          </a:p>
        </p:txBody>
      </p:sp>
      <p:pic>
        <p:nvPicPr>
          <p:cNvPr id="289" name="Google Shape;2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667000"/>
            <a:ext cx="4328389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2"/>
          <p:cNvSpPr txBox="1"/>
          <p:nvPr/>
        </p:nvSpPr>
        <p:spPr>
          <a:xfrm>
            <a:off x="1295400" y="29718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0</a:t>
            </a:r>
            <a:endParaRPr/>
          </a:p>
        </p:txBody>
      </p:sp>
      <p:sp>
        <p:nvSpPr>
          <p:cNvPr id="291" name="Google Shape;291;p22"/>
          <p:cNvSpPr txBox="1"/>
          <p:nvPr/>
        </p:nvSpPr>
        <p:spPr>
          <a:xfrm>
            <a:off x="1295400" y="37338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292" name="Google Shape;292;p22"/>
          <p:cNvSpPr txBox="1"/>
          <p:nvPr/>
        </p:nvSpPr>
        <p:spPr>
          <a:xfrm>
            <a:off x="1295400" y="44958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2</a:t>
            </a:r>
            <a:endParaRPr/>
          </a:p>
        </p:txBody>
      </p:sp>
      <p:sp>
        <p:nvSpPr>
          <p:cNvPr id="293" name="Google Shape;293;p22"/>
          <p:cNvSpPr txBox="1"/>
          <p:nvPr/>
        </p:nvSpPr>
        <p:spPr>
          <a:xfrm>
            <a:off x="3886200" y="52578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🡪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>
            <p:ph idx="1" type="body"/>
          </p:nvPr>
        </p:nvSpPr>
        <p:spPr>
          <a:xfrm>
            <a:off x="457200" y="914400"/>
            <a:ext cx="8686800" cy="1109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1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61"/>
              <a:buChar char="🞂"/>
            </a:pPr>
            <a:r>
              <a:rPr lang="en-US" sz="2295"/>
              <a:t>Wash(30min) + dry(40min) + fold(20min) = 90 min (Latency)</a:t>
            </a:r>
            <a:endParaRPr/>
          </a:p>
          <a:p>
            <a:pPr indent="-256031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61"/>
              <a:buChar char="🞂"/>
            </a:pPr>
            <a:r>
              <a:rPr lang="en-US" sz="2295"/>
              <a:t>Sequential exec = 4 * 90 min = 6 hrs</a:t>
            </a:r>
            <a:endParaRPr/>
          </a:p>
          <a:p>
            <a:pPr indent="-256031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61"/>
              <a:buChar char="🞂"/>
            </a:pPr>
            <a:r>
              <a:rPr lang="en-US" sz="2295"/>
              <a:t>Pipelined   exec = 30 + 4*40 + 20 = 3.5 hrs </a:t>
            </a:r>
            <a:endParaRPr/>
          </a:p>
        </p:txBody>
      </p:sp>
      <p:sp>
        <p:nvSpPr>
          <p:cNvPr id="300" name="Google Shape;300;p23"/>
          <p:cNvSpPr txBox="1"/>
          <p:nvPr>
            <p:ph type="title"/>
          </p:nvPr>
        </p:nvSpPr>
        <p:spPr>
          <a:xfrm>
            <a:off x="457200" y="2286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/>
              <a:t>Pipeline Parallelism</a:t>
            </a:r>
            <a:endParaRPr/>
          </a:p>
        </p:txBody>
      </p:sp>
      <p:pic>
        <p:nvPicPr>
          <p:cNvPr id="301" name="Google Shape;3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300" y="1857375"/>
            <a:ext cx="56007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 txBox="1"/>
          <p:nvPr/>
        </p:nvSpPr>
        <p:spPr>
          <a:xfrm>
            <a:off x="228600" y="2286000"/>
            <a:ext cx="3048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Bandwidth = loads/hr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4/6 &lt; 4/3.5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Bandwidth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up!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still the same latency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 program can be sped up by adding computing resources, based on proportion of serial and parallelizable components.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p = fraction of work that can be parallelized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n = the number of processor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Speedup =  </a:t>
            </a:r>
            <a:r>
              <a:rPr lang="en-US" u="sng"/>
              <a:t> old running time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                   new running time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Amdahl’s Law</a:t>
            </a:r>
            <a:endParaRPr/>
          </a:p>
        </p:txBody>
      </p:sp>
      <p:pic>
        <p:nvPicPr>
          <p:cNvPr id="310" name="Google Shape;3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5181600"/>
            <a:ext cx="4114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Amdahl’s Law Example</a:t>
            </a:r>
            <a:endParaRPr/>
          </a:p>
        </p:txBody>
      </p:sp>
      <p:pic>
        <p:nvPicPr>
          <p:cNvPr id="317" name="Google Shape;31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71600"/>
            <a:ext cx="7953868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Performance Scalability</a:t>
            </a:r>
            <a:endParaRPr/>
          </a:p>
        </p:txBody>
      </p:sp>
      <p:pic>
        <p:nvPicPr>
          <p:cNvPr id="324" name="Google Shape;32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62" y="1481138"/>
            <a:ext cx="4825875" cy="452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6019800"/>
            <a:ext cx="39433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Coverage of parallelism in algorithm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Amdahl’s Law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Granularity of partitioning among CPUs.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Communication cost and load balancing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Locality of computation and communication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Communication between CPUs or between CPUs and their memories.</a:t>
            </a:r>
            <a:endParaRPr/>
          </a:p>
        </p:txBody>
      </p:sp>
      <p:sp>
        <p:nvSpPr>
          <p:cNvPr id="332" name="Google Shape;33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3 Keys to Parallel Performance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Two keys to faster execution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Load balance the work among processors.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Make execution on each processor faster</a:t>
            </a:r>
            <a:endParaRPr/>
          </a:p>
        </p:txBody>
      </p:sp>
      <p:sp>
        <p:nvSpPr>
          <p:cNvPr id="339" name="Google Shape;339;p28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alibri"/>
              <a:buNone/>
            </a:pPr>
            <a:r>
              <a:rPr lang="en-US" sz="3690"/>
              <a:t>Single Thread Performance</a:t>
            </a:r>
            <a:endParaRPr/>
          </a:p>
        </p:txBody>
      </p:sp>
      <p:pic>
        <p:nvPicPr>
          <p:cNvPr id="340" name="Google Shape;3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124200"/>
            <a:ext cx="59245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98"/>
              <a:buChar char="🞂"/>
            </a:pPr>
            <a:r>
              <a:rPr lang="en-US" sz="2497"/>
              <a:t>For computation-intensive (CPU-bound) tasks that do no I/O and access no shared data, </a:t>
            </a:r>
            <a:endParaRPr/>
          </a:p>
          <a:p>
            <a:pPr indent="-228599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127"/>
              <a:buChar char="◦"/>
            </a:pPr>
            <a:r>
              <a:rPr lang="en-US" sz="2127"/>
              <a:t>N</a:t>
            </a:r>
            <a:r>
              <a:rPr baseline="-25000" lang="en-US" sz="2127"/>
              <a:t>cpu</a:t>
            </a:r>
            <a:r>
              <a:rPr lang="en-US" sz="2127"/>
              <a:t> or N</a:t>
            </a:r>
            <a:r>
              <a:rPr baseline="-25000" lang="en-US" sz="2127"/>
              <a:t>cpu</a:t>
            </a:r>
            <a:r>
              <a:rPr lang="en-US" sz="2127"/>
              <a:t> + 1 threads 🡪 optimal throughput </a:t>
            </a:r>
            <a:endParaRPr/>
          </a:p>
          <a:p>
            <a:pPr indent="-228599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127"/>
              <a:buChar char="◦"/>
            </a:pPr>
            <a:r>
              <a:rPr lang="en-US" sz="2127"/>
              <a:t>More threads can degrade performance as the threads compete for CPU and memory resources.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127"/>
              <a:buNone/>
            </a:pPr>
            <a:r>
              <a:t/>
            </a:r>
            <a:endParaRPr sz="2127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Char char="🞂"/>
            </a:pPr>
            <a:r>
              <a:rPr lang="en-US" sz="2497"/>
              <a:t>Load balancing factors </a:t>
            </a:r>
            <a:endParaRPr/>
          </a:p>
          <a:p>
            <a:pPr indent="-228599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127"/>
              <a:buChar char="◦"/>
            </a:pPr>
            <a:r>
              <a:rPr lang="en-US" sz="2127"/>
              <a:t>Tasks costs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757"/>
              <a:buChar char="●"/>
            </a:pPr>
            <a:r>
              <a:rPr lang="en-US" sz="1757"/>
              <a:t>all tasks have equal (unit) cost or not?</a:t>
            </a:r>
            <a:endParaRPr/>
          </a:p>
          <a:p>
            <a:pPr indent="-228599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127"/>
              <a:buChar char="◦"/>
            </a:pPr>
            <a:r>
              <a:rPr lang="en-US" sz="2127"/>
              <a:t>Tasks dependencies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757"/>
              <a:buChar char="●"/>
            </a:pPr>
            <a:r>
              <a:rPr lang="en-US" sz="1757"/>
              <a:t>tasks can execute in any order or have a predictable/dynamic structure?</a:t>
            </a:r>
            <a:endParaRPr/>
          </a:p>
          <a:p>
            <a:pPr indent="-228599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127"/>
              <a:buChar char="◦"/>
            </a:pPr>
            <a:r>
              <a:rPr lang="en-US" sz="2127"/>
              <a:t>Locality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757"/>
              <a:buChar char="●"/>
            </a:pPr>
            <a:r>
              <a:rPr lang="en-US" sz="1757"/>
              <a:t>Zero, regular, irregular communications among tasks</a:t>
            </a:r>
            <a:endParaRPr/>
          </a:p>
        </p:txBody>
      </p:sp>
      <p:sp>
        <p:nvSpPr>
          <p:cNvPr id="347" name="Google Shape;347;p29"/>
          <p:cNvSpPr txBox="1"/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2800"/>
              <a:t>Performance Considerations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381000" y="2286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Programming Models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idx="1" type="body"/>
          </p:nvPr>
        </p:nvSpPr>
        <p:spPr>
          <a:xfrm>
            <a:off x="457200" y="1481328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98"/>
              <a:buChar char="🞂"/>
            </a:pPr>
            <a:r>
              <a:rPr lang="en-US" sz="2497"/>
              <a:t>What do you mean by “faster”?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Char char="🞂"/>
            </a:pPr>
            <a:r>
              <a:rPr lang="en-US" sz="2497"/>
              <a:t>Under what conditions will this approach actually be faster? </a:t>
            </a:r>
            <a:endParaRPr/>
          </a:p>
          <a:p>
            <a:pPr indent="-228599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127"/>
              <a:buChar char="◦"/>
            </a:pPr>
            <a:r>
              <a:rPr lang="en-US" sz="2127"/>
              <a:t>Under light/heavy load? </a:t>
            </a:r>
            <a:endParaRPr/>
          </a:p>
          <a:p>
            <a:pPr indent="-228599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127"/>
              <a:buChar char="◦"/>
            </a:pPr>
            <a:r>
              <a:rPr lang="en-US" sz="2127"/>
              <a:t>With large/small data sets?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Char char="🞂"/>
            </a:pPr>
            <a:r>
              <a:rPr lang="en-US" sz="2497"/>
              <a:t>How often are these conditions likely to arise in your situation?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Char char="🞂"/>
            </a:pPr>
            <a:r>
              <a:rPr lang="en-US" sz="2497"/>
              <a:t>Is this code likely to be used in other situations where the conditions may be different? Average-case time or worst-case time?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Char char="🞂"/>
            </a:pPr>
            <a:r>
              <a:rPr lang="en-US" sz="2497"/>
              <a:t>What hidden costs—safety, increased development or maintenance risk– are you trading for this improved performance? Is this a good tradeoff?</a:t>
            </a:r>
            <a:endParaRPr/>
          </a:p>
          <a:p>
            <a:pPr indent="-148211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t/>
            </a:r>
            <a:endParaRPr sz="2497"/>
          </a:p>
        </p:txBody>
      </p:sp>
      <p:sp>
        <p:nvSpPr>
          <p:cNvPr id="354" name="Google Shape;35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Ask yourself!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/>
        </p:nvSpPr>
        <p:spPr>
          <a:xfrm>
            <a:off x="228600" y="2286000"/>
            <a:ext cx="8915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“Avoid premature optimization. First make it right, then make it fast—if it is not already fast enough.” </a:t>
            </a:r>
            <a:r>
              <a:rPr i="1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i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Brian Goetz</a:t>
            </a: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3352800"/>
            <a:ext cx="58674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/>
              <a:t>Programming Model 1 : Shared Memory 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threads communicating through memory.</a:t>
            </a:r>
            <a:endParaRPr/>
          </a:p>
          <a:p>
            <a:pPr indent="-256032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communicate implicitly by writing and reading shared variables.</a:t>
            </a:r>
            <a:endParaRPr/>
          </a:p>
          <a:p>
            <a:pPr indent="-256032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Atomicity,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locking and synchronization for correctness.</a:t>
            </a:r>
            <a:endParaRPr/>
          </a:p>
          <a:p>
            <a:pPr indent="-256032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scalability issues – deadlocks, starvation, race condition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657600"/>
            <a:ext cx="32575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/>
              <a:t>Programming Model 1 : Distributed Memory 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data exchange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processors/nodes/JVMs)</a:t>
            </a:r>
            <a:endParaRPr/>
          </a:p>
          <a:p>
            <a:pPr indent="-256032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distribution and communication orchestration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essential for performance.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stributedcache-diagram.gif" id="138" name="Google Shape;13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2895600"/>
            <a:ext cx="28575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2895600"/>
            <a:ext cx="42957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2667000"/>
            <a:ext cx="4953000" cy="31108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2800"/>
              <a:t>Programming Model 2 : Message Passing</a:t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762000" y="1219200"/>
            <a:ext cx="815340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nothing.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communicate by explicit send-receive pairs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facto standard for parallel computing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 Model – supports in Actor (Scala &amp; Java), Erlang, etc..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514600"/>
            <a:ext cx="36671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457200" y="1295401"/>
            <a:ext cx="82296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Depends on the program!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Can build Shared Memory with Message Passing and vice-versa</a:t>
            </a:r>
            <a:endParaRPr/>
          </a:p>
        </p:txBody>
      </p:sp>
      <p:sp>
        <p:nvSpPr>
          <p:cNvPr id="155" name="Google Shape;155;p7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/>
              <a:t>Shared Memory or Message Passing?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533400" y="2819401"/>
            <a:ext cx="3810000" cy="914400"/>
          </a:xfrm>
          <a:prstGeom prst="rect">
            <a:avLst/>
          </a:prstGeom>
          <a:gradFill>
            <a:gsLst>
              <a:gs pos="0">
                <a:srgbClr val="92D3EE"/>
              </a:gs>
              <a:gs pos="65000">
                <a:srgbClr val="C6ECFD"/>
              </a:gs>
              <a:gs pos="100000">
                <a:srgbClr val="D4F2FF"/>
              </a:gs>
            </a:gsLst>
            <a:lin ang="162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communication</a:t>
            </a:r>
            <a:endParaRPr/>
          </a:p>
          <a:p>
            <a:pPr indent="-256032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overhead when cached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4724400" y="2819401"/>
            <a:ext cx="4267200" cy="1066800"/>
          </a:xfrm>
          <a:prstGeom prst="rect">
            <a:avLst/>
          </a:prstGeom>
          <a:gradFill>
            <a:gsLst>
              <a:gs pos="0">
                <a:srgbClr val="92D3EE"/>
              </a:gs>
              <a:gs pos="65000">
                <a:srgbClr val="C6ECFD"/>
              </a:gs>
              <a:gs pos="100000">
                <a:srgbClr val="D4F2FF"/>
              </a:gs>
            </a:gsLst>
            <a:lin ang="162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communication (send/receive)</a:t>
            </a:r>
            <a:endParaRPr/>
          </a:p>
          <a:p>
            <a:pPr indent="-256032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control data placement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533400" y="4267200"/>
            <a:ext cx="3810000" cy="1828800"/>
          </a:xfrm>
          <a:prstGeom prst="rect">
            <a:avLst/>
          </a:prstGeom>
          <a:gradFill>
            <a:gsLst>
              <a:gs pos="0">
                <a:srgbClr val="FF898B"/>
              </a:gs>
              <a:gs pos="65000">
                <a:srgbClr val="FFBFC2"/>
              </a:gs>
              <a:gs pos="100000">
                <a:srgbClr val="FFCFCF"/>
              </a:gs>
            </a:gsLst>
            <a:lin ang="162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to build scalable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synchronization</a:t>
            </a:r>
            <a:endParaRPr/>
          </a:p>
          <a:p>
            <a:pPr indent="-256032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to control data placement within caching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4724400" y="4419600"/>
            <a:ext cx="4267200" cy="1676400"/>
          </a:xfrm>
          <a:prstGeom prst="rect">
            <a:avLst/>
          </a:prstGeom>
          <a:gradFill>
            <a:gsLst>
              <a:gs pos="0">
                <a:srgbClr val="FF898B"/>
              </a:gs>
              <a:gs pos="65000">
                <a:srgbClr val="FFBFC2"/>
              </a:gs>
              <a:gs pos="100000">
                <a:srgbClr val="FFCFCF"/>
              </a:gs>
            </a:gsLst>
            <a:lin ang="162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passing overhead can be quite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high.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complex to program</a:t>
            </a:r>
            <a:endParaRPr/>
          </a:p>
          <a:p>
            <a:pPr indent="-256032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Introduces question of reception technique (interrupts/polling)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533400" y="2438400"/>
            <a:ext cx="3680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Shared Memory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533400" y="3810000"/>
            <a:ext cx="39212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 of Shared Memory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4724400" y="2362200"/>
            <a:ext cx="3738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Message Passing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4724400" y="4038600"/>
            <a:ext cx="4065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 of Message Passing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914400" y="1783560"/>
            <a:ext cx="7772400" cy="23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 single process or thread that executes instructions in order.</a:t>
            </a:r>
            <a:endParaRPr/>
          </a:p>
        </p:txBody>
      </p:sp>
      <p:sp>
        <p:nvSpPr>
          <p:cNvPr id="170" name="Google Shape;17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What is a sequential program?</a:t>
            </a:r>
            <a:endParaRPr/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513" y="3143250"/>
            <a:ext cx="55149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914400" y="1783560"/>
            <a:ext cx="7772400" cy="408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Two tasks T1 and T2 can run in parallel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IF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input_to_T1 != output_from_T2</a:t>
            </a:r>
            <a:endParaRPr/>
          </a:p>
          <a:p>
            <a:pPr indent="-228600" lvl="3" marL="1143000" rtl="0" algn="l">
              <a:spcBef>
                <a:spcPts val="35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AND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input_to_T2 != output_from_T1</a:t>
            </a:r>
            <a:endParaRPr/>
          </a:p>
          <a:p>
            <a:pPr indent="-228600" lvl="3" marL="1143000" rtl="0" algn="l">
              <a:spcBef>
                <a:spcPts val="35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AND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output_from_T1 and T2 do NOT overlap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178" name="Google Shape;17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alibri"/>
              <a:buNone/>
            </a:pPr>
            <a:r>
              <a:rPr lang="en-US" sz="3690"/>
              <a:t>Bernstein’s Condition to parallelize	</a:t>
            </a:r>
            <a:endParaRPr/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2286000"/>
            <a:ext cx="13716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2010-02-12T23:24:49Z</dcterms:created>
  <dc:creator>Intuit</dc:creator>
</cp:coreProperties>
</file>