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Palatino Linotype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4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6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8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8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1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10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45a25062_2_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f45a25062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45a25062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f45a25062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45a25062_2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f45a25062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45a25062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f45a25062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45a25062_2_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f45a25062_2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45a25062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f45a25062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45a25062_2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f45a25062_2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5a25062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f45a25062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45a25062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f45a25062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45a25062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f45a25062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45a25062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f45a25062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45a25062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f45a25062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45a25062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f45a25062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45a25062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f45a25062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45a2506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f45a25062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45a25062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f45a25062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45a2506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f45a2506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f45a25062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6f45a25062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45a25062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f45a25062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45a25062_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f45a25062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45a25062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f45a25062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45a25062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6f45a25062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45a25062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6f45a25062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45a25062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f45a25062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45a25062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f45a25062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2313" y="1028700"/>
            <a:ext cx="77724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22313" y="3051572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296728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8200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72584" y="1659636"/>
            <a:ext cx="4041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5907087" y="200025"/>
            <a:ext cx="3008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719137" y="204788"/>
            <a:ext cx="49959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5907087" y="1828800"/>
            <a:ext cx="3008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679576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/>
          <p:nvPr>
            <p:ph idx="2" type="pic"/>
          </p:nvPr>
        </p:nvSpPr>
        <p:spPr>
          <a:xfrm>
            <a:off x="1508126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679576" y="4357688"/>
            <a:ext cx="5711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80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363347" y="4767263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59165" y="4767263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43278" y="4767263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457760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69119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http2demo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20298" y="1028700"/>
            <a:ext cx="8734181" cy="1878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Remote Procedure Call</a:t>
            </a:r>
            <a:endParaRPr sz="5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" sz="4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“At Most Once” Behavior </a:t>
            </a:r>
            <a:endParaRPr sz="4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" sz="3000">
                <a:solidFill>
                  <a:schemeClr val="lt1"/>
                </a:solidFill>
              </a:rPr>
              <a:t>Server detects duplicate requests and returns previous reply instead of re-running the request.</a:t>
            </a:r>
            <a:endParaRPr sz="3000"/>
          </a:p>
          <a:p>
            <a:pPr indent="-3048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" sz="3000">
                <a:solidFill>
                  <a:schemeClr val="lt1"/>
                </a:solidFill>
              </a:rPr>
              <a:t>Client includes unique ID (UID) with each request and uses same UID for re-send.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" sz="4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“At Most Once” Complexities </a:t>
            </a:r>
            <a:endParaRPr sz="4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755675"/>
            <a:ext cx="85554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099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How to ensure UID is unique?</a:t>
            </a:r>
            <a:endParaRPr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Big random number?</a:t>
            </a:r>
            <a:endParaRPr sz="2400"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Unique client ID (using IP address) with sequence #?</a:t>
            </a:r>
            <a:endParaRPr sz="2400"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Per-client RPC sequence numbers.</a:t>
            </a:r>
            <a:endParaRPr sz="2400"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Only allow client one outstanding RPC at a time arrival of sequence + 1</a:t>
            </a:r>
            <a:endParaRPr sz="2400"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Client agrees to keep retrying for &lt; 5 min and server discards after 5+ min.</a:t>
            </a:r>
            <a:endParaRPr sz="2400">
              <a:solidFill>
                <a:schemeClr val="lt1"/>
              </a:solidFill>
            </a:endParaRPr>
          </a:p>
          <a:p>
            <a:pPr indent="-300990" lvl="0" marL="342900" rtl="0" algn="l">
              <a:lnSpc>
                <a:spcPct val="80000"/>
              </a:lnSpc>
              <a:spcBef>
                <a:spcPts val="61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How to handle duplicate requests while original is still processing?</a:t>
            </a:r>
            <a:endParaRPr/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“pending” flag per executing RPC; wait or ignore.</a:t>
            </a:r>
            <a:endParaRPr sz="2400"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7F7F7F"/>
              </a:buClr>
              <a:buSzPts val="238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" sz="36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if “At-most-once” server crashes?</a:t>
            </a:r>
            <a:endParaRPr sz="36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If the duplicate detection logic stores in memory, server will forget and accept duplicate requests.</a:t>
            </a:r>
            <a:endParaRPr/>
          </a:p>
          <a:p>
            <a:pPr indent="-2667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Should it write the duplicate info to disk?</a:t>
            </a:r>
            <a:endParaRPr/>
          </a:p>
          <a:p>
            <a:pPr indent="-2667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Have replica servers to replicate duplicate info?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Loosely coupled and multilingual development.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Synchronous, asynchronous, and streaming interfaces.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Transport over HTTP/2 + TLS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HTTP? Firewalls, load balancers, encryption, authentication, compression…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Treat RPC as references to HTTP object.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Encode request method name as URI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Encode request parameters as Body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Encode return value in HTTP response.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http://www.http2demo.io/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080FF">
            <a:alpha val="0"/>
          </a:srgbClr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140" y="759656"/>
            <a:ext cx="8280829" cy="367911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3123028" y="452628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src: https://grpc.io/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gRPC - IDL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IDL to describe service API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9" title="Code Presenter Pr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96" y="1684321"/>
            <a:ext cx="6051305" cy="329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Request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3875"/>
            <a:ext cx="8839200" cy="69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Request Header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313" y="1336150"/>
            <a:ext cx="5101683" cy="3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Response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1400"/>
            <a:ext cx="8839196" cy="73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Response Header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00" y="1725950"/>
            <a:ext cx="76581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" sz="4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Remote Procedure Call?</a:t>
            </a:r>
            <a:endParaRPr sz="44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RPC is an inter-process communication that allows a program to execute a procedure in another address space.</a:t>
            </a:r>
            <a:endParaRPr/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The client class the client stub as a local procedure call.</a:t>
            </a:r>
            <a:endParaRPr/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The client stub packs the parameters into a message (Marshalling) and sends it to the server machine.</a:t>
            </a:r>
            <a:endParaRPr/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The server stub unpacks the parameters (Unmarshalling) calls the server procedure.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Request - Response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88" y="1352400"/>
            <a:ext cx="8292113" cy="3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gRPC Communication Patterns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•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gRPC supports four fundamental communication patterns: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Unary RPC (Simple RPC)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Server-side streaming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Client-side streaming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Bidirectional streaming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Unary RPC (Simple RPC)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743"/>
            <a:ext cx="9144001" cy="305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Server-side Streaming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400"/>
            <a:ext cx="8839197" cy="297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Client</a:t>
            </a: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-side Streaming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400"/>
            <a:ext cx="8839200" cy="292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292350" y="0"/>
            <a:ext cx="8721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boto"/>
              <a:buNone/>
            </a:pP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Bidirectional</a:t>
            </a:r>
            <a:r>
              <a:rPr lang="en"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Streaming</a:t>
            </a:r>
            <a:endParaRPr sz="4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400"/>
            <a:ext cx="8839202" cy="31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" sz="4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Remote Procedure Call?</a:t>
            </a:r>
            <a:endParaRPr sz="44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57200" y="1200150"/>
            <a:ext cx="86868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RPC hides communication details behind a procedure call and helps bridge heterogeneous platforms</a:t>
            </a:r>
            <a:endParaRPr/>
          </a:p>
          <a:p>
            <a:pPr indent="-3073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Sockets are OS-level interfaces to the underlying communication protocols.</a:t>
            </a:r>
            <a:endParaRPr/>
          </a:p>
          <a:p>
            <a:pPr indent="-3073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UDP transports data packets without guarantees.</a:t>
            </a:r>
            <a:endParaRPr/>
          </a:p>
          <a:p>
            <a:pPr indent="-3073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TCP verifies correct delivery of data streams</a:t>
            </a:r>
            <a:endParaRPr/>
          </a:p>
          <a:p>
            <a:pPr indent="-3073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Internet Protocol (IP) moves a packet of data from one node to another.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125421" y="0"/>
            <a:ext cx="9018579" cy="97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" sz="44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RPC Examples</a:t>
            </a:r>
            <a:endParaRPr sz="44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 sz="3200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un RPC, used in NFS filesystem.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CORBA, Microsoft DCOM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Java RMI, Microsoft .NET Remoting</a:t>
            </a:r>
            <a:endParaRPr>
              <a:solidFill>
                <a:schemeClr val="lt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Action Message Format (AMF) in Flex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XML-RPC, JSON-RPC, MsgPack-RPC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SOAP, REST</a:t>
            </a:r>
            <a:endParaRPr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Facebook’s Thrift, Google Protocol Buffers, gRPC</a:t>
            </a:r>
            <a:endParaRPr sz="3200">
              <a:solidFill>
                <a:schemeClr val="lt1"/>
              </a:solidFill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7200" y="0"/>
            <a:ext cx="82296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Failures Handling in RPC</a:t>
            </a:r>
            <a:endParaRPr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Lost packets, broken network, crashed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The client never sees a response from the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The client does not know if the server saw the request</a:t>
            </a:r>
            <a:r>
              <a:rPr lang="en" sz="4400">
                <a:solidFill>
                  <a:schemeClr val="lt1"/>
                </a:solidFill>
              </a:rPr>
              <a:t>.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“At Least Once” Behavior</a:t>
            </a:r>
            <a:endParaRPr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The client waits for response for a while</a:t>
            </a:r>
            <a:endParaRPr/>
          </a:p>
          <a:p>
            <a:pPr indent="-215900" lvl="0" marL="34290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If none arrives, re-send the request.</a:t>
            </a:r>
            <a:endParaRPr/>
          </a:p>
          <a:p>
            <a:pPr indent="-215900" lvl="0" marL="34290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Do this a few times and still no response.</a:t>
            </a:r>
            <a:endParaRPr/>
          </a:p>
          <a:p>
            <a:pPr indent="-63500" lvl="0" marL="342900" rtl="0" algn="l">
              <a:spcBef>
                <a:spcPts val="880"/>
              </a:spcBef>
              <a:spcAft>
                <a:spcPts val="0"/>
              </a:spcAft>
              <a:buClr>
                <a:srgbClr val="7F7F7F"/>
              </a:buClr>
              <a:buSzPts val="4400"/>
              <a:buNone/>
            </a:pPr>
            <a:r>
              <a:t/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“At Least Once” Behavior</a:t>
            </a:r>
            <a:endParaRPr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Simple Problem:</a:t>
            </a:r>
            <a:endParaRPr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The client sends </a:t>
            </a:r>
            <a:r>
              <a:rPr b="1" i="1" lang="en" sz="2400">
                <a:solidFill>
                  <a:schemeClr val="lt1"/>
                </a:solidFill>
              </a:rPr>
              <a:t>put(a)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The server gets request, but network drops reply.</a:t>
            </a:r>
            <a:endParaRPr sz="2400"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The client re-sends </a:t>
            </a:r>
            <a:r>
              <a:rPr b="1" i="1" lang="en" sz="2400">
                <a:solidFill>
                  <a:schemeClr val="lt1"/>
                </a:solidFill>
              </a:rPr>
              <a:t>put(a)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Should the server respond “yes” or “no”?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“At Least Once” Behavior</a:t>
            </a:r>
            <a:endParaRPr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">
                <a:solidFill>
                  <a:schemeClr val="lt1"/>
                </a:solidFill>
              </a:rPr>
              <a:t>Harder Problem:</a:t>
            </a:r>
            <a:endParaRPr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Request 1: </a:t>
            </a:r>
            <a:r>
              <a:rPr b="1" i="1" lang="en" sz="2400">
                <a:solidFill>
                  <a:schemeClr val="lt1"/>
                </a:solidFill>
              </a:rPr>
              <a:t>put(a)</a:t>
            </a:r>
            <a:r>
              <a:rPr lang="en" sz="2400">
                <a:solidFill>
                  <a:schemeClr val="lt1"/>
                </a:solidFill>
              </a:rPr>
              <a:t>, but network delays the packet.</a:t>
            </a:r>
            <a:endParaRPr sz="2400"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 Request 2: </a:t>
            </a:r>
            <a:r>
              <a:rPr b="1" i="1" lang="en" sz="2400">
                <a:solidFill>
                  <a:schemeClr val="lt1"/>
                </a:solidFill>
              </a:rPr>
              <a:t>put(a), </a:t>
            </a:r>
            <a:r>
              <a:rPr lang="en" sz="2400">
                <a:solidFill>
                  <a:schemeClr val="lt1"/>
                </a:solidFill>
              </a:rPr>
              <a:t>got the response</a:t>
            </a:r>
            <a:endParaRPr sz="2400"/>
          </a:p>
          <a:p>
            <a:pPr indent="-209550" lvl="1" marL="74295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Char char="o"/>
            </a:pPr>
            <a:r>
              <a:rPr lang="en" sz="2400">
                <a:solidFill>
                  <a:schemeClr val="lt1"/>
                </a:solidFill>
              </a:rPr>
              <a:t>Now, should the server respond to request 1?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0" y="0"/>
            <a:ext cx="9144000" cy="826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" sz="4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“At Least Once” is OK? </a:t>
            </a:r>
            <a:endParaRPr sz="4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1200150"/>
            <a:ext cx="8229600" cy="37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" sz="3600">
                <a:solidFill>
                  <a:schemeClr val="lt1"/>
                </a:solidFill>
              </a:rPr>
              <a:t>Read-Only operations with no side effects.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" sz="3600">
                <a:solidFill>
                  <a:schemeClr val="lt1"/>
                </a:solidFill>
              </a:rPr>
              <a:t>If application has its own plan for detecting duplicates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